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65" r:id="rId3"/>
    <p:sldId id="257" r:id="rId4"/>
    <p:sldId id="261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0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6F81-9395-4920-A853-233DD2862205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D92F8-FC45-44C1-9B6C-7AFB6E2761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41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21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91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423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D92F8-FC45-44C1-9B6C-7AFB6E27613C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990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842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7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32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78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7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57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11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08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06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13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6DEE-E6EE-456C-84BD-89DB222967A8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4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6DEE-E6EE-456C-84BD-89DB222967A8}" type="datetimeFigureOut">
              <a:rPr lang="es-MX" smtClean="0"/>
              <a:t>06/02/2019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73A1-1F3E-4656-A366-205919B771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41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938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89459" cy="2387600"/>
          </a:xfrm>
        </p:spPr>
        <p:txBody>
          <a:bodyPr/>
          <a:lstStyle/>
          <a:p>
            <a:r>
              <a:rPr lang="es-MX" dirty="0" smtClean="0"/>
              <a:t>Sólo estudiantes de </a:t>
            </a:r>
            <a:r>
              <a:rPr lang="es-MX" b="1" dirty="0" smtClean="0"/>
              <a:t>Sexto </a:t>
            </a:r>
            <a:r>
              <a:rPr lang="es-MX" dirty="0" smtClean="0"/>
              <a:t>año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59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39661"/>
              </p:ext>
            </p:extLst>
          </p:nvPr>
        </p:nvGraphicFramePr>
        <p:xfrm>
          <a:off x="266698" y="4304096"/>
          <a:ext cx="116586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H101 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problemas matemáticos contextualizados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H105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Aplicación de operaciones aritméticas básicas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H102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del Sistema Internacional de Unidades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H106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Definición de tecnicismos del lenguaje formal de la geometría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H103 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Operación de valores posicionales con números naturales y decimales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H107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viso-espacial de figuras geométricas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  <a:endParaRPr lang="es-MX" sz="10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sng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1000" b="1" u="sng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H104</a:t>
                      </a:r>
                      <a:endParaRPr lang="es-MX" sz="1000" b="1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Ubicación de una coordenada en el primer cuadrante del plano artesiano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H108</a:t>
                      </a:r>
                      <a:endParaRPr lang="es-MX" sz="10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sng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de las características geométricas de los cuadriláteros</a:t>
                      </a:r>
                      <a:endParaRPr lang="es-MX" sz="1000" b="1" u="sng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  <a:endParaRPr lang="es-MX" sz="10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sng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1000" b="1" u="sng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128" y="0"/>
            <a:ext cx="7429990" cy="40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77227"/>
              </p:ext>
            </p:extLst>
          </p:nvPr>
        </p:nvGraphicFramePr>
        <p:xfrm>
          <a:off x="228597" y="4518678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H209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dirty="0" smtClean="0"/>
                        <a:t>Comparación de razones con cantidades discretas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H202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sng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Comparación de la proporcionalidad de razones </a:t>
                      </a:r>
                      <a:endParaRPr lang="es-MX" sz="1000" b="1" u="sng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kern="1200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H206</a:t>
                      </a:r>
                      <a:endParaRPr lang="es-MX" sz="1000" b="1" kern="1200" baseline="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H203 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sng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1000" b="1" u="sng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H204</a:t>
                      </a:r>
                      <a:endParaRPr lang="es-MX" sz="10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587" y="80924"/>
            <a:ext cx="7127838" cy="39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189842"/>
              </p:ext>
            </p:extLst>
          </p:nvPr>
        </p:nvGraphicFramePr>
        <p:xfrm>
          <a:off x="228597" y="4518678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 del modelo aritmético de la división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aseline="0" dirty="0" smtClean="0"/>
                        <a:t>Representación del modelo multiplicativo de números fraccionarios por naturales </a:t>
                      </a:r>
                      <a:endParaRPr lang="es-MX" sz="10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FF0000"/>
                          </a:solidFill>
                        </a:rPr>
                        <a:t>H304</a:t>
                      </a:r>
                      <a:endParaRPr lang="es-MX" sz="1000" b="1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dirty="0" smtClean="0">
                          <a:solidFill>
                            <a:srgbClr val="FF0000"/>
                          </a:solidFill>
                        </a:rPr>
                        <a:t>Representación de modelos aritméticos</a:t>
                      </a:r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 de la mediana </a:t>
                      </a:r>
                      <a:endParaRPr lang="es-MX" sz="1000" b="1" i="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FF0000"/>
                          </a:solidFill>
                        </a:rPr>
                        <a:t>H305</a:t>
                      </a:r>
                      <a:endParaRPr lang="es-MX" sz="1000" b="1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dirty="0" smtClean="0">
                          <a:solidFill>
                            <a:srgbClr val="FF0000"/>
                          </a:solidFill>
                        </a:rPr>
                        <a:t>Amplificación de fracciones (Equivalencia de fracciones por amplificación)</a:t>
                      </a:r>
                      <a:endParaRPr lang="es-MX" sz="1000" b="1" i="0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36" y="17930"/>
            <a:ext cx="7207624" cy="39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89459" cy="2387600"/>
          </a:xfrm>
        </p:spPr>
        <p:txBody>
          <a:bodyPr/>
          <a:lstStyle/>
          <a:p>
            <a:r>
              <a:rPr lang="es-MX" dirty="0" smtClean="0"/>
              <a:t>Comparación entre </a:t>
            </a:r>
            <a:r>
              <a:rPr lang="es-MX" b="1" dirty="0" smtClean="0"/>
              <a:t>Grados </a:t>
            </a:r>
            <a:r>
              <a:rPr lang="es-MX" dirty="0" smtClean="0"/>
              <a:t>escolares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250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823601"/>
              </p:ext>
            </p:extLst>
          </p:nvPr>
        </p:nvGraphicFramePr>
        <p:xfrm>
          <a:off x="228597" y="4518678"/>
          <a:ext cx="116586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problemas matemáticos contextualizados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H105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Aplicación de operaciones aritméticas básicas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H109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gráfica de tipos de líneas rectas (paralelas, perpendiculares y secantes)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del Sistema Internacional de Unidades 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H106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Definición de tecnicismos del lenguaje formal de la geometría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H110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perímetro de una figura geométrica (triángulo o cuadrilátero) 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Operación de valores posicionales con números naturales y decimales 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H107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viso-espacial de figuras geométricas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H111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para calcular el área de cuadriláteros o triángulos 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H104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Ubicación de una coordenada en el primer cuadrante del plano artesiano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H108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Identificación de las características geométricas de los cuadriláteros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H112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 fórmulas para calcular el área mediante descomposición de figuras geométricas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6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79989"/>
              </p:ext>
            </p:extLst>
          </p:nvPr>
        </p:nvGraphicFramePr>
        <p:xfrm>
          <a:off x="228597" y="4518678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problemas matemáticos contextualizados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H205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Aplicación de operaciones aritméticas básicas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H209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Comparación de razones con cantidades discretas 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H202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Comparación de la proporcionalidad de razones 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H206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datos numéricos en gráficas de barras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H210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un número fraccionario 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H203 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 (promedio) 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H207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de regla de tres simple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H204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H208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la relación entre porcentajes y fracciones </a:t>
                      </a:r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6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388588"/>
              </p:ext>
            </p:extLst>
          </p:nvPr>
        </p:nvGraphicFramePr>
        <p:xfrm>
          <a:off x="228597" y="4518678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u="none" dirty="0" smtClean="0"/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 problemas matemáticos contextualizados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H306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aritmético de la división 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H311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del modelo multiplicativo de números fraccionarios por naturales 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u="none" dirty="0" smtClean="0"/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Comprensión del Sistema Internacional de Unidades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H307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números fraccionarios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H312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Conversión de una regla verbal de progresión geométrica ascendente a sucesión numérica 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u="none" dirty="0" smtClean="0"/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Aplicación de operaciones aritméticas básicas 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H308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Inferencia del patrón que rige una secuencia de números naturales 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H313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Deducción del patrón de una sucesión con progresión especial 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u="none" dirty="0" smtClean="0"/>
                        <a:t>H304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Representación de modelos aritméticos de la mediana 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H309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Conversión de texto cardinal a números naturales y viceversa 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u="none" dirty="0" smtClean="0"/>
                        <a:t>H305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Amplificación de fracciones (Equivalencia de fracciones por amplificación)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H310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Operación de valores posicionales con números naturales o decimales </a:t>
                      </a:r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0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Para </a:t>
            </a:r>
            <a:r>
              <a:rPr lang="es-MX" b="1" dirty="0" smtClean="0"/>
              <a:t>todos</a:t>
            </a:r>
            <a:r>
              <a:rPr lang="es-MX" dirty="0"/>
              <a:t> </a:t>
            </a:r>
            <a:r>
              <a:rPr lang="es-MX" dirty="0" smtClean="0"/>
              <a:t>los estudiantes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(Muestra total)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065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76" y="0"/>
            <a:ext cx="6276875" cy="4312024"/>
          </a:xfrm>
          <a:prstGeom prst="rect">
            <a:avLst/>
          </a:prstGeom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524674"/>
              </p:ext>
            </p:extLst>
          </p:nvPr>
        </p:nvGraphicFramePr>
        <p:xfrm>
          <a:off x="228597" y="4518678"/>
          <a:ext cx="116586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H109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  <a:effectLst/>
                        </a:rPr>
                        <a:t>Identificación gráfica de tipos de líneas rectas (paralelas, perpendiculares y secantes)</a:t>
                      </a:r>
                      <a:endParaRPr lang="es-MX" sz="1000" b="1" u="sng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 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Definición de tecnicismos del lenguaje formal de la geometría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H110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aritmético para calcular el perímetro de una figura geométrica (triángulo o cuadrilátero) </a:t>
                      </a:r>
                      <a:endParaRPr lang="es-MX" sz="1000" b="1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Operación de valores posicionales con números naturales y decimales 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viso-espacial de figuras geométricas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H111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Representación del modelo aritmético para calcular el área de cuadriláteros o triángulos 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H104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Ubicación de una coordenada en el primer cuadrante del plano artesiano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H108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  <a:effectLst/>
                        </a:rPr>
                        <a:t>Identificación de las características geométricas de los cuadriláteros</a:t>
                      </a:r>
                      <a:endParaRPr lang="es-MX" sz="1000" b="1" u="sng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H112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Deducción de fórmulas para calcular el área mediante descomposición de figuras geométricas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1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84" y="74753"/>
            <a:ext cx="6311561" cy="430002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84395"/>
              </p:ext>
            </p:extLst>
          </p:nvPr>
        </p:nvGraphicFramePr>
        <p:xfrm>
          <a:off x="228597" y="4518678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H209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dirty="0" smtClean="0"/>
                        <a:t>Comparación de razones con cantidades discretas </a:t>
                      </a:r>
                      <a:endParaRPr lang="es-MX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H202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Comparación de la proporcionalidad de razones 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H203 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dirty="0" smtClean="0">
                          <a:solidFill>
                            <a:srgbClr val="FF0000"/>
                          </a:solidFill>
                        </a:rPr>
                        <a:t>Representació</a:t>
                      </a:r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n de modelos aritméticos de la media (promedio) 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H204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dirty="0" smtClean="0">
                          <a:solidFill>
                            <a:srgbClr val="FF0000"/>
                          </a:solidFill>
                        </a:rPr>
                        <a:t>Representación de modelos aritméticos</a:t>
                      </a:r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 de la mediana 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0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363" y="0"/>
            <a:ext cx="6182628" cy="417973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21500"/>
              </p:ext>
            </p:extLst>
          </p:nvPr>
        </p:nvGraphicFramePr>
        <p:xfrm>
          <a:off x="228597" y="4518678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 del modelo aritmético de la división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aseline="0" dirty="0" smtClean="0"/>
                        <a:t>Representación del modelo multiplicativo de números fraccionarios por naturales </a:t>
                      </a:r>
                      <a:endParaRPr lang="es-MX" sz="10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H304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Representación de modelos aritméticos</a:t>
                      </a:r>
                      <a:r>
                        <a:rPr lang="es-MX" sz="1000" baseline="0" dirty="0" smtClean="0"/>
                        <a:t> de la mediana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H305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Amplificación de fracciones (Equivalencia de fracciones por amplificación)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0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89459" cy="2387600"/>
          </a:xfrm>
        </p:spPr>
        <p:txBody>
          <a:bodyPr/>
          <a:lstStyle/>
          <a:p>
            <a:r>
              <a:rPr lang="es-MX" dirty="0" smtClean="0"/>
              <a:t>Sólo estudiantes de </a:t>
            </a:r>
            <a:r>
              <a:rPr lang="es-MX" b="1" dirty="0" smtClean="0"/>
              <a:t>Quinto</a:t>
            </a:r>
            <a:r>
              <a:rPr lang="es-MX" dirty="0"/>
              <a:t> </a:t>
            </a:r>
            <a:r>
              <a:rPr lang="es-MX" dirty="0" smtClean="0"/>
              <a:t>año</a:t>
            </a:r>
            <a:endParaRPr lang="es-MX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49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522" y="0"/>
            <a:ext cx="5982981" cy="43579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0558"/>
              </p:ext>
            </p:extLst>
          </p:nvPr>
        </p:nvGraphicFramePr>
        <p:xfrm>
          <a:off x="228597" y="4518678"/>
          <a:ext cx="1165860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H101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Comprensión de problemas matemáticos contextualizados</a:t>
                      </a:r>
                      <a:endParaRPr lang="es-MX" sz="10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H105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H109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  <a:effectLst/>
                        </a:rPr>
                        <a:t>Identificación gráfica de tipos de líneas rectas (paralelas, perpendiculares y secantes)</a:t>
                      </a:r>
                      <a:endParaRPr lang="es-MX" sz="1000" b="1" u="sng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H102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Comprensión del Sistema Internacional de Unidades </a:t>
                      </a:r>
                      <a:endParaRPr lang="es-MX" sz="10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H106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Definición de tecnicismos del lenguaje formal de la geometría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H110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aritmético para calcular el perímetro de una figura geométrica (triángulo o cuadrilátero) </a:t>
                      </a:r>
                      <a:endParaRPr lang="es-MX" sz="1000" b="1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H103 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u="none" baseline="0" dirty="0" smtClean="0"/>
                        <a:t>Operación de valores posicionales con números naturales y decimales </a:t>
                      </a:r>
                      <a:endParaRPr lang="es-MX" sz="1000" b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H107</a:t>
                      </a:r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viso-espacial de figuras geométricas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H111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Representación del modelo aritmético para calcular el área de cuadriláteros o triángulos 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H104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Ubicación de una coordenada en el primer cuadrante del plano artesiano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H108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  <a:effectLst/>
                        </a:rPr>
                        <a:t>Identificación de las características geométricas de los cuadriláteros</a:t>
                      </a:r>
                      <a:endParaRPr lang="es-MX" sz="1000" b="1" u="sng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H112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Deducción de fórmulas para calcular el área mediante descomposición de figuras geométricas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4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18" y="0"/>
            <a:ext cx="6167227" cy="4480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48689"/>
              </p:ext>
            </p:extLst>
          </p:nvPr>
        </p:nvGraphicFramePr>
        <p:xfrm>
          <a:off x="228597" y="4518678"/>
          <a:ext cx="11658604" cy="1536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H201 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 problemas matemáticos contextualizados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H205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Aplicación de operaciones aritméticas básicas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H209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sng" dirty="0" smtClean="0">
                          <a:solidFill>
                            <a:srgbClr val="FF0000"/>
                          </a:solidFill>
                        </a:rPr>
                        <a:t>Comparación de razones con cantidades discretas </a:t>
                      </a:r>
                      <a:endParaRPr lang="es-MX" sz="1000" b="1" u="sng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H202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Comparación de la proporcionalidad de razones </a:t>
                      </a:r>
                      <a:endParaRPr lang="es-MX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H206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</a:t>
                      </a:r>
                      <a:r>
                        <a:rPr lang="es-MX" sz="1000" baseline="0" dirty="0" smtClean="0"/>
                        <a:t> de datos numéricos en gráficas de barras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H210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un número fraccionario </a:t>
                      </a:r>
                      <a:endParaRPr lang="es-MX" sz="1000" b="1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H203 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dirty="0" smtClean="0">
                          <a:solidFill>
                            <a:srgbClr val="FF0000"/>
                          </a:solidFill>
                        </a:rPr>
                        <a:t>Representació</a:t>
                      </a:r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n de modelos aritméticos de la media (promedio) 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H207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del modelo de regla de tres simple</a:t>
                      </a:r>
                      <a:endParaRPr lang="es-MX" sz="10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rgbClr val="FF0000"/>
                          </a:solidFill>
                        </a:rPr>
                        <a:t>H204</a:t>
                      </a:r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1" u="sng" dirty="0" smtClean="0">
                          <a:solidFill>
                            <a:srgbClr val="FF0000"/>
                          </a:solidFill>
                        </a:rPr>
                        <a:t>Representación de modelos aritméticos</a:t>
                      </a:r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 de la mediana </a:t>
                      </a:r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H208</a:t>
                      </a:r>
                      <a:endParaRPr lang="es-MX" sz="1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Comprensión</a:t>
                      </a:r>
                      <a:r>
                        <a:rPr lang="es-MX" sz="1000" baseline="0" dirty="0" smtClean="0"/>
                        <a:t> de la relación entre porcentajes y fracciones </a:t>
                      </a:r>
                      <a:endParaRPr lang="es-MX" sz="1000" b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1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359" y="0"/>
            <a:ext cx="6236986" cy="45540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99768"/>
              </p:ext>
            </p:extLst>
          </p:nvPr>
        </p:nvGraphicFramePr>
        <p:xfrm>
          <a:off x="228597" y="4518678"/>
          <a:ext cx="1165860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79"/>
                <a:gridCol w="3074895"/>
                <a:gridCol w="493058"/>
                <a:gridCol w="3155577"/>
                <a:gridCol w="466165"/>
                <a:gridCol w="3980330"/>
              </a:tblGrid>
              <a:tr h="38501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H301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="0" i="0" u="none" baseline="0" dirty="0" smtClean="0"/>
                        <a:t>Comprensión de problemas matemáticos contextualizados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H306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Representación del modelo aritmético de la división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FF0000"/>
                          </a:solidFill>
                        </a:rPr>
                        <a:t>H311</a:t>
                      </a:r>
                      <a:endParaRPr lang="es-MX" sz="1000" b="1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000" b="1" u="sng" baseline="0" dirty="0" smtClean="0">
                          <a:solidFill>
                            <a:srgbClr val="FF0000"/>
                          </a:solidFill>
                        </a:rPr>
                        <a:t>Representación del modelo multiplicativo de números fraccionarios por naturales </a:t>
                      </a:r>
                      <a:endParaRPr lang="es-MX" sz="1000" b="1" i="0" u="sng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47364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H302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Comprensión del Sistema Internacional de Unidades</a:t>
                      </a:r>
                      <a:endParaRPr lang="es-MX" sz="1000" b="0" i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H307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Representación de números fraccionarios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H312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Conversión de una regla verbal de progresión geométrica ascendente a sucesión numérica </a:t>
                      </a:r>
                      <a:endParaRPr lang="es-MX" sz="1000" b="0" i="0" u="none" dirty="0"/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H303 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baseline="0" dirty="0" smtClean="0"/>
                        <a:t>Aplicación de operaciones aritméticas básicas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H308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Inferencia del patrón que</a:t>
                      </a:r>
                      <a:r>
                        <a:rPr lang="es-MX" sz="1000" baseline="0" dirty="0" smtClean="0"/>
                        <a:t> rige una secuencia de números naturales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A249"/>
                          </a:solidFill>
                        </a:rPr>
                        <a:t>H313</a:t>
                      </a:r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Deducción del patrón de una sucesión con progresión especial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H304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Representación de modelos aritméticos</a:t>
                      </a:r>
                      <a:r>
                        <a:rPr lang="es-MX" sz="1000" baseline="0" dirty="0" smtClean="0"/>
                        <a:t> de la mediana 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H309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Conversión</a:t>
                      </a:r>
                      <a:r>
                        <a:rPr lang="es-MX" sz="1000" baseline="0" dirty="0" smtClean="0"/>
                        <a:t> de texto cardinal a números naturales y viceversa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212846"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H305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Amplificación de fracciones (Equivalencia de fracciones por amplificación)</a:t>
                      </a:r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="1" i="0" u="none" dirty="0" smtClean="0">
                          <a:solidFill>
                            <a:srgbClr val="00B050"/>
                          </a:solidFill>
                        </a:rPr>
                        <a:t>H310</a:t>
                      </a:r>
                      <a:endParaRPr lang="es-MX" sz="1000" b="1" i="0" u="none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baseline="0" dirty="0" smtClean="0"/>
                        <a:t>Operación de valores posicionales con números naturales o decimales </a:t>
                      </a:r>
                      <a:endParaRPr lang="es-MX" sz="10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1" i="0" u="none" dirty="0">
                        <a:solidFill>
                          <a:srgbClr val="00A249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b="0" i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61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1298</Words>
  <Application>Microsoft Office PowerPoint</Application>
  <PresentationFormat>Panorámica</PresentationFormat>
  <Paragraphs>301</Paragraphs>
  <Slides>17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Para todos los estudiantes</vt:lpstr>
      <vt:lpstr> </vt:lpstr>
      <vt:lpstr> </vt:lpstr>
      <vt:lpstr> </vt:lpstr>
      <vt:lpstr>Sólo estudiantes de Quinto año</vt:lpstr>
      <vt:lpstr> </vt:lpstr>
      <vt:lpstr> </vt:lpstr>
      <vt:lpstr> </vt:lpstr>
      <vt:lpstr>Sólo estudiantes de Sexto año</vt:lpstr>
      <vt:lpstr> </vt:lpstr>
      <vt:lpstr> </vt:lpstr>
      <vt:lpstr> </vt:lpstr>
      <vt:lpstr>Comparación entre Grados escolares</vt:lpstr>
      <vt:lpstr> </vt:lpstr>
      <vt:lpstr> </vt:lpstr>
      <vt:lpstr>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Alejandro</cp:lastModifiedBy>
  <cp:revision>24</cp:revision>
  <dcterms:created xsi:type="dcterms:W3CDTF">2019-02-06T19:33:10Z</dcterms:created>
  <dcterms:modified xsi:type="dcterms:W3CDTF">2019-02-07T01:01:31Z</dcterms:modified>
</cp:coreProperties>
</file>