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9B4357-3400-4530-A53A-D9EAB39B7CC1}">
  <a:tblStyle styleId="{E09B4357-3400-4530-A53A-D9EAB39B7C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4" name="Google Shape;54;p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imagen de conexiones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3546"/>
            <a:ext cx="5752462" cy="946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1036416" y="393624"/>
            <a:ext cx="2657895" cy="440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Calibri"/>
              <a:buNone/>
            </a:pPr>
            <a:r>
              <a:rPr b="1" i="0" lang="es-MX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CONEXIONES PARTE III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208903" y="6354055"/>
            <a:ext cx="5918120" cy="440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Centro Educativo Jean Piaget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4487918" y="1548691"/>
            <a:ext cx="4302550" cy="271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50"/>
              <a:buFont typeface="Calibri"/>
              <a:buNone/>
            </a:pPr>
            <a:r>
              <a:rPr b="1" i="0" lang="es-MX" sz="15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MATEMÁTICAS-ARTES-CIENCIAS. 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514701" y="1948698"/>
            <a:ext cx="4465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Coordinador</a:t>
            </a:r>
            <a:r>
              <a:rPr b="1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Mónica Castañares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514710" y="3124995"/>
            <a:ext cx="50226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Disciplinas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Materia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Comunicación Visual </a:t>
            </a: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Profesor</a:t>
            </a:r>
            <a:r>
              <a:rPr b="0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Arq</a:t>
            </a:r>
            <a:r>
              <a:rPr b="1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Gerardo Sánchez Juárez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Materia: 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Física  </a:t>
            </a: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Profesor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Ing. Guillermo Robles Maldonado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Materia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 Educación para la salud </a:t>
            </a: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Profesora:</a:t>
            </a: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Dra. Mónica Parks</a:t>
            </a:r>
            <a:endParaRPr b="0" i="1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Materia: </a:t>
            </a:r>
            <a:r>
              <a:rPr i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Psicología </a:t>
            </a:r>
            <a:r>
              <a:rPr b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i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Mtra. Gabriela Velasco</a:t>
            </a:r>
            <a:endParaRPr i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Materia: </a:t>
            </a:r>
            <a:r>
              <a:rPr i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Taller de Metodología de la Investigación </a:t>
            </a:r>
            <a:r>
              <a:rPr b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Profesor: </a:t>
            </a:r>
            <a:r>
              <a:rPr i="1" lang="es-MX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Mtra. María José Barrera</a:t>
            </a:r>
            <a:endParaRPr i="1"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t/>
            </a:r>
            <a:endParaRPr b="0" i="1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934177" y="4179100"/>
            <a:ext cx="48450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rPr b="1" i="0" lang="es-MX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Proyecto Interdisciplinario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rPr b="1" i="0" lang="es-MX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 del Trabajo: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rPr b="1" i="0" lang="es-MX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tan preparado te sientes para no lesionarte? 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</a:pPr>
            <a:r>
              <a:rPr b="1" i="0" lang="es-MX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Fracturas en el Deporte.</a:t>
            </a:r>
            <a:endParaRPr/>
          </a:p>
        </p:txBody>
      </p:sp>
      <p:pic>
        <p:nvPicPr>
          <p:cNvPr descr="Resultado de imagen para logotipo del centro educativo jean piaget" id="112" name="Google Shape;1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8534" y="667966"/>
            <a:ext cx="928669" cy="5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1244964" y="104159"/>
            <a:ext cx="6417811" cy="56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b="1" i="0" lang="es-MX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Evaluar</a:t>
            </a:r>
            <a:r>
              <a:rPr b="0" i="0" lang="es-MX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s-MX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Proceso integral y sistemático a través del cual se recopila la información de manera metódica y rigurosa, para conocer, analizar y juzgar el valor de un objeto educativo.</a:t>
            </a:r>
            <a:endParaRPr/>
          </a:p>
        </p:txBody>
      </p:sp>
      <p:graphicFrame>
        <p:nvGraphicFramePr>
          <p:cNvPr id="118" name="Google Shape;118;p14"/>
          <p:cNvGraphicFramePr/>
          <p:nvPr/>
        </p:nvGraphicFramePr>
        <p:xfrm>
          <a:off x="0" y="812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{E09B4357-3400-4530-A53A-D9EAB39B7CC1}</a:tableStyleId>
              </a:tblPr>
              <a:tblGrid>
                <a:gridCol w="1137675"/>
                <a:gridCol w="1371600"/>
                <a:gridCol w="1275900"/>
                <a:gridCol w="835450"/>
                <a:gridCol w="974925"/>
                <a:gridCol w="1114800"/>
                <a:gridCol w="2364800"/>
                <a:gridCol w="208275"/>
              </a:tblGrid>
              <a:tr h="370850"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cap="none" strike="noStrike"/>
                        <a:t>Evaluación Diagn</a:t>
                      </a:r>
                      <a:r>
                        <a:rPr lang="es-MX" sz="1800"/>
                        <a:t>ó</a:t>
                      </a:r>
                      <a:r>
                        <a:rPr lang="es-MX" sz="1800" u="none" cap="none" strike="noStrike"/>
                        <a:t>stica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40850">
                <a:tc rowSpan="7"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General de desarrollo Curricular</a:t>
                      </a: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.(2012). </a:t>
                      </a:r>
                      <a:r>
                        <a:rPr i="1" lang="es-MX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enfoque formativo de la evaluación, en Herramientas para la educación básica</a:t>
                      </a: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México: Mc Graw Hill.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/>
                        <a:t>¿Qué es?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¿Qué características tiene?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¿Quién la puede llevar?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¿En qué momento/s se utiliza?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¿Para qué diferentes fines se utiliza? 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¿Con qué Técnicas e instrumentos de evaluación cuenta y c</a:t>
                      </a:r>
                      <a:r>
                        <a:rPr lang="es-MX" sz="1000"/>
                        <a:t>ó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 son éstos?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7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la evaluación que se realiza de manera previa al desarrollo de un proceso educativo para explorar los conocimientos que ya poseen los alumnos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Pretende explorar conocimientos que ya poseen los alumnos.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docente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 inicio del ciclo escolar.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Establecer una línea base de aprendizajes comunes para realizar estrategias de intervención docente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Recolección de información de tipo informal, semiformal y formal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>
                          <a:solidFill>
                            <a:schemeClr val="lt1"/>
                          </a:solidFill>
                        </a:rPr>
                        <a:t>Evaluación Formativa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la evaluación que se utiliza para valorar el avance en los aprendizajes y mejorar la enseñanza y el aprendizaje.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Permite valorar si la planificación se está realizando de acuerdo a lo planeado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docente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Durante el ciclo escolar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Contribuir a la mejora del aprendizaje.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el proceso enseñanza-aprendizaje.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Favorecer el seguimiento al desarrollo del aprendizaje de los alumnos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Regulación interactiva.- evaluaciones integradas en el proceso enseñanza-aprendizaje. Utiliza la observación, el diálogo y la interpretación de lo que hacen y dicen los alumnos.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Interacción retroactiva.- crea oportunidades de aprendizaje después de realizar una medición puntual al término de una secuencia didáctica.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Regulación proactiva.- evaluaciones que ayudan a hacer  adaptaciones relacionadas con lo que se aprenderá en un futuro cercano.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>
                          <a:solidFill>
                            <a:schemeClr val="lt1"/>
                          </a:solidFill>
                        </a:rPr>
                        <a:t>Evaluación Sumativa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Es la evaluación que se realiza al final del ciclo escolar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Promueve que se obtenga un juicio global del grado de avance en el logro de los aprendizajes esperados de cada alumno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El docente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Al concluir una secuencia didáctica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Tomar decisiones  relacionadas con la acreditación al final de un ciclo escolar.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Recolección  de información sobre los resultados de los alumnos.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Estrategias, procesos y actividades propias del docente para obtener los resultados esperados.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9" name="Google Shape;119;p14"/>
          <p:cNvSpPr txBox="1"/>
          <p:nvPr/>
        </p:nvSpPr>
        <p:spPr>
          <a:xfrm>
            <a:off x="1944432" y="5454526"/>
            <a:ext cx="4241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b="0" i="1" lang="es-MX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CONEXIONES - Centro Educativo Jean Piaget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5"/>
          <p:cNvGraphicFramePr/>
          <p:nvPr/>
        </p:nvGraphicFramePr>
        <p:xfrm>
          <a:off x="0" y="60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{E09B4357-3400-4530-A53A-D9EAB39B7CC1}</a:tableStyleId>
              </a:tblPr>
              <a:tblGrid>
                <a:gridCol w="1137350"/>
                <a:gridCol w="1371175"/>
                <a:gridCol w="1275525"/>
                <a:gridCol w="1026075"/>
                <a:gridCol w="1066800"/>
                <a:gridCol w="1143000"/>
                <a:gridCol w="1913100"/>
                <a:gridCol w="208275"/>
              </a:tblGrid>
              <a:tr h="370850">
                <a:tc grid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Evaluación Diagnóstica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27000"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Dïaz F. y Barriga A. (2002) 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Tipos de evaluación, en Estrategias Docentes para un Aprendizaje Significativo: una interpretación constructivista (pp. 396-414). México: McGraw Hill.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¿Qué es?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¿Qué características tiene?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¿Quién la puede llevar?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¿En qué momento/s se utiliza?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¿Para qué diferentes fines se utiliza? 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¿Con qué Técnicas e instrumentos de evaluación cuenta y c</a:t>
                      </a:r>
                      <a:r>
                        <a:rPr lang="es-MX" sz="1000"/>
                        <a:t>ó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 son éstos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7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obtener  información precisa que permita identificar el grado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adecuación de las capacidades cognitivas.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Lógico de los contenidos y análisis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psicopedagógico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 y decide contenidos principales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Determina qu</a:t>
                      </a:r>
                      <a:r>
                        <a:rPr lang="es-MX" sz="1000"/>
                        <a:t>é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conocimientos previos requieren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docente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Previamente al desarrollo de un proceso.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inicial se utiliza para la evaluación. Para ver</a:t>
                      </a: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 nivel de desarrollo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Técnicas informales: observación, entrevistas, debates, exposición de ideas.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Técnicas formales: pruebas objetivas. Cuestionarios abiertos y cerrados, mapas conceptuales, pruebas de desempeño, resolución de problemas, etc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>
                          <a:solidFill>
                            <a:schemeClr val="lt1"/>
                          </a:solidFill>
                        </a:rPr>
                        <a:t>Evaluación Formativa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4831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27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la evaluación que se lleva a cabo en forma simultánea y en colaboración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el proceso enseñanza-aprendizaje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Visión intersubjetiva de la evaluación (equilibrio entre la intuición y la instrumentación)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Valora los errores cometidos por el alumno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realizar en forma continua o periódica en el proceso enseñanza-aprendizaje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docente y el alumno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Durante  el proceso de enseñanza-aprendizaje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 el proceso enseñanza-aprendizaje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Técnicas: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Regulación interactiva.- Intercambios comunicativos entre el enseñante y el alumno.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Regulación retroactiva.-Brinda oportunidad de actividades de refuerzo.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Regulación proactiva.- Prevé actividades futuras de instrucción para los alumnos.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formadora. El alumno aprende a regular sus propios procesos de aprendizaje a través de la autoevaluación, coevaluación y evaluación mutua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Instrumentos: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urier New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Episodios breves: rúbricas, listas de cotejo, diarios de clase,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urier New"/>
                        <a:buNone/>
                      </a:pPr>
                      <a:r>
                        <a:rPr lang="es-MX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Episodios amplios: portafolios, mapas conceptuales, cuestionarios, ensayos, etc.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Sumativa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4831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708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Es aquella que se realiza al final del proceso instruccional o ciclo escolar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Establece un balance general de los resultados obtenidos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Se basa en la recolección de datos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Utiliza instrumentos de evaluación confiables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Sus resultados sirven como criterios para la calificación y acreditación del ciclo escolar.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El docente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Al final de un proceso.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Verificar el grado de los propósitos educativos que se han alcanzado.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Avalar la competencia necesaria que tendrá el alumno para acceder al siguiente ciclo educativo.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/>
                        <a:t>Cuestionarios, pruebas abiertas y cerradas, pruebas de desempeño, portafolios, ensayos, monografías, etc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5" name="Google Shape;125;p15"/>
          <p:cNvSpPr txBox="1"/>
          <p:nvPr/>
        </p:nvSpPr>
        <p:spPr>
          <a:xfrm>
            <a:off x="2773107" y="6304101"/>
            <a:ext cx="4241436" cy="40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b="0" i="1" lang="es-MX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CONEXIONES - Centro Educativo Jean Piaget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384301" y="6299838"/>
            <a:ext cx="7772400" cy="440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0" i="1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Centro Educativo Jean Piaget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384301" y="5859216"/>
            <a:ext cx="7772400" cy="440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b="1" i="0" lang="es-MX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Proyecto Conexiones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517685" y="340729"/>
            <a:ext cx="5235915" cy="440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b="0" i="0" lang="es-MX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Constructivismo y evaluación psicoeducativa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371609" y="1398809"/>
            <a:ext cx="6381707" cy="4021073"/>
            <a:chOff x="926257" y="1573510"/>
            <a:chExt cx="5771122" cy="4233154"/>
          </a:xfrm>
        </p:grpSpPr>
        <p:sp>
          <p:nvSpPr>
            <p:cNvPr id="134" name="Google Shape;134;p16"/>
            <p:cNvSpPr txBox="1"/>
            <p:nvPr/>
          </p:nvSpPr>
          <p:spPr>
            <a:xfrm>
              <a:off x="926257" y="4387113"/>
              <a:ext cx="1097657" cy="440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500"/>
                <a:buFont typeface="Calibri"/>
                <a:buNone/>
              </a:pPr>
              <a:r>
                <a:rPr b="1" i="0" lang="es-MX" sz="15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Inicial</a:t>
              </a:r>
              <a:endParaRPr/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1475167" y="1573510"/>
              <a:ext cx="5222212" cy="4233154"/>
              <a:chOff x="1475167" y="1573510"/>
              <a:chExt cx="5222212" cy="4233154"/>
            </a:xfrm>
          </p:grpSpPr>
          <p:sp>
            <p:nvSpPr>
              <p:cNvPr id="136" name="Google Shape;136;p16"/>
              <p:cNvSpPr txBox="1"/>
              <p:nvPr/>
            </p:nvSpPr>
            <p:spPr>
              <a:xfrm>
                <a:off x="2150038" y="2515325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ANTES</a:t>
                </a:r>
                <a:endParaRPr/>
              </a:p>
            </p:txBody>
          </p:sp>
          <p:sp>
            <p:nvSpPr>
              <p:cNvPr id="137" name="Google Shape;137;p16"/>
              <p:cNvSpPr txBox="1"/>
              <p:nvPr/>
            </p:nvSpPr>
            <p:spPr>
              <a:xfrm>
                <a:off x="3840619" y="2604546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DURANTE</a:t>
                </a:r>
                <a:endParaRPr/>
              </a:p>
            </p:txBody>
          </p:sp>
          <p:sp>
            <p:nvSpPr>
              <p:cNvPr id="138" name="Google Shape;138;p16"/>
              <p:cNvSpPr txBox="1"/>
              <p:nvPr/>
            </p:nvSpPr>
            <p:spPr>
              <a:xfrm>
                <a:off x="5599721" y="2597929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DESPUÉS</a:t>
                </a:r>
                <a:endParaRPr/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>
                <a:off x="3863459" y="1573510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1" i="0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TIPO DE EVALUACIÓN</a:t>
                </a:r>
                <a:endParaRPr/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>
                <a:off x="2150038" y="3449726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1" i="0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Evaluación Diagnóstica</a:t>
                </a:r>
                <a:endParaRPr/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>
                <a:off x="3842204" y="3282765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1" i="0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Evaluación Formativa</a:t>
                </a:r>
                <a:endParaRPr/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>
                <a:off x="5599722" y="4198988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1" i="0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Evaluación Sumativa</a:t>
                </a:r>
                <a:endParaRPr/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>
                <a:off x="2384230" y="4419299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Puntual</a:t>
                </a:r>
                <a:endParaRPr/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>
                <a:off x="3842192" y="4313812"/>
                <a:ext cx="11190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Regulación</a:t>
                </a:r>
                <a:endParaRPr/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2572742" y="5313490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Interactiva</a:t>
                </a:r>
                <a:endParaRPr/>
              </a:p>
            </p:txBody>
          </p:sp>
          <p:sp>
            <p:nvSpPr>
              <p:cNvPr id="146" name="Google Shape;146;p16"/>
              <p:cNvSpPr txBox="1"/>
              <p:nvPr/>
            </p:nvSpPr>
            <p:spPr>
              <a:xfrm>
                <a:off x="3842204" y="5258316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Retroactiva</a:t>
                </a:r>
                <a:endParaRPr/>
              </a:p>
            </p:txBody>
          </p:sp>
          <p:sp>
            <p:nvSpPr>
              <p:cNvPr id="147" name="Google Shape;147;p16"/>
              <p:cNvSpPr txBox="1"/>
              <p:nvPr/>
            </p:nvSpPr>
            <p:spPr>
              <a:xfrm>
                <a:off x="5189817" y="5366042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1" i="0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Proactiva</a:t>
                </a:r>
                <a:endParaRPr/>
              </a:p>
            </p:txBody>
          </p:sp>
          <p:cxnSp>
            <p:nvCxnSpPr>
              <p:cNvPr id="148" name="Google Shape;148;p16"/>
              <p:cNvCxnSpPr>
                <a:stCxn id="144" idx="2"/>
                <a:endCxn id="145" idx="0"/>
              </p:cNvCxnSpPr>
              <p:nvPr/>
            </p:nvCxnSpPr>
            <p:spPr>
              <a:xfrm flipH="1">
                <a:off x="3121592" y="4754512"/>
                <a:ext cx="1280100" cy="558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9" name="Google Shape;149;p16"/>
              <p:cNvCxnSpPr>
                <a:stCxn id="144" idx="2"/>
                <a:endCxn id="146" idx="0"/>
              </p:cNvCxnSpPr>
              <p:nvPr/>
            </p:nvCxnSpPr>
            <p:spPr>
              <a:xfrm flipH="1">
                <a:off x="4391192" y="4754512"/>
                <a:ext cx="10500" cy="503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0" name="Google Shape;150;p16"/>
              <p:cNvCxnSpPr>
                <a:stCxn id="144" idx="2"/>
                <a:endCxn id="147" idx="0"/>
              </p:cNvCxnSpPr>
              <p:nvPr/>
            </p:nvCxnSpPr>
            <p:spPr>
              <a:xfrm>
                <a:off x="4401692" y="4754512"/>
                <a:ext cx="1337100" cy="611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1" name="Google Shape;151;p16"/>
              <p:cNvCxnSpPr>
                <a:stCxn id="141" idx="2"/>
                <a:endCxn id="144" idx="0"/>
              </p:cNvCxnSpPr>
              <p:nvPr/>
            </p:nvCxnSpPr>
            <p:spPr>
              <a:xfrm>
                <a:off x="4391032" y="3723387"/>
                <a:ext cx="10500" cy="590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2" name="Google Shape;152;p16"/>
              <p:cNvCxnSpPr>
                <a:stCxn id="141" idx="2"/>
                <a:endCxn id="142" idx="1"/>
              </p:cNvCxnSpPr>
              <p:nvPr/>
            </p:nvCxnSpPr>
            <p:spPr>
              <a:xfrm>
                <a:off x="4391032" y="3723387"/>
                <a:ext cx="1208700" cy="6957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3" name="Google Shape;153;p16"/>
              <p:cNvCxnSpPr>
                <a:stCxn id="139" idx="2"/>
                <a:endCxn id="136" idx="0"/>
              </p:cNvCxnSpPr>
              <p:nvPr/>
            </p:nvCxnSpPr>
            <p:spPr>
              <a:xfrm flipH="1">
                <a:off x="2698687" y="2014132"/>
                <a:ext cx="1713600" cy="501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4" name="Google Shape;154;p16"/>
              <p:cNvCxnSpPr>
                <a:stCxn id="139" idx="2"/>
                <a:endCxn id="137" idx="0"/>
              </p:cNvCxnSpPr>
              <p:nvPr/>
            </p:nvCxnSpPr>
            <p:spPr>
              <a:xfrm flipH="1">
                <a:off x="4389487" y="2014132"/>
                <a:ext cx="22800" cy="590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5" name="Google Shape;155;p16"/>
              <p:cNvCxnSpPr>
                <a:stCxn id="139" idx="2"/>
                <a:endCxn id="138" idx="0"/>
              </p:cNvCxnSpPr>
              <p:nvPr/>
            </p:nvCxnSpPr>
            <p:spPr>
              <a:xfrm>
                <a:off x="4412287" y="2014132"/>
                <a:ext cx="1736400" cy="583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6" name="Google Shape;156;p16"/>
              <p:cNvCxnSpPr>
                <a:stCxn id="136" idx="2"/>
                <a:endCxn id="140" idx="0"/>
              </p:cNvCxnSpPr>
              <p:nvPr/>
            </p:nvCxnSpPr>
            <p:spPr>
              <a:xfrm>
                <a:off x="2698867" y="2955947"/>
                <a:ext cx="0" cy="493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7" name="Google Shape;157;p16"/>
              <p:cNvCxnSpPr>
                <a:stCxn id="137" idx="2"/>
                <a:endCxn id="141" idx="0"/>
              </p:cNvCxnSpPr>
              <p:nvPr/>
            </p:nvCxnSpPr>
            <p:spPr>
              <a:xfrm>
                <a:off x="4389448" y="3045168"/>
                <a:ext cx="1500" cy="237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58" name="Google Shape;158;p16"/>
              <p:cNvSpPr txBox="1"/>
              <p:nvPr/>
            </p:nvSpPr>
            <p:spPr>
              <a:xfrm>
                <a:off x="5599721" y="3355631"/>
                <a:ext cx="1097657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1" i="0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Evaluación Sumativa</a:t>
                </a:r>
                <a:endParaRPr/>
              </a:p>
            </p:txBody>
          </p:sp>
          <p:cxnSp>
            <p:nvCxnSpPr>
              <p:cNvPr id="159" name="Google Shape;159;p16"/>
              <p:cNvCxnSpPr>
                <a:stCxn id="138" idx="2"/>
              </p:cNvCxnSpPr>
              <p:nvPr/>
            </p:nvCxnSpPr>
            <p:spPr>
              <a:xfrm>
                <a:off x="6148550" y="3038551"/>
                <a:ext cx="0" cy="349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0" name="Google Shape;160;p16"/>
              <p:cNvCxnSpPr>
                <a:stCxn id="140" idx="2"/>
                <a:endCxn id="134" idx="0"/>
              </p:cNvCxnSpPr>
              <p:nvPr/>
            </p:nvCxnSpPr>
            <p:spPr>
              <a:xfrm flipH="1">
                <a:off x="1475167" y="3890348"/>
                <a:ext cx="1223700" cy="496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1" name="Google Shape;161;p16"/>
              <p:cNvCxnSpPr>
                <a:stCxn id="140" idx="2"/>
              </p:cNvCxnSpPr>
              <p:nvPr/>
            </p:nvCxnSpPr>
            <p:spPr>
              <a:xfrm>
                <a:off x="2698867" y="3890348"/>
                <a:ext cx="234300" cy="351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62" name="Google Shape;162;p16"/>
              <p:cNvSpPr txBox="1"/>
              <p:nvPr/>
            </p:nvSpPr>
            <p:spPr>
              <a:xfrm>
                <a:off x="1944748" y="3934670"/>
                <a:ext cx="1237595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0" i="1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Puede</a:t>
                </a:r>
                <a:endParaRPr/>
              </a:p>
              <a:p>
                <a:pPr indent="0" lvl="0" marL="0" marR="0" rtl="0" algn="ctr">
                  <a:lnSpc>
                    <a:spcPct val="6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75"/>
                  <a:buFont typeface="Calibri"/>
                  <a:buNone/>
                </a:pPr>
                <a:r>
                  <a:rPr b="0" i="1" lang="es-MX" sz="1275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ser</a:t>
                </a:r>
                <a:endParaRPr/>
              </a:p>
            </p:txBody>
          </p:sp>
          <p:sp>
            <p:nvSpPr>
              <p:cNvPr id="163" name="Google Shape;163;p16"/>
              <p:cNvSpPr txBox="1"/>
              <p:nvPr/>
            </p:nvSpPr>
            <p:spPr>
              <a:xfrm>
                <a:off x="5459783" y="3716770"/>
                <a:ext cx="1237595" cy="440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500"/>
                  <a:buFont typeface="Calibri"/>
                  <a:buNone/>
                </a:pPr>
                <a:r>
                  <a:rPr b="0" i="1" lang="es-MX" sz="1500" u="none" cap="none" strike="noStrike">
                    <a:solidFill>
                      <a:srgbClr val="26262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 lugar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