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9" r:id="rId6"/>
    <p:sldId id="264" r:id="rId7"/>
    <p:sldId id="265" r:id="rId8"/>
    <p:sldId id="266" r:id="rId9"/>
    <p:sldId id="267" r:id="rId10"/>
    <p:sldId id="260" r:id="rId11"/>
    <p:sldId id="269" r:id="rId12"/>
    <p:sldId id="268" r:id="rId13"/>
    <p:sldId id="272" r:id="rId14"/>
    <p:sldId id="273" r:id="rId15"/>
    <p:sldId id="274" r:id="rId16"/>
    <p:sldId id="276" r:id="rId17"/>
    <p:sldId id="278" r:id="rId18"/>
    <p:sldId id="277" r:id="rId19"/>
    <p:sldId id="280" r:id="rId20"/>
    <p:sldId id="279" r:id="rId21"/>
    <p:sldId id="281" r:id="rId22"/>
    <p:sldId id="26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EF"/>
    <a:srgbClr val="FFFAEB"/>
    <a:srgbClr val="C20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04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9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0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1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6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7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7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7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EDCB-E240-4DFD-BB3D-42E4F99D1B13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7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584200" y="668867"/>
            <a:ext cx="11167533" cy="533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265305" y="1214735"/>
            <a:ext cx="6850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de la Muestra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13667" y="525030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Unidad 3: Desarrollo y descripción del 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85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Tipos de Muestra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330200" y="1825625"/>
            <a:ext cx="5181600" cy="305117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Probabilísticas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Idealmente, </a:t>
            </a:r>
            <a:r>
              <a:rPr lang="es-MX" b="1" dirty="0" smtClean="0"/>
              <a:t>todos los elementos de la población tienen la misma probabilidad de ser seleccionados.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51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No probabilísticas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dirty="0" smtClean="0"/>
              <a:t>La muestra se selecciona en función </a:t>
            </a:r>
            <a:r>
              <a:rPr lang="es-MX" b="1" dirty="0" smtClean="0"/>
              <a:t>a las características y/o al propósito de la investigación.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doblada 8"/>
          <p:cNvSpPr/>
          <p:nvPr/>
        </p:nvSpPr>
        <p:spPr>
          <a:xfrm rot="5400000">
            <a:off x="8794661" y="253946"/>
            <a:ext cx="889000" cy="1859731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 doblada 9"/>
          <p:cNvSpPr/>
          <p:nvPr/>
        </p:nvSpPr>
        <p:spPr>
          <a:xfrm rot="5400000" flipV="1">
            <a:off x="2651675" y="311828"/>
            <a:ext cx="889000" cy="1800188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38200" y="1169457"/>
            <a:ext cx="1063413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“Todos los elementos de la población tienen la misma probabilidad de ser seleccionados en la muestra”</a:t>
            </a:r>
          </a:p>
          <a:p>
            <a:endParaRPr lang="es-MX" b="1" dirty="0"/>
          </a:p>
          <a:p>
            <a:r>
              <a:rPr lang="es-MX" dirty="0" smtClean="0"/>
              <a:t>Implica que las conclusiones que yo elabore a partir del trabajo que realice con mi muestra serán </a:t>
            </a:r>
            <a:r>
              <a:rPr lang="es-MX" b="1" dirty="0" smtClean="0"/>
              <a:t>generalizables</a:t>
            </a:r>
            <a:r>
              <a:rPr lang="es-MX" dirty="0"/>
              <a:t> </a:t>
            </a:r>
            <a:r>
              <a:rPr lang="es-MX" dirty="0" smtClean="0"/>
              <a:t>a toda la población.</a:t>
            </a:r>
          </a:p>
          <a:p>
            <a:endParaRPr lang="es-MX" dirty="0"/>
          </a:p>
          <a:p>
            <a:r>
              <a:rPr lang="es-MX" b="1" dirty="0" smtClean="0"/>
              <a:t>Ejemplos de “Muestra probabilística” mal hechas: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Levantar una encuesta en una Plaza comercial, alegando que las personas que ahí se encuentran constituyen una muestra “aleatoria” de la población mexicana.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Encuestas telefónicas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Ofrecer dinero por participar en mi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Sondeos o cuestionarios aplicados vía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663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5125"/>
            <a:ext cx="11836400" cy="1325563"/>
          </a:xfrm>
        </p:spPr>
        <p:txBody>
          <a:bodyPr/>
          <a:lstStyle/>
          <a:p>
            <a:r>
              <a:rPr lang="es-MX" b="1" dirty="0" smtClean="0"/>
              <a:t>Pasos necesarios</a:t>
            </a:r>
            <a:r>
              <a:rPr lang="es-MX" dirty="0"/>
              <a:t> </a:t>
            </a:r>
            <a:r>
              <a:rPr lang="es-MX" dirty="0" smtClean="0"/>
              <a:t>para obtener una </a:t>
            </a:r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1) Cuidar el </a:t>
            </a:r>
            <a:r>
              <a:rPr lang="es-MX" b="1" u="sng" dirty="0" smtClean="0"/>
              <a:t>Tamaño de la muestra</a:t>
            </a:r>
            <a:endParaRPr lang="es-MX" u="sng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2) Buscar que efectivamente </a:t>
            </a:r>
            <a:r>
              <a:rPr lang="es-MX" b="1" dirty="0" smtClean="0"/>
              <a:t>todos los elementos de la población tengan </a:t>
            </a:r>
            <a:r>
              <a:rPr lang="es-MX" dirty="0" smtClean="0"/>
              <a:t>–en la medida de lo posible- </a:t>
            </a:r>
            <a:r>
              <a:rPr lang="es-MX" b="1" dirty="0" smtClean="0"/>
              <a:t>la misma probabilidad de ser seleccionados.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4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tamaño de la muestra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¿Cuál será la mejor manera de “pensar” acerca de mi población, de manera que pueda aspirar a tener una muestra que contenga elementos que sean </a:t>
            </a:r>
            <a:r>
              <a:rPr lang="es-MX" b="1" dirty="0" smtClean="0"/>
              <a:t>representativos</a:t>
            </a:r>
            <a:r>
              <a:rPr lang="es-MX" dirty="0" smtClean="0"/>
              <a:t> de toda su variabilidad?</a:t>
            </a:r>
          </a:p>
          <a:p>
            <a:endParaRPr lang="es-MX" dirty="0"/>
          </a:p>
          <a:p>
            <a:r>
              <a:rPr lang="es-MX" b="1" u="sng" dirty="0" smtClean="0"/>
              <a:t>Muestra Aleatoria Simple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Estratificado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por </a:t>
            </a:r>
            <a:r>
              <a:rPr lang="es-MX" dirty="0" err="1" smtClean="0"/>
              <a:t>Clusters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5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  <a:p>
            <a:pPr lvl="1"/>
            <a:r>
              <a:rPr lang="es-MX" b="1" dirty="0" smtClean="0"/>
              <a:t>Particularmente útil</a:t>
            </a:r>
            <a:r>
              <a:rPr lang="es-MX" dirty="0"/>
              <a:t> </a:t>
            </a:r>
            <a:r>
              <a:rPr lang="es-MX" dirty="0" smtClean="0"/>
              <a:t>cuando el </a:t>
            </a:r>
            <a:r>
              <a:rPr lang="es-MX" b="1" dirty="0" smtClean="0"/>
              <a:t>objetivo es comparar </a:t>
            </a:r>
            <a:r>
              <a:rPr lang="es-MX" dirty="0" smtClean="0"/>
              <a:t>las mediciones obtenidas entre dos o más grupos.</a:t>
            </a:r>
          </a:p>
          <a:p>
            <a:pPr lvl="1"/>
            <a:endParaRPr lang="es-MX" b="1" dirty="0"/>
          </a:p>
          <a:p>
            <a:pPr lvl="1"/>
            <a:r>
              <a:rPr lang="es-MX" b="1" dirty="0" smtClean="0"/>
              <a:t>Ejemplos: 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¿Existen diferencias en habilidad matemática entre los y las estudiantes del Colegio Jean Piaget?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3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80" y="2556934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 smtClean="0"/>
          </a:p>
          <a:p>
            <a:pPr lvl="1"/>
            <a:r>
              <a:rPr lang="es-MX" dirty="0" smtClean="0"/>
              <a:t>Particularmente útil cuando se requiere </a:t>
            </a:r>
            <a:r>
              <a:rPr lang="es-MX" b="1" dirty="0" smtClean="0"/>
              <a:t>ahorrar el costo </a:t>
            </a:r>
            <a:r>
              <a:rPr lang="es-MX" dirty="0" smtClean="0"/>
              <a:t>del muestreo (en términos de </a:t>
            </a:r>
            <a:r>
              <a:rPr lang="es-MX" b="1" dirty="0" smtClean="0"/>
              <a:t>tiempo, esfuerzo y dinero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5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4" y="2448587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</a:t>
            </a:r>
            <a:r>
              <a:rPr lang="es-MX" b="1" dirty="0" smtClean="0"/>
              <a:t>Muestra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29933" y="4746096"/>
            <a:ext cx="6679561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“Muestra” ≠  “Población”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1690688"/>
            <a:ext cx="10244667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Conjunto de cosas, personas o datos elegidos al azar, que se consideran representativos del grupo al que pertenecen y que se toman para estudiar o determinar las características del grupo</a:t>
            </a:r>
            <a:r>
              <a:rPr lang="es-MX" sz="2000" dirty="0" smtClean="0"/>
              <a:t>.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242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8" y="2448587"/>
            <a:ext cx="6534680" cy="3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para conseguir una </a:t>
            </a:r>
            <a:r>
              <a:rPr lang="es-MX" b="1" dirty="0" smtClean="0"/>
              <a:t>muestra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Sorteo</a:t>
            </a:r>
          </a:p>
          <a:p>
            <a:endParaRPr lang="es-MX" dirty="0" smtClean="0"/>
          </a:p>
          <a:p>
            <a:r>
              <a:rPr lang="es-MX" dirty="0" smtClean="0"/>
              <a:t>Asignación aleatoria de números</a:t>
            </a:r>
          </a:p>
          <a:p>
            <a:endParaRPr lang="es-MX" dirty="0" smtClean="0"/>
          </a:p>
          <a:p>
            <a:r>
              <a:rPr lang="es-MX" b="1" dirty="0" smtClean="0"/>
              <a:t>Marco </a:t>
            </a:r>
            <a:r>
              <a:rPr lang="es-MX" b="1" dirty="0" err="1" smtClean="0"/>
              <a:t>muestral</a:t>
            </a:r>
            <a:r>
              <a:rPr lang="es-MX" b="1" dirty="0" smtClean="0"/>
              <a:t> </a:t>
            </a:r>
          </a:p>
          <a:p>
            <a:pPr marL="457200" lvl="1" indent="0">
              <a:buNone/>
            </a:pPr>
            <a:r>
              <a:rPr lang="es-MX" dirty="0" smtClean="0"/>
              <a:t>Cualquier esquematización con la que ya se cuente y que permita capturar la variabilidad de mi población. </a:t>
            </a:r>
          </a:p>
        </p:txBody>
      </p:sp>
    </p:spTree>
    <p:extLst>
      <p:ext uri="{BB962C8B-B14F-4D97-AF65-F5344CB8AC3E}">
        <p14:creationId xmlns:p14="http://schemas.microsoft.com/office/powerpoint/2010/main" val="37356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Muestra no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Idealmente </a:t>
            </a:r>
            <a:r>
              <a:rPr lang="es-MX" b="1" dirty="0" smtClean="0"/>
              <a:t>toda muestra debería ser probabilística, </a:t>
            </a:r>
            <a:r>
              <a:rPr lang="es-MX" dirty="0" smtClean="0"/>
              <a:t>pero hay ocasiones en que las </a:t>
            </a:r>
            <a:r>
              <a:rPr lang="es-MX" b="1" dirty="0" smtClean="0"/>
              <a:t>características/propósito </a:t>
            </a:r>
            <a:r>
              <a:rPr lang="es-MX" dirty="0" smtClean="0"/>
              <a:t>de la investigación no lo permiten.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44600" y="3793068"/>
            <a:ext cx="97028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Población: </a:t>
            </a:r>
            <a:r>
              <a:rPr lang="es-MX" dirty="0" smtClean="0"/>
              <a:t>Personas con la enfermedad de los huesos de cristal</a:t>
            </a:r>
          </a:p>
          <a:p>
            <a:r>
              <a:rPr lang="es-MX" b="1" dirty="0" smtClean="0"/>
              <a:t>Muestra: </a:t>
            </a:r>
            <a:r>
              <a:rPr lang="es-MX" dirty="0" smtClean="0"/>
              <a:t>Personas internadas en hospitales de la CDMX con dicha enfermedad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032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933" y="2216149"/>
            <a:ext cx="10515600" cy="1325563"/>
          </a:xfrm>
        </p:spPr>
        <p:txBody>
          <a:bodyPr>
            <a:normAutofit/>
          </a:bodyPr>
          <a:lstStyle/>
          <a:p>
            <a:r>
              <a:rPr lang="es-MX" sz="6000" b="1" dirty="0" smtClean="0">
                <a:latin typeface="AR DELANEY" panose="02000000000000000000" pitchFamily="2" charset="0"/>
              </a:rPr>
              <a:t>Ejemplos: </a:t>
            </a:r>
            <a:endParaRPr lang="es-MX" sz="6000" b="1" dirty="0">
              <a:latin typeface="AR DELANEY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11394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 smtClean="0"/>
              <a:t>1936 – Encuesta electoral telefónica (U.S)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361682" y="1394474"/>
            <a:ext cx="5511085" cy="24305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656823" y="2910625"/>
            <a:ext cx="2047740" cy="6825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~ 65%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3397339" y="2878427"/>
            <a:ext cx="2047740" cy="6825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~ 35 %</a:t>
            </a:r>
            <a:endParaRPr lang="es-MX" dirty="0"/>
          </a:p>
        </p:txBody>
      </p:sp>
      <p:sp>
        <p:nvSpPr>
          <p:cNvPr id="7" name="Flecha doblada 6"/>
          <p:cNvSpPr/>
          <p:nvPr/>
        </p:nvSpPr>
        <p:spPr>
          <a:xfrm rot="5069790">
            <a:off x="6272011" y="2215166"/>
            <a:ext cx="1442434" cy="1210614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55029" y="4058255"/>
            <a:ext cx="5511085" cy="24305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6450170" y="5574406"/>
            <a:ext cx="2047740" cy="6825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~ 35%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90686" y="5542208"/>
            <a:ext cx="2047740" cy="6825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~ 65 %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1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210269"/>
            <a:ext cx="7779280" cy="24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" y="1346201"/>
            <a:ext cx="8509000" cy="13483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4" y="2660672"/>
            <a:ext cx="8494714" cy="35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7" y="395288"/>
            <a:ext cx="5157787" cy="82391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Población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1337733"/>
            <a:ext cx="5157787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universo de casos </a:t>
            </a:r>
            <a:r>
              <a:rPr lang="es-MX" dirty="0" smtClean="0"/>
              <a:t>que se pretende abarcar con nuestra investigación.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396347"/>
            <a:ext cx="5183188" cy="823912"/>
          </a:xfr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Muestra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1337733"/>
            <a:ext cx="5183188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conjunto de elementos que se extrae de la población</a:t>
            </a:r>
            <a:r>
              <a:rPr lang="es-MX" dirty="0"/>
              <a:t> </a:t>
            </a:r>
            <a:r>
              <a:rPr lang="es-MX" dirty="0" smtClean="0"/>
              <a:t>para poder </a:t>
            </a:r>
            <a:r>
              <a:rPr lang="es-MX" b="1" dirty="0" smtClean="0"/>
              <a:t>inferir</a:t>
            </a:r>
            <a:r>
              <a:rPr lang="es-MX" dirty="0"/>
              <a:t> </a:t>
            </a:r>
            <a:r>
              <a:rPr lang="es-MX" dirty="0" smtClean="0"/>
              <a:t>sus características.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752599" y="3750734"/>
            <a:ext cx="9152467" cy="2031325"/>
          </a:xfrm>
          <a:prstGeom prst="rect">
            <a:avLst/>
          </a:prstGeom>
          <a:solidFill>
            <a:srgbClr val="FFFAEB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	Pregunta de investigación:</a:t>
            </a:r>
          </a:p>
          <a:p>
            <a:r>
              <a:rPr lang="es-MX" b="1" dirty="0" smtClean="0"/>
              <a:t>		</a:t>
            </a:r>
            <a:r>
              <a:rPr lang="es-MX" dirty="0" smtClean="0"/>
              <a:t>¿Cuál es el sabor de helado favorito de los mexicanos?</a:t>
            </a:r>
            <a:endParaRPr lang="es-MX" b="1" dirty="0"/>
          </a:p>
          <a:p>
            <a:r>
              <a:rPr lang="es-MX" b="1" dirty="0" smtClean="0"/>
              <a:t>	</a:t>
            </a:r>
          </a:p>
          <a:p>
            <a:r>
              <a:rPr lang="es-MX" b="1" dirty="0"/>
              <a:t>	</a:t>
            </a:r>
            <a:r>
              <a:rPr lang="es-MX" b="1" dirty="0" smtClean="0"/>
              <a:t>Población:    </a:t>
            </a:r>
          </a:p>
          <a:p>
            <a:r>
              <a:rPr lang="es-MX" b="1" dirty="0"/>
              <a:t>	</a:t>
            </a:r>
            <a:r>
              <a:rPr lang="es-MX" b="1" dirty="0" smtClean="0"/>
              <a:t>Muestra:</a:t>
            </a:r>
          </a:p>
        </p:txBody>
      </p:sp>
    </p:spTree>
    <p:extLst>
      <p:ext uri="{BB962C8B-B14F-4D97-AF65-F5344CB8AC3E}">
        <p14:creationId xmlns:p14="http://schemas.microsoft.com/office/powerpoint/2010/main" val="37803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5" y="816209"/>
            <a:ext cx="7645929" cy="52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Unidades de muestreo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voy a observar? ¿Sobre qué serán mis mediciones?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Participantes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Objetos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Sucesos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4" y="672960"/>
            <a:ext cx="8772525" cy="2733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172).</a:t>
            </a:r>
            <a:endParaRPr lang="es-MX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1718734" y="1176790"/>
            <a:ext cx="2311400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¿El chocolate tiene un impacto en nuestras funciones cognitivas?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718734" y="2402153"/>
            <a:ext cx="2311400" cy="2846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¿Las campañas publicitarias que advierten a la población sobre la importancia de denunciar los secuestros ha tenido un impacto positivo en la seguridad nacional?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250267" y="1160324"/>
            <a:ext cx="3132666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Número de premios nobel ganados por cada 10 millones de habitantes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250267" y="2448316"/>
            <a:ext cx="3132666" cy="27641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El número de denuncias telefónicas de casos de secuestro que se han registrado en los últimos años.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7542476" y="1176790"/>
            <a:ext cx="2896924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42476" y="2464782"/>
            <a:ext cx="2896924" cy="2747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2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b="1" dirty="0" smtClean="0"/>
              <a:t>¿Por qué?</a:t>
            </a:r>
          </a:p>
          <a:p>
            <a:pPr lvl="2"/>
            <a:r>
              <a:rPr lang="es-MX" dirty="0" smtClean="0"/>
              <a:t>Porque el objetivo de toda investigación es que las conclusiones que se realicen a partir de la </a:t>
            </a:r>
            <a:r>
              <a:rPr lang="es-MX" b="1" dirty="0" smtClean="0"/>
              <a:t>muestra</a:t>
            </a:r>
            <a:r>
              <a:rPr lang="es-MX" dirty="0"/>
              <a:t> </a:t>
            </a:r>
            <a:r>
              <a:rPr lang="es-MX" dirty="0" smtClean="0"/>
              <a:t>puedan </a:t>
            </a:r>
            <a:r>
              <a:rPr lang="es-MX" b="1" dirty="0" smtClean="0"/>
              <a:t>generalizarse</a:t>
            </a:r>
            <a:r>
              <a:rPr lang="es-MX" dirty="0"/>
              <a:t> </a:t>
            </a:r>
            <a:r>
              <a:rPr lang="es-MX" b="1" dirty="0" smtClean="0"/>
              <a:t>a toda la población.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174).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45" y="2122092"/>
            <a:ext cx="4676775" cy="22764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117600" y="2160444"/>
            <a:ext cx="2785533" cy="663861"/>
          </a:xfrm>
          <a:prstGeom prst="roundRect">
            <a:avLst/>
          </a:prstGeom>
          <a:solidFill>
            <a:srgbClr val="FEDA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Población:  Los niños de México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816320" y="2650067"/>
            <a:ext cx="2785533" cy="9421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Muestra: Estudiantes de escuelas privadas de la CDMX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933" y="2216149"/>
            <a:ext cx="10515600" cy="1325563"/>
          </a:xfrm>
        </p:spPr>
        <p:txBody>
          <a:bodyPr>
            <a:normAutofit/>
          </a:bodyPr>
          <a:lstStyle/>
          <a:p>
            <a:r>
              <a:rPr lang="es-MX" sz="6000" b="1" dirty="0" smtClean="0">
                <a:latin typeface="AR DELANEY" panose="02000000000000000000" pitchFamily="2" charset="0"/>
              </a:rPr>
              <a:t>TIPOS DE MUESTRA</a:t>
            </a:r>
            <a:endParaRPr lang="es-MX" sz="6000" b="1" dirty="0">
              <a:latin typeface="AR DELANEY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813</Words>
  <Application>Microsoft Office PowerPoint</Application>
  <PresentationFormat>Panorámica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 DELANEY</vt:lpstr>
      <vt:lpstr>Arial</vt:lpstr>
      <vt:lpstr>Calibri</vt:lpstr>
      <vt:lpstr>Calibri Light</vt:lpstr>
      <vt:lpstr>Tema de Office</vt:lpstr>
      <vt:lpstr>Presentación de PowerPoint</vt:lpstr>
      <vt:lpstr>¿Qué es una Muestra?</vt:lpstr>
      <vt:lpstr> </vt:lpstr>
      <vt:lpstr> </vt:lpstr>
      <vt:lpstr>Unidades de muestreo</vt:lpstr>
      <vt:lpstr> </vt:lpstr>
      <vt:lpstr> </vt:lpstr>
      <vt:lpstr> </vt:lpstr>
      <vt:lpstr>TIPOS DE MUESTRA</vt:lpstr>
      <vt:lpstr>Tipos de Muestra</vt:lpstr>
      <vt:lpstr>Muestra Probabilística</vt:lpstr>
      <vt:lpstr>Muestra Probabilística</vt:lpstr>
      <vt:lpstr>Pasos necesarios para obtener una Muestra probabilística</vt:lpstr>
      <vt:lpstr>El tamaño de la muestra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Métodos para conseguir una muestra probabilística</vt:lpstr>
      <vt:lpstr>Muestra no probabilística</vt:lpstr>
      <vt:lpstr>Ejemplos: </vt:lpstr>
      <vt:lpstr>1936 – Encuesta electoral telefónica (U.S)</vt:lpstr>
      <vt:lpstr>“Casos de la Vida Real”</vt:lpstr>
      <vt:lpstr>“Casos de la Vida Real”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Adriana</cp:lastModifiedBy>
  <cp:revision>32</cp:revision>
  <dcterms:created xsi:type="dcterms:W3CDTF">2019-02-18T20:01:11Z</dcterms:created>
  <dcterms:modified xsi:type="dcterms:W3CDTF">2019-03-01T05:56:00Z</dcterms:modified>
</cp:coreProperties>
</file>