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75" r:id="rId5"/>
    <p:sldId id="276" r:id="rId6"/>
    <p:sldId id="277" r:id="rId7"/>
    <p:sldId id="262" r:id="rId8"/>
    <p:sldId id="265" r:id="rId9"/>
    <p:sldId id="266" r:id="rId10"/>
    <p:sldId id="267" r:id="rId11"/>
    <p:sldId id="278" r:id="rId12"/>
    <p:sldId id="268" r:id="rId13"/>
    <p:sldId id="269" r:id="rId14"/>
    <p:sldId id="263" r:id="rId15"/>
    <p:sldId id="285" r:id="rId16"/>
    <p:sldId id="280" r:id="rId17"/>
    <p:sldId id="279" r:id="rId18"/>
    <p:sldId id="270" r:id="rId19"/>
    <p:sldId id="271" r:id="rId20"/>
    <p:sldId id="258" r:id="rId21"/>
    <p:sldId id="272" r:id="rId22"/>
    <p:sldId id="274" r:id="rId23"/>
    <p:sldId id="286" r:id="rId24"/>
    <p:sldId id="287" r:id="rId25"/>
    <p:sldId id="281" r:id="rId26"/>
    <p:sldId id="282" r:id="rId27"/>
    <p:sldId id="283" r:id="rId28"/>
    <p:sldId id="284" r:id="rId29"/>
    <p:sldId id="259" r:id="rId3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F65C5A52-09DC-49F4-9C57-C97445A80AAF}">
          <p14:sldIdLst>
            <p14:sldId id="256"/>
            <p14:sldId id="260"/>
            <p14:sldId id="261"/>
          </p14:sldIdLst>
        </p14:section>
        <p14:section name="Sección sin título" id="{C0394CA6-F2C2-4355-A4D4-4C5D36816BAF}">
          <p14:sldIdLst>
            <p14:sldId id="275"/>
            <p14:sldId id="276"/>
            <p14:sldId id="277"/>
            <p14:sldId id="262"/>
            <p14:sldId id="265"/>
            <p14:sldId id="266"/>
            <p14:sldId id="267"/>
            <p14:sldId id="278"/>
            <p14:sldId id="268"/>
            <p14:sldId id="269"/>
            <p14:sldId id="263"/>
            <p14:sldId id="285"/>
            <p14:sldId id="280"/>
            <p14:sldId id="279"/>
            <p14:sldId id="270"/>
            <p14:sldId id="271"/>
            <p14:sldId id="258"/>
            <p14:sldId id="272"/>
            <p14:sldId id="274"/>
            <p14:sldId id="286"/>
            <p14:sldId id="287"/>
            <p14:sldId id="281"/>
            <p14:sldId id="282"/>
            <p14:sldId id="283"/>
            <p14:sldId id="284"/>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3" autoAdjust="0"/>
    <p:restoredTop sz="94660"/>
  </p:normalViewPr>
  <p:slideViewPr>
    <p:cSldViewPr snapToGrid="0">
      <p:cViewPr varScale="1">
        <p:scale>
          <a:sx n="74" d="100"/>
          <a:sy n="74" d="100"/>
        </p:scale>
        <p:origin x="3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DAE9AF7-8AFE-4614-9C84-C65BF15FA8B3}" type="datetimeFigureOut">
              <a:rPr lang="es-MX" smtClean="0"/>
              <a:t>12/04/2019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112543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DAE9AF7-8AFE-4614-9C84-C65BF15FA8B3}" type="datetimeFigureOut">
              <a:rPr lang="es-MX" smtClean="0"/>
              <a:t>12/04/2019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4033884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DAE9AF7-8AFE-4614-9C84-C65BF15FA8B3}" type="datetimeFigureOut">
              <a:rPr lang="es-MX" smtClean="0"/>
              <a:t>12/04/2019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945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DAE9AF7-8AFE-4614-9C84-C65BF15FA8B3}" type="datetimeFigureOut">
              <a:rPr lang="es-MX" smtClean="0"/>
              <a:t>12/04/2019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176182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DAE9AF7-8AFE-4614-9C84-C65BF15FA8B3}" type="datetimeFigureOut">
              <a:rPr lang="es-MX" smtClean="0"/>
              <a:t>12/04/2019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7808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DAE9AF7-8AFE-4614-9C84-C65BF15FA8B3}" type="datetimeFigureOut">
              <a:rPr lang="es-MX" smtClean="0"/>
              <a:t>12/04/2019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62997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DAE9AF7-8AFE-4614-9C84-C65BF15FA8B3}" type="datetimeFigureOut">
              <a:rPr lang="es-MX" smtClean="0"/>
              <a:t>12/04/2019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3358934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DAE9AF7-8AFE-4614-9C84-C65BF15FA8B3}" type="datetimeFigureOut">
              <a:rPr lang="es-MX" smtClean="0"/>
              <a:t>12/04/2019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344199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DAE9AF7-8AFE-4614-9C84-C65BF15FA8B3}" type="datetimeFigureOut">
              <a:rPr lang="es-MX" smtClean="0"/>
              <a:t>12/04/2019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216684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DAE9AF7-8AFE-4614-9C84-C65BF15FA8B3}" type="datetimeFigureOut">
              <a:rPr lang="es-MX" smtClean="0"/>
              <a:t>12/04/2019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411972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DAE9AF7-8AFE-4614-9C84-C65BF15FA8B3}" type="datetimeFigureOut">
              <a:rPr lang="es-MX" smtClean="0"/>
              <a:t>12/04/2019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317838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DAE9AF7-8AFE-4614-9C84-C65BF15FA8B3}" type="datetimeFigureOut">
              <a:rPr lang="es-MX" smtClean="0"/>
              <a:t>12/04/2019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1820094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DAE9AF7-8AFE-4614-9C84-C65BF15FA8B3}" type="datetimeFigureOut">
              <a:rPr lang="es-MX" smtClean="0"/>
              <a:t>12/04/2019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167792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AE9AF7-8AFE-4614-9C84-C65BF15FA8B3}" type="datetimeFigureOut">
              <a:rPr lang="es-MX" smtClean="0"/>
              <a:t>12/04/2019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61624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DAE9AF7-8AFE-4614-9C84-C65BF15FA8B3}" type="datetimeFigureOut">
              <a:rPr lang="es-MX" smtClean="0"/>
              <a:t>12/04/2019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359794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DAE9AF7-8AFE-4614-9C84-C65BF15FA8B3}" type="datetimeFigureOut">
              <a:rPr lang="es-MX" smtClean="0"/>
              <a:t>12/04/2019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B27434E-B92A-426A-8927-EC36D2AF366A}" type="slidenum">
              <a:rPr lang="es-MX" smtClean="0"/>
              <a:t>‹Nº›</a:t>
            </a:fld>
            <a:endParaRPr lang="es-MX"/>
          </a:p>
        </p:txBody>
      </p:sp>
    </p:spTree>
    <p:extLst>
      <p:ext uri="{BB962C8B-B14F-4D97-AF65-F5344CB8AC3E}">
        <p14:creationId xmlns:p14="http://schemas.microsoft.com/office/powerpoint/2010/main" val="1559790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AE9AF7-8AFE-4614-9C84-C65BF15FA8B3}" type="datetimeFigureOut">
              <a:rPr lang="es-MX" smtClean="0"/>
              <a:t>12/04/2019</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27434E-B92A-426A-8927-EC36D2AF366A}" type="slidenum">
              <a:rPr lang="es-MX" smtClean="0"/>
              <a:t>‹Nº›</a:t>
            </a:fld>
            <a:endParaRPr lang="es-MX"/>
          </a:p>
        </p:txBody>
      </p:sp>
    </p:spTree>
    <p:extLst>
      <p:ext uri="{BB962C8B-B14F-4D97-AF65-F5344CB8AC3E}">
        <p14:creationId xmlns:p14="http://schemas.microsoft.com/office/powerpoint/2010/main" val="3123689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HEURÍSTICOS y SESGOS COGNITIVOS</a:t>
            </a:r>
            <a:endParaRPr lang="es-MX" dirty="0"/>
          </a:p>
        </p:txBody>
      </p:sp>
      <p:sp>
        <p:nvSpPr>
          <p:cNvPr id="3" name="Subtítulo 2"/>
          <p:cNvSpPr>
            <a:spLocks noGrp="1"/>
          </p:cNvSpPr>
          <p:nvPr>
            <p:ph type="subTitle" idx="1"/>
          </p:nvPr>
        </p:nvSpPr>
        <p:spPr/>
        <p:txBody>
          <a:bodyPr/>
          <a:lstStyle/>
          <a:p>
            <a:r>
              <a:rPr lang="es-MX" dirty="0" smtClean="0"/>
              <a:t>…y su repercusión en la Ciencia</a:t>
            </a:r>
            <a:endParaRPr lang="es-MX" dirty="0"/>
          </a:p>
        </p:txBody>
      </p:sp>
    </p:spTree>
    <p:extLst>
      <p:ext uri="{BB962C8B-B14F-4D97-AF65-F5344CB8AC3E}">
        <p14:creationId xmlns:p14="http://schemas.microsoft.com/office/powerpoint/2010/main" val="3542403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effectLst>
                  <a:outerShdw blurRad="38100" dist="38100" dir="2700000" algn="tl">
                    <a:srgbClr val="000000">
                      <a:alpha val="43137"/>
                    </a:srgbClr>
                  </a:outerShdw>
                </a:effectLst>
              </a:rPr>
              <a:t>Sesgo</a:t>
            </a:r>
            <a:r>
              <a:rPr lang="es-MX" dirty="0" smtClean="0"/>
              <a:t> de accesibilidad</a:t>
            </a:r>
            <a:endParaRPr lang="es-MX" dirty="0"/>
          </a:p>
        </p:txBody>
      </p:sp>
      <p:sp>
        <p:nvSpPr>
          <p:cNvPr id="3" name="Marcador de contenido 2"/>
          <p:cNvSpPr>
            <a:spLocks noGrp="1"/>
          </p:cNvSpPr>
          <p:nvPr>
            <p:ph idx="1"/>
          </p:nvPr>
        </p:nvSpPr>
        <p:spPr>
          <a:xfrm>
            <a:off x="677333" y="2160589"/>
            <a:ext cx="8711365" cy="3880773"/>
          </a:xfrm>
        </p:spPr>
        <p:txBody>
          <a:bodyPr>
            <a:normAutofit/>
          </a:bodyPr>
          <a:lstStyle/>
          <a:p>
            <a:pPr lvl="1" algn="just"/>
            <a:r>
              <a:rPr lang="es-MX" sz="2100" dirty="0" smtClean="0"/>
              <a:t>¿Otros ejemplos?</a:t>
            </a:r>
          </a:p>
          <a:p>
            <a:pPr lvl="1" algn="just"/>
            <a:endParaRPr lang="es-MX" sz="2100" dirty="0"/>
          </a:p>
          <a:p>
            <a:pPr lvl="1" algn="just"/>
            <a:endParaRPr lang="es-MX" sz="2100" dirty="0" smtClean="0"/>
          </a:p>
        </p:txBody>
      </p:sp>
    </p:spTree>
    <p:extLst>
      <p:ext uri="{BB962C8B-B14F-4D97-AF65-F5344CB8AC3E}">
        <p14:creationId xmlns:p14="http://schemas.microsoft.com/office/powerpoint/2010/main" val="2753083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effectLst>
                  <a:outerShdw blurRad="38100" dist="38100" dir="2700000" algn="tl">
                    <a:srgbClr val="000000">
                      <a:alpha val="43137"/>
                    </a:srgbClr>
                  </a:outerShdw>
                </a:effectLst>
              </a:rPr>
              <a:t>Sesgo</a:t>
            </a:r>
            <a:r>
              <a:rPr lang="es-MX" dirty="0" smtClean="0"/>
              <a:t> de accesibilidad</a:t>
            </a:r>
            <a:endParaRPr lang="es-MX" dirty="0"/>
          </a:p>
        </p:txBody>
      </p:sp>
      <p:sp>
        <p:nvSpPr>
          <p:cNvPr id="3" name="Marcador de contenido 2"/>
          <p:cNvSpPr>
            <a:spLocks noGrp="1"/>
          </p:cNvSpPr>
          <p:nvPr>
            <p:ph idx="1"/>
          </p:nvPr>
        </p:nvSpPr>
        <p:spPr>
          <a:xfrm>
            <a:off x="677333" y="2160589"/>
            <a:ext cx="8711365" cy="3880773"/>
          </a:xfrm>
        </p:spPr>
        <p:txBody>
          <a:bodyPr>
            <a:normAutofit/>
          </a:bodyPr>
          <a:lstStyle/>
          <a:p>
            <a:pPr lvl="1" algn="just"/>
            <a:r>
              <a:rPr lang="es-MX" sz="2100" dirty="0" smtClean="0"/>
              <a:t>¿Otros ejemplos?</a:t>
            </a:r>
          </a:p>
          <a:p>
            <a:pPr lvl="1" algn="just"/>
            <a:endParaRPr lang="es-MX" sz="2100" dirty="0"/>
          </a:p>
          <a:p>
            <a:pPr lvl="1" algn="just"/>
            <a:endParaRPr lang="es-MX" sz="2100" dirty="0" smtClean="0"/>
          </a:p>
        </p:txBody>
      </p:sp>
      <p:pic>
        <p:nvPicPr>
          <p:cNvPr id="3074" name="Picture 2" descr="Resultado de imagen para Sesgo de accesibil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885" y="1101735"/>
            <a:ext cx="4060825" cy="35524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sesgo de disponibilid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168" y="3676380"/>
            <a:ext cx="3507836" cy="22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418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Heurístico de impacto</a:t>
            </a:r>
            <a:endParaRPr lang="es-MX" dirty="0"/>
          </a:p>
        </p:txBody>
      </p:sp>
      <p:sp>
        <p:nvSpPr>
          <p:cNvPr id="3" name="Marcador de contenido 2"/>
          <p:cNvSpPr>
            <a:spLocks noGrp="1"/>
          </p:cNvSpPr>
          <p:nvPr>
            <p:ph idx="1"/>
          </p:nvPr>
        </p:nvSpPr>
        <p:spPr/>
        <p:txBody>
          <a:bodyPr/>
          <a:lstStyle/>
          <a:p>
            <a:r>
              <a:rPr lang="es-MX" sz="2500" dirty="0" smtClean="0"/>
              <a:t>Perseguimos metas y evitamos conductas nocivas con base en el impacto que creemos que sus consecuencias tendrán en nuestra vida y nuestras emociones. </a:t>
            </a:r>
          </a:p>
          <a:p>
            <a:endParaRPr lang="es-MX" sz="2500" dirty="0"/>
          </a:p>
          <a:p>
            <a:r>
              <a:rPr lang="es-MX" sz="2500" dirty="0" smtClean="0"/>
              <a:t>Asumimos que las consecuencias positivas serán “muy positivas” y las consecuencias negativas, “muy negativas”.</a:t>
            </a:r>
          </a:p>
          <a:p>
            <a:endParaRPr lang="es-MX" dirty="0"/>
          </a:p>
          <a:p>
            <a:endParaRPr lang="es-MX" dirty="0"/>
          </a:p>
        </p:txBody>
      </p:sp>
    </p:spTree>
    <p:extLst>
      <p:ext uri="{BB962C8B-B14F-4D97-AF65-F5344CB8AC3E}">
        <p14:creationId xmlns:p14="http://schemas.microsoft.com/office/powerpoint/2010/main" val="2706526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Sesgo de impacto</a:t>
            </a:r>
            <a:endParaRPr lang="es-MX" dirty="0"/>
          </a:p>
        </p:txBody>
      </p:sp>
      <p:sp>
        <p:nvSpPr>
          <p:cNvPr id="3" name="Marcador de contenido 2"/>
          <p:cNvSpPr>
            <a:spLocks noGrp="1"/>
          </p:cNvSpPr>
          <p:nvPr>
            <p:ph idx="1"/>
          </p:nvPr>
        </p:nvSpPr>
        <p:spPr/>
        <p:txBody>
          <a:bodyPr/>
          <a:lstStyle/>
          <a:p>
            <a:r>
              <a:rPr lang="es-MX" dirty="0" smtClean="0"/>
              <a:t>Tendencia a sobreestimar el impacto y duración de nuestra reacción emocional  a eventos futuros</a:t>
            </a:r>
          </a:p>
          <a:p>
            <a:endParaRPr lang="es-MX" dirty="0"/>
          </a:p>
          <a:p>
            <a:endParaRPr lang="es-MX" dirty="0" smtClean="0"/>
          </a:p>
          <a:p>
            <a:r>
              <a:rPr lang="es-MX" b="1" dirty="0" smtClean="0"/>
              <a:t>Ejemplo</a:t>
            </a:r>
            <a:r>
              <a:rPr lang="es-MX" dirty="0" smtClean="0"/>
              <a:t>: </a:t>
            </a:r>
          </a:p>
          <a:p>
            <a:pPr lvl="1"/>
            <a:r>
              <a:rPr lang="es-MX" dirty="0" smtClean="0"/>
              <a:t>“Si saco un 10 este parcial seré el más feliz del universo”</a:t>
            </a:r>
          </a:p>
          <a:p>
            <a:pPr lvl="1"/>
            <a:r>
              <a:rPr lang="es-MX" dirty="0" smtClean="0"/>
              <a:t>“Si bajo de peso me sentiré bien conmigo mismo (a)”</a:t>
            </a:r>
          </a:p>
          <a:p>
            <a:pPr lvl="1"/>
            <a:r>
              <a:rPr lang="es-MX" dirty="0" smtClean="0"/>
              <a:t>“Sino me quedo en la Universidad que quiero, habré desperdiciado mi vida”</a:t>
            </a:r>
          </a:p>
          <a:p>
            <a:pPr lvl="1"/>
            <a:r>
              <a:rPr lang="es-MX" dirty="0" smtClean="0"/>
              <a:t>“Si gano la lotería seré la persona más rica y feliz de la Tierra”</a:t>
            </a:r>
          </a:p>
        </p:txBody>
      </p:sp>
    </p:spTree>
    <p:extLst>
      <p:ext uri="{BB962C8B-B14F-4D97-AF65-F5344CB8AC3E}">
        <p14:creationId xmlns:p14="http://schemas.microsoft.com/office/powerpoint/2010/main" val="3439209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Heurístico de anclaje</a:t>
            </a:r>
            <a:endParaRPr lang="es-MX" dirty="0"/>
          </a:p>
        </p:txBody>
      </p:sp>
      <p:sp>
        <p:nvSpPr>
          <p:cNvPr id="3" name="Marcador de contenido 2"/>
          <p:cNvSpPr>
            <a:spLocks noGrp="1"/>
          </p:cNvSpPr>
          <p:nvPr>
            <p:ph idx="1"/>
          </p:nvPr>
        </p:nvSpPr>
        <p:spPr/>
        <p:txBody>
          <a:bodyPr/>
          <a:lstStyle/>
          <a:p>
            <a:pPr algn="just"/>
            <a:r>
              <a:rPr lang="es-MX" dirty="0" smtClean="0"/>
              <a:t>Al elaborar un juicio de valor sobre un elemento (qué tan grande o pequeño es, o cómo nos sentimos respecto a el), tendemos a utilizar como referencia la información que se nos proporciona de manera inicial.</a:t>
            </a:r>
          </a:p>
          <a:p>
            <a:pPr algn="just"/>
            <a:endParaRPr lang="es-MX" dirty="0"/>
          </a:p>
          <a:p>
            <a:pPr algn="just"/>
            <a:r>
              <a:rPr lang="es-MX" dirty="0" smtClean="0"/>
              <a:t>Es decir, tendemos a sobreestimar la importancia que tiene la primer información que nos es entregada.</a:t>
            </a:r>
            <a:endParaRPr lang="es-MX" dirty="0"/>
          </a:p>
        </p:txBody>
      </p:sp>
    </p:spTree>
    <p:extLst>
      <p:ext uri="{BB962C8B-B14F-4D97-AF65-F5344CB8AC3E}">
        <p14:creationId xmlns:p14="http://schemas.microsoft.com/office/powerpoint/2010/main" val="3047581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Heurístico de anclaje</a:t>
            </a:r>
            <a:endParaRPr lang="es-MX" b="1" dirty="0"/>
          </a:p>
        </p:txBody>
      </p:sp>
      <p:sp>
        <p:nvSpPr>
          <p:cNvPr id="3" name="Marcador de contenido 2"/>
          <p:cNvSpPr>
            <a:spLocks noGrp="1"/>
          </p:cNvSpPr>
          <p:nvPr>
            <p:ph idx="1"/>
          </p:nvPr>
        </p:nvSpPr>
        <p:spPr/>
        <p:txBody>
          <a:bodyPr/>
          <a:lstStyle/>
          <a:p>
            <a:pPr algn="just"/>
            <a:endParaRPr lang="es-MX" dirty="0" smtClean="0"/>
          </a:p>
          <a:p>
            <a:pPr algn="just"/>
            <a:endParaRPr lang="es-MX" dirty="0"/>
          </a:p>
        </p:txBody>
      </p:sp>
      <p:sp>
        <p:nvSpPr>
          <p:cNvPr id="4" name="Rectángulo 3"/>
          <p:cNvSpPr/>
          <p:nvPr/>
        </p:nvSpPr>
        <p:spPr>
          <a:xfrm>
            <a:off x="677334" y="1862666"/>
            <a:ext cx="4326466" cy="17068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smtClean="0"/>
              <a:t>1.- ¿Qué tan feliz te sientes con tu vida?</a:t>
            </a:r>
          </a:p>
          <a:p>
            <a:pPr algn="ctr"/>
            <a:endParaRPr lang="es-MX" dirty="0"/>
          </a:p>
          <a:p>
            <a:pPr algn="ctr"/>
            <a:r>
              <a:rPr lang="es-MX" dirty="0" smtClean="0"/>
              <a:t>2.- ¿Cómo te está yendo en la escuela?</a:t>
            </a:r>
            <a:endParaRPr lang="es-MX" dirty="0"/>
          </a:p>
        </p:txBody>
      </p:sp>
      <p:sp>
        <p:nvSpPr>
          <p:cNvPr id="5" name="Rectángulo 4"/>
          <p:cNvSpPr/>
          <p:nvPr/>
        </p:nvSpPr>
        <p:spPr>
          <a:xfrm>
            <a:off x="5960534" y="4004733"/>
            <a:ext cx="4326466" cy="16933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dirty="0"/>
              <a:t>1.- </a:t>
            </a:r>
            <a:r>
              <a:rPr lang="es-MX" dirty="0" smtClean="0"/>
              <a:t>¿</a:t>
            </a:r>
            <a:r>
              <a:rPr lang="es-MX" dirty="0"/>
              <a:t>Cómo te está yendo en la escuela</a:t>
            </a:r>
            <a:r>
              <a:rPr lang="es-MX" dirty="0" smtClean="0"/>
              <a:t>?</a:t>
            </a:r>
          </a:p>
          <a:p>
            <a:pPr algn="ctr"/>
            <a:endParaRPr lang="es-MX" dirty="0"/>
          </a:p>
          <a:p>
            <a:pPr algn="ctr"/>
            <a:r>
              <a:rPr lang="es-MX" dirty="0" smtClean="0"/>
              <a:t>2.- ¿Qué </a:t>
            </a:r>
            <a:r>
              <a:rPr lang="es-MX" dirty="0"/>
              <a:t>tan feliz te sientes con tu vida</a:t>
            </a:r>
            <a:r>
              <a:rPr lang="es-MX" dirty="0" smtClean="0"/>
              <a:t>?</a:t>
            </a:r>
            <a:endParaRPr lang="es-MX" dirty="0"/>
          </a:p>
        </p:txBody>
      </p:sp>
    </p:spTree>
    <p:extLst>
      <p:ext uri="{BB962C8B-B14F-4D97-AF65-F5344CB8AC3E}">
        <p14:creationId xmlns:p14="http://schemas.microsoft.com/office/powerpoint/2010/main" val="2658841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Sesgo </a:t>
            </a:r>
            <a:r>
              <a:rPr lang="es-MX" dirty="0" smtClean="0"/>
              <a:t>de anclaje</a:t>
            </a:r>
            <a:endParaRPr lang="es-MX" dirty="0"/>
          </a:p>
        </p:txBody>
      </p:sp>
      <p:sp>
        <p:nvSpPr>
          <p:cNvPr id="3" name="Marcador de contenido 2"/>
          <p:cNvSpPr>
            <a:spLocks noGrp="1"/>
          </p:cNvSpPr>
          <p:nvPr>
            <p:ph idx="1"/>
          </p:nvPr>
        </p:nvSpPr>
        <p:spPr/>
        <p:txBody>
          <a:bodyPr/>
          <a:lstStyle/>
          <a:p>
            <a:r>
              <a:rPr lang="es-MX" dirty="0" smtClean="0"/>
              <a:t>En ocasiones, los “valores” que nos encontramos en el mundo son aleatorios y el hecho de que un primer valor sea demasiado pequeño o grande, no quiere decir que se trate de la norma.  </a:t>
            </a:r>
          </a:p>
          <a:p>
            <a:endParaRPr lang="es-MX" dirty="0"/>
          </a:p>
          <a:p>
            <a:r>
              <a:rPr lang="es-MX" dirty="0" smtClean="0"/>
              <a:t>Peor aún, ¡la gente todo el tiempo se está aprovechando de este sesgo!</a:t>
            </a:r>
          </a:p>
          <a:p>
            <a:endParaRPr lang="es-MX" dirty="0"/>
          </a:p>
        </p:txBody>
      </p:sp>
    </p:spTree>
    <p:extLst>
      <p:ext uri="{BB962C8B-B14F-4D97-AF65-F5344CB8AC3E}">
        <p14:creationId xmlns:p14="http://schemas.microsoft.com/office/powerpoint/2010/main" val="3745674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Sesgo </a:t>
            </a:r>
            <a:r>
              <a:rPr lang="es-MX" dirty="0" smtClean="0"/>
              <a:t>de anclaje</a:t>
            </a: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5" name="Imagen 4"/>
          <p:cNvPicPr>
            <a:picLocks noChangeAspect="1"/>
          </p:cNvPicPr>
          <p:nvPr/>
        </p:nvPicPr>
        <p:blipFill>
          <a:blip r:embed="rId2"/>
          <a:stretch>
            <a:fillRect/>
          </a:stretch>
        </p:blipFill>
        <p:spPr>
          <a:xfrm>
            <a:off x="2581275" y="1802871"/>
            <a:ext cx="6267450" cy="3743325"/>
          </a:xfrm>
          <a:prstGeom prst="rect">
            <a:avLst/>
          </a:prstGeom>
        </p:spPr>
      </p:pic>
    </p:spTree>
    <p:extLst>
      <p:ext uri="{BB962C8B-B14F-4D97-AF65-F5344CB8AC3E}">
        <p14:creationId xmlns:p14="http://schemas.microsoft.com/office/powerpoint/2010/main" val="2281094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Otros sesgos cognitivos importantes</a:t>
            </a:r>
            <a:endParaRPr lang="es-MX" dirty="0"/>
          </a:p>
        </p:txBody>
      </p:sp>
      <p:sp>
        <p:nvSpPr>
          <p:cNvPr id="3" name="Subtítulo 2"/>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3878843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81318"/>
          </a:xfrm>
        </p:spPr>
        <p:txBody>
          <a:bodyPr/>
          <a:lstStyle/>
          <a:p>
            <a:r>
              <a:rPr lang="es-MX" dirty="0" smtClean="0"/>
              <a:t>Sesgo de confirmación</a:t>
            </a:r>
            <a:endParaRPr lang="es-MX" dirty="0"/>
          </a:p>
        </p:txBody>
      </p:sp>
      <p:sp>
        <p:nvSpPr>
          <p:cNvPr id="3" name="Marcador de contenido 2"/>
          <p:cNvSpPr>
            <a:spLocks noGrp="1"/>
          </p:cNvSpPr>
          <p:nvPr>
            <p:ph idx="1"/>
          </p:nvPr>
        </p:nvSpPr>
        <p:spPr/>
        <p:txBody>
          <a:bodyPr/>
          <a:lstStyle/>
          <a:p>
            <a:r>
              <a:rPr lang="es-MX" dirty="0" smtClean="0"/>
              <a:t>Implica que cuando queremos validar o poner a prueba una idea o hipótesis, tendemos a buscar evidencia que </a:t>
            </a:r>
            <a:r>
              <a:rPr lang="es-MX" b="1" dirty="0" smtClean="0"/>
              <a:t>confirme</a:t>
            </a:r>
            <a:r>
              <a:rPr lang="es-MX" dirty="0"/>
              <a:t> </a:t>
            </a:r>
            <a:r>
              <a:rPr lang="es-MX" dirty="0" smtClean="0"/>
              <a:t>nuestra creencia, en lugar de buscar evidencia que la refute.</a:t>
            </a:r>
            <a:endParaRPr lang="es-MX" dirty="0"/>
          </a:p>
        </p:txBody>
      </p:sp>
      <p:pic>
        <p:nvPicPr>
          <p:cNvPr id="4" name="Imagen 3"/>
          <p:cNvPicPr>
            <a:picLocks noChangeAspect="1"/>
          </p:cNvPicPr>
          <p:nvPr/>
        </p:nvPicPr>
        <p:blipFill>
          <a:blip r:embed="rId2"/>
          <a:stretch>
            <a:fillRect/>
          </a:stretch>
        </p:blipFill>
        <p:spPr>
          <a:xfrm>
            <a:off x="6094412" y="3282899"/>
            <a:ext cx="5318655" cy="3339621"/>
          </a:xfrm>
          <a:prstGeom prst="rect">
            <a:avLst/>
          </a:prstGeom>
        </p:spPr>
      </p:pic>
    </p:spTree>
    <p:extLst>
      <p:ext uri="{BB962C8B-B14F-4D97-AF65-F5344CB8AC3E}">
        <p14:creationId xmlns:p14="http://schemas.microsoft.com/office/powerpoint/2010/main" val="2690143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Definiciones</a:t>
            </a:r>
            <a:endParaRPr lang="es-MX" dirty="0"/>
          </a:p>
        </p:txBody>
      </p:sp>
      <p:sp>
        <p:nvSpPr>
          <p:cNvPr id="3" name="Marcador de contenido 2"/>
          <p:cNvSpPr>
            <a:spLocks noGrp="1"/>
          </p:cNvSpPr>
          <p:nvPr>
            <p:ph idx="1"/>
          </p:nvPr>
        </p:nvSpPr>
        <p:spPr>
          <a:xfrm>
            <a:off x="677334" y="1313645"/>
            <a:ext cx="8596668" cy="4727717"/>
          </a:xfrm>
        </p:spPr>
        <p:txBody>
          <a:bodyPr/>
          <a:lstStyle/>
          <a:p>
            <a:r>
              <a:rPr lang="es-MX" b="1" dirty="0" smtClean="0">
                <a:solidFill>
                  <a:schemeClr val="accent2">
                    <a:lumMod val="50000"/>
                  </a:schemeClr>
                </a:solidFill>
              </a:rPr>
              <a:t>Un </a:t>
            </a:r>
            <a:r>
              <a:rPr lang="es-MX" sz="2200" b="1" dirty="0" smtClean="0">
                <a:solidFill>
                  <a:schemeClr val="accent2">
                    <a:lumMod val="50000"/>
                  </a:schemeClr>
                </a:solidFill>
              </a:rPr>
              <a:t>heurístico</a:t>
            </a:r>
            <a:r>
              <a:rPr lang="es-MX" b="1" dirty="0">
                <a:solidFill>
                  <a:schemeClr val="accent2">
                    <a:lumMod val="50000"/>
                  </a:schemeClr>
                </a:solidFill>
              </a:rPr>
              <a:t> </a:t>
            </a:r>
            <a:r>
              <a:rPr lang="es-MX" b="1" dirty="0" smtClean="0">
                <a:solidFill>
                  <a:schemeClr val="accent2">
                    <a:lumMod val="50000"/>
                  </a:schemeClr>
                </a:solidFill>
              </a:rPr>
              <a:t>es una “herramienta mental” que nuestro cerebro aplica de manera automática e inconsciente, a cierto tipo de situaciones para formar un juicio o tomar una decisión de manera rápida.</a:t>
            </a:r>
          </a:p>
          <a:p>
            <a:endParaRPr lang="es-MX" b="1" dirty="0">
              <a:solidFill>
                <a:schemeClr val="accent2">
                  <a:lumMod val="50000"/>
                </a:schemeClr>
              </a:solidFill>
            </a:endParaRPr>
          </a:p>
          <a:p>
            <a:r>
              <a:rPr lang="es-MX" b="1" dirty="0" smtClean="0">
                <a:solidFill>
                  <a:schemeClr val="accent2">
                    <a:lumMod val="50000"/>
                  </a:schemeClr>
                </a:solidFill>
              </a:rPr>
              <a:t>Un </a:t>
            </a:r>
            <a:r>
              <a:rPr lang="es-MX" sz="2200" b="1" dirty="0" smtClean="0">
                <a:solidFill>
                  <a:schemeClr val="accent2">
                    <a:lumMod val="50000"/>
                  </a:schemeClr>
                </a:solidFill>
              </a:rPr>
              <a:t>sesgo </a:t>
            </a:r>
            <a:r>
              <a:rPr lang="es-MX" dirty="0" smtClean="0"/>
              <a:t>implica un error </a:t>
            </a:r>
            <a:r>
              <a:rPr lang="es-MX" dirty="0"/>
              <a:t>sistemático de </a:t>
            </a:r>
            <a:r>
              <a:rPr lang="es-MX" dirty="0" smtClean="0"/>
              <a:t>razonamiento, derivado del uso de estos heurísticos.</a:t>
            </a:r>
            <a:endParaRPr lang="es-MX" b="1" dirty="0"/>
          </a:p>
          <a:p>
            <a:endParaRPr lang="es-MX" b="1" dirty="0"/>
          </a:p>
        </p:txBody>
      </p:sp>
    </p:spTree>
    <p:extLst>
      <p:ext uri="{BB962C8B-B14F-4D97-AF65-F5344CB8AC3E}">
        <p14:creationId xmlns:p14="http://schemas.microsoft.com/office/powerpoint/2010/main" val="1003217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16924"/>
          </a:xfrm>
          <a:solidFill>
            <a:schemeClr val="tx1"/>
          </a:solidFill>
        </p:spPr>
        <p:txBody>
          <a:bodyPr/>
          <a:lstStyle/>
          <a:p>
            <a:r>
              <a:rPr lang="es-MX" b="1" dirty="0" smtClean="0">
                <a:solidFill>
                  <a:schemeClr val="bg1"/>
                </a:solidFill>
              </a:rPr>
              <a:t>La tarea de Selección de </a:t>
            </a:r>
            <a:r>
              <a:rPr lang="es-MX" b="1" dirty="0" err="1" smtClean="0">
                <a:solidFill>
                  <a:schemeClr val="bg1"/>
                </a:solidFill>
              </a:rPr>
              <a:t>Wason</a:t>
            </a:r>
            <a:endParaRPr lang="es-MX" b="1" dirty="0">
              <a:solidFill>
                <a:schemeClr val="bg1"/>
              </a:solidFill>
            </a:endParaRPr>
          </a:p>
        </p:txBody>
      </p:sp>
      <p:sp>
        <p:nvSpPr>
          <p:cNvPr id="3" name="Marcador de contenido 2"/>
          <p:cNvSpPr>
            <a:spLocks noGrp="1"/>
          </p:cNvSpPr>
          <p:nvPr>
            <p:ph idx="1"/>
          </p:nvPr>
        </p:nvSpPr>
        <p:spPr/>
        <p:txBody>
          <a:bodyPr/>
          <a:lstStyle/>
          <a:p>
            <a:endParaRPr lang="es-MX" dirty="0" smtClean="0"/>
          </a:p>
          <a:p>
            <a:endParaRPr lang="es-MX" dirty="0"/>
          </a:p>
        </p:txBody>
      </p:sp>
      <p:pic>
        <p:nvPicPr>
          <p:cNvPr id="4" name="Picture 2" descr="Resultado de imagen para Tarea de wa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480" y="1749066"/>
            <a:ext cx="8082522" cy="2855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rot="21254162">
            <a:off x="5331776" y="1972092"/>
            <a:ext cx="1609860" cy="205323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p:cNvSpPr/>
          <p:nvPr/>
        </p:nvSpPr>
        <p:spPr>
          <a:xfrm rot="464806">
            <a:off x="7352407" y="2259719"/>
            <a:ext cx="1609860" cy="2053234"/>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p:cNvSpPr txBox="1"/>
          <p:nvPr/>
        </p:nvSpPr>
        <p:spPr>
          <a:xfrm>
            <a:off x="772732" y="5087155"/>
            <a:ext cx="8783392" cy="861774"/>
          </a:xfrm>
          <a:prstGeom prst="rect">
            <a:avLst/>
          </a:prstGeom>
          <a:noFill/>
        </p:spPr>
        <p:txBody>
          <a:bodyPr wrap="square" rtlCol="0">
            <a:spAutoFit/>
          </a:bodyPr>
          <a:lstStyle/>
          <a:p>
            <a:pPr algn="ctr"/>
            <a:r>
              <a:rPr lang="es-MX" sz="2500" dirty="0" smtClean="0"/>
              <a:t>“Todas las cartas que tienen un número par, son azules al reverso”.</a:t>
            </a:r>
            <a:endParaRPr lang="es-MX" sz="2500" dirty="0"/>
          </a:p>
        </p:txBody>
      </p:sp>
    </p:spTree>
    <p:extLst>
      <p:ext uri="{BB962C8B-B14F-4D97-AF65-F5344CB8AC3E}">
        <p14:creationId xmlns:p14="http://schemas.microsoft.com/office/powerpoint/2010/main" val="4013391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effectLst>
                  <a:outerShdw blurRad="38100" dist="38100" dir="2700000" algn="tl">
                    <a:srgbClr val="000000">
                      <a:alpha val="43137"/>
                    </a:srgbClr>
                  </a:outerShdw>
                </a:effectLst>
              </a:rPr>
              <a:t>Efecto Halo</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pPr algn="just"/>
            <a:r>
              <a:rPr lang="es-MX" dirty="0" smtClean="0"/>
              <a:t>Consiste en </a:t>
            </a:r>
            <a:r>
              <a:rPr lang="es-MX" b="1" u="sng" dirty="0" smtClean="0"/>
              <a:t>tomar un rasgo sobresaliente</a:t>
            </a:r>
            <a:r>
              <a:rPr lang="es-MX" b="1" dirty="0" smtClean="0"/>
              <a:t> </a:t>
            </a:r>
            <a:r>
              <a:rPr lang="es-MX" dirty="0" smtClean="0"/>
              <a:t>(generalmente </a:t>
            </a:r>
            <a:r>
              <a:rPr lang="es-MX" b="1" dirty="0" smtClean="0"/>
              <a:t>positivo</a:t>
            </a:r>
            <a:r>
              <a:rPr lang="es-MX" dirty="0" smtClean="0"/>
              <a:t>) </a:t>
            </a:r>
            <a:r>
              <a:rPr lang="es-MX" b="1" u="sng" dirty="0" smtClean="0"/>
              <a:t>y extrapolarlo</a:t>
            </a:r>
            <a:r>
              <a:rPr lang="es-MX" dirty="0" smtClean="0"/>
              <a:t> para juzgar la totalidad de un elemento.</a:t>
            </a:r>
          </a:p>
          <a:p>
            <a:pPr algn="just"/>
            <a:endParaRPr lang="es-MX" dirty="0"/>
          </a:p>
          <a:p>
            <a:pPr algn="just"/>
            <a:r>
              <a:rPr lang="es-MX" dirty="0" smtClean="0"/>
              <a:t>Más exactamente, implica que ante la falta de información sobre un rasgo particular en una persona u objeto, utilizamos como referencia información sobresaliente sobre otros aspectos de su apariencia.</a:t>
            </a:r>
            <a:endParaRPr lang="es-MX" dirty="0"/>
          </a:p>
        </p:txBody>
      </p:sp>
    </p:spTree>
    <p:extLst>
      <p:ext uri="{BB962C8B-B14F-4D97-AF65-F5344CB8AC3E}">
        <p14:creationId xmlns:p14="http://schemas.microsoft.com/office/powerpoint/2010/main" val="3745198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justin bieb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9176" y="382038"/>
            <a:ext cx="2521249" cy="30967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i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916" y="2641599"/>
            <a:ext cx="4065418" cy="4065418"/>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txBox="1">
            <a:spLocks/>
          </p:cNvSpPr>
          <p:nvPr/>
        </p:nvSpPr>
        <p:spPr>
          <a:xfrm>
            <a:off x="309921" y="37941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b="1" dirty="0" smtClean="0">
                <a:effectLst>
                  <a:outerShdw blurRad="38100" dist="38100" dir="2700000" algn="tl">
                    <a:srgbClr val="000000">
                      <a:alpha val="43137"/>
                    </a:srgbClr>
                  </a:outerShdw>
                </a:effectLst>
              </a:rPr>
              <a:t>Ejemplos…</a:t>
            </a:r>
            <a:endParaRPr lang="es-MX" b="1" dirty="0">
              <a:effectLst>
                <a:outerShdw blurRad="38100" dist="38100" dir="2700000" algn="tl">
                  <a:srgbClr val="000000">
                    <a:alpha val="43137"/>
                  </a:srgbClr>
                </a:outerShdw>
              </a:effectLst>
            </a:endParaRPr>
          </a:p>
        </p:txBody>
      </p:sp>
      <p:pic>
        <p:nvPicPr>
          <p:cNvPr id="1030" name="Picture 6" descr="Resultado de imagen para entrevista de trabajo formal inform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394" y="3934464"/>
            <a:ext cx="4264812" cy="23989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bill ny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2723" y="41749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390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Efecto del Framing:</a:t>
            </a: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5" name="Marcador de contenido 2"/>
          <p:cNvSpPr txBox="1">
            <a:spLocks/>
          </p:cNvSpPr>
          <p:nvPr/>
        </p:nvSpPr>
        <p:spPr>
          <a:xfrm>
            <a:off x="431801" y="1635656"/>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s-MX" dirty="0" smtClean="0"/>
              <a:t>La manera en la que se nos presenta la información (</a:t>
            </a:r>
            <a:r>
              <a:rPr lang="es-MX" b="1" dirty="0" smtClean="0"/>
              <a:t>el encuadre </a:t>
            </a:r>
            <a:r>
              <a:rPr lang="es-MX" dirty="0" smtClean="0"/>
              <a:t>o </a:t>
            </a:r>
            <a:r>
              <a:rPr lang="es-MX" b="1" dirty="0" smtClean="0"/>
              <a:t>framing</a:t>
            </a:r>
            <a:r>
              <a:rPr lang="es-MX" dirty="0" smtClean="0"/>
              <a:t>) juega un papel importante en la forma en que procesamos la información y establecemos juicios de valor.</a:t>
            </a:r>
            <a:endParaRPr lang="es-MX" dirty="0"/>
          </a:p>
        </p:txBody>
      </p:sp>
      <p:pic>
        <p:nvPicPr>
          <p:cNvPr id="7" name="Imagen 6"/>
          <p:cNvPicPr>
            <a:picLocks noChangeAspect="1"/>
          </p:cNvPicPr>
          <p:nvPr/>
        </p:nvPicPr>
        <p:blipFill>
          <a:blip r:embed="rId2"/>
          <a:stretch>
            <a:fillRect/>
          </a:stretch>
        </p:blipFill>
        <p:spPr>
          <a:xfrm>
            <a:off x="677334" y="259798"/>
            <a:ext cx="10778067" cy="7174151"/>
          </a:xfrm>
          <a:prstGeom prst="rect">
            <a:avLst/>
          </a:prstGeom>
        </p:spPr>
      </p:pic>
    </p:spTree>
    <p:extLst>
      <p:ext uri="{BB962C8B-B14F-4D97-AF65-F5344CB8AC3E}">
        <p14:creationId xmlns:p14="http://schemas.microsoft.com/office/powerpoint/2010/main" val="41945372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4" name="Imagen 3"/>
          <p:cNvPicPr>
            <a:picLocks noChangeAspect="1"/>
          </p:cNvPicPr>
          <p:nvPr/>
        </p:nvPicPr>
        <p:blipFill>
          <a:blip r:embed="rId2"/>
          <a:stretch>
            <a:fillRect/>
          </a:stretch>
        </p:blipFill>
        <p:spPr>
          <a:xfrm>
            <a:off x="11529" y="2560320"/>
            <a:ext cx="12183647" cy="3481042"/>
          </a:xfrm>
          <a:prstGeom prst="rect">
            <a:avLst/>
          </a:prstGeom>
          <a:ln>
            <a:solidFill>
              <a:schemeClr val="accent2">
                <a:lumMod val="50000"/>
              </a:schemeClr>
            </a:solidFill>
          </a:ln>
        </p:spPr>
      </p:pic>
      <p:sp>
        <p:nvSpPr>
          <p:cNvPr id="5" name="Título 1"/>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mtClean="0"/>
              <a:t>Efecto del Framing:</a:t>
            </a:r>
            <a:endParaRPr lang="es-MX" dirty="0"/>
          </a:p>
        </p:txBody>
      </p:sp>
    </p:spTree>
    <p:extLst>
      <p:ext uri="{BB962C8B-B14F-4D97-AF65-F5344CB8AC3E}">
        <p14:creationId xmlns:p14="http://schemas.microsoft.com/office/powerpoint/2010/main" val="26186980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u="sng" dirty="0" smtClean="0"/>
              <a:t>Costo Hundido</a:t>
            </a:r>
            <a:endParaRPr lang="es-MX" b="1" u="sng" dirty="0"/>
          </a:p>
        </p:txBody>
      </p:sp>
      <p:sp>
        <p:nvSpPr>
          <p:cNvPr id="3" name="Marcador de contenido 2"/>
          <p:cNvSpPr>
            <a:spLocks noGrp="1"/>
          </p:cNvSpPr>
          <p:nvPr>
            <p:ph idx="1"/>
          </p:nvPr>
        </p:nvSpPr>
        <p:spPr/>
        <p:txBody>
          <a:bodyPr/>
          <a:lstStyle/>
          <a:p>
            <a:pPr marL="0" indent="0">
              <a:buNone/>
            </a:pPr>
            <a:r>
              <a:rPr lang="es-MX" dirty="0" smtClean="0"/>
              <a:t>Imagina que estás en tu casa y decides ver una película de </a:t>
            </a:r>
            <a:r>
              <a:rPr lang="es-MX" dirty="0" err="1" smtClean="0"/>
              <a:t>Netflix</a:t>
            </a:r>
            <a:r>
              <a:rPr lang="es-MX" dirty="0" smtClean="0"/>
              <a:t>, llevas 30 minutos y te está aburriendo muchísimo, ¿la terminarías de ver?</a:t>
            </a:r>
          </a:p>
          <a:p>
            <a:pPr marL="0" indent="0">
              <a:buNone/>
            </a:pPr>
            <a:endParaRPr lang="es-MX" dirty="0"/>
          </a:p>
          <a:p>
            <a:pPr marL="0" indent="0">
              <a:buNone/>
            </a:pPr>
            <a:endParaRPr lang="es-MX" dirty="0" smtClean="0"/>
          </a:p>
          <a:p>
            <a:pPr marL="0" indent="0">
              <a:buNone/>
            </a:pPr>
            <a:r>
              <a:rPr lang="es-MX" dirty="0" smtClean="0"/>
              <a:t>Imagina que compraste boletos para ver una película en una sala VIP por 2,000 pesos. Después de media hora, te das cuenta que la película es terriblemente aburrida, ¿la terminarías de ver?</a:t>
            </a:r>
            <a:endParaRPr lang="es-MX" dirty="0"/>
          </a:p>
        </p:txBody>
      </p:sp>
      <p:sp>
        <p:nvSpPr>
          <p:cNvPr id="4" name="Rectángulo redondeado 3"/>
          <p:cNvSpPr/>
          <p:nvPr/>
        </p:nvSpPr>
        <p:spPr>
          <a:xfrm>
            <a:off x="567267" y="1930400"/>
            <a:ext cx="8551333" cy="1176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redondeado 4"/>
          <p:cNvSpPr/>
          <p:nvPr/>
        </p:nvSpPr>
        <p:spPr>
          <a:xfrm>
            <a:off x="567267" y="3512541"/>
            <a:ext cx="8551333" cy="1176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755586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u="sng" dirty="0" smtClean="0"/>
              <a:t>Costo Hundido</a:t>
            </a:r>
            <a:endParaRPr lang="es-MX" b="1" u="sng" dirty="0"/>
          </a:p>
        </p:txBody>
      </p:sp>
      <p:sp>
        <p:nvSpPr>
          <p:cNvPr id="3" name="Marcador de contenido 2"/>
          <p:cNvSpPr>
            <a:spLocks noGrp="1"/>
          </p:cNvSpPr>
          <p:nvPr>
            <p:ph idx="1"/>
          </p:nvPr>
        </p:nvSpPr>
        <p:spPr/>
        <p:txBody>
          <a:bodyPr/>
          <a:lstStyle/>
          <a:p>
            <a:pPr marL="0" indent="0">
              <a:buNone/>
            </a:pPr>
            <a:r>
              <a:rPr lang="es-MX" dirty="0" smtClean="0"/>
              <a:t>Imagina que estás en tu casa y decides ver una película de </a:t>
            </a:r>
            <a:r>
              <a:rPr lang="es-MX" dirty="0" err="1" smtClean="0"/>
              <a:t>Netflix</a:t>
            </a:r>
            <a:r>
              <a:rPr lang="es-MX" dirty="0" smtClean="0"/>
              <a:t>, llevas 30 minutos y te está aburriendo muchísimo, ¿la terminarías de ver?</a:t>
            </a:r>
          </a:p>
          <a:p>
            <a:pPr marL="0" indent="0">
              <a:buNone/>
            </a:pPr>
            <a:endParaRPr lang="es-MX" dirty="0"/>
          </a:p>
          <a:p>
            <a:pPr marL="0" indent="0">
              <a:buNone/>
            </a:pPr>
            <a:endParaRPr lang="es-MX" dirty="0" smtClean="0"/>
          </a:p>
          <a:p>
            <a:pPr marL="0" indent="0">
              <a:buNone/>
            </a:pPr>
            <a:r>
              <a:rPr lang="es-MX" dirty="0" smtClean="0"/>
              <a:t>Imagina que compraste boletos para ver una película en una sala VIP por 2,000 pesos. Después de media hora, te das cuenta que la película es terriblemente aburrida, ¿la terminarías de ver?</a:t>
            </a:r>
            <a:endParaRPr lang="es-MX" dirty="0"/>
          </a:p>
        </p:txBody>
      </p:sp>
      <p:sp>
        <p:nvSpPr>
          <p:cNvPr id="5" name="Rectángulo redondeado 4"/>
          <p:cNvSpPr/>
          <p:nvPr/>
        </p:nvSpPr>
        <p:spPr>
          <a:xfrm>
            <a:off x="567267" y="3512541"/>
            <a:ext cx="8551333" cy="1176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448846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u="sng" dirty="0" smtClean="0"/>
              <a:t>Costo Hundido</a:t>
            </a:r>
            <a:endParaRPr lang="es-MX" b="1" u="sng" dirty="0"/>
          </a:p>
        </p:txBody>
      </p:sp>
      <p:sp>
        <p:nvSpPr>
          <p:cNvPr id="3" name="Marcador de contenido 2"/>
          <p:cNvSpPr>
            <a:spLocks noGrp="1"/>
          </p:cNvSpPr>
          <p:nvPr>
            <p:ph idx="1"/>
          </p:nvPr>
        </p:nvSpPr>
        <p:spPr/>
        <p:txBody>
          <a:bodyPr/>
          <a:lstStyle/>
          <a:p>
            <a:pPr marL="0" indent="0">
              <a:buNone/>
            </a:pPr>
            <a:r>
              <a:rPr lang="es-MX" dirty="0" smtClean="0"/>
              <a:t>Imagina que estás en tu casa y decides ver una película de </a:t>
            </a:r>
            <a:r>
              <a:rPr lang="es-MX" dirty="0" err="1" smtClean="0"/>
              <a:t>Netflix</a:t>
            </a:r>
            <a:r>
              <a:rPr lang="es-MX" dirty="0" smtClean="0"/>
              <a:t>, llevas 30 minutos y te está aburriendo muchísimo, ¿la terminarías de ver?</a:t>
            </a:r>
          </a:p>
          <a:p>
            <a:pPr marL="0" indent="0">
              <a:buNone/>
            </a:pPr>
            <a:endParaRPr lang="es-MX" dirty="0"/>
          </a:p>
          <a:p>
            <a:pPr marL="0" indent="0">
              <a:buNone/>
            </a:pPr>
            <a:endParaRPr lang="es-MX" dirty="0" smtClean="0"/>
          </a:p>
          <a:p>
            <a:pPr marL="0" indent="0">
              <a:buNone/>
            </a:pPr>
            <a:r>
              <a:rPr lang="es-MX" dirty="0" smtClean="0"/>
              <a:t>Imagina que compraste boletos para ver una película en una sala VIP por 2,000 pesos. Después de media hora, te das cuenta que la película es terriblemente aburrida, ¿la terminarías de ver?</a:t>
            </a:r>
            <a:endParaRPr lang="es-MX" dirty="0"/>
          </a:p>
        </p:txBody>
      </p:sp>
      <p:sp>
        <p:nvSpPr>
          <p:cNvPr id="4" name="Rectángulo redondeado 3"/>
          <p:cNvSpPr/>
          <p:nvPr/>
        </p:nvSpPr>
        <p:spPr>
          <a:xfrm>
            <a:off x="567267" y="1930400"/>
            <a:ext cx="8551333" cy="1176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758452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u="sng" dirty="0"/>
              <a:t>Costo Hundido</a:t>
            </a:r>
            <a:endParaRPr lang="es-MX" dirty="0"/>
          </a:p>
        </p:txBody>
      </p:sp>
      <p:sp>
        <p:nvSpPr>
          <p:cNvPr id="3" name="Marcador de contenido 2"/>
          <p:cNvSpPr>
            <a:spLocks noGrp="1"/>
          </p:cNvSpPr>
          <p:nvPr>
            <p:ph idx="1"/>
          </p:nvPr>
        </p:nvSpPr>
        <p:spPr/>
        <p:txBody>
          <a:bodyPr/>
          <a:lstStyle/>
          <a:p>
            <a:r>
              <a:rPr lang="es-MX" dirty="0" smtClean="0"/>
              <a:t>Se habla de “costo hundido” cuando nuestra elección entre dos alternativas toma en cuenta los costos que </a:t>
            </a:r>
            <a:r>
              <a:rPr lang="es-MX" b="1" dirty="0" smtClean="0"/>
              <a:t>ya hemos invertido</a:t>
            </a:r>
            <a:r>
              <a:rPr lang="es-MX" dirty="0" smtClean="0"/>
              <a:t> (y que ya hemos perdido de todas formas).</a:t>
            </a:r>
          </a:p>
          <a:p>
            <a:endParaRPr lang="es-MX" dirty="0"/>
          </a:p>
          <a:p>
            <a:r>
              <a:rPr lang="es-MX" b="1" u="sng" dirty="0" smtClean="0"/>
              <a:t>Ejemplos:</a:t>
            </a:r>
          </a:p>
          <a:p>
            <a:pPr lvl="1"/>
            <a:r>
              <a:rPr lang="es-MX" dirty="0" smtClean="0"/>
              <a:t>No terminar una relación porque ya llevan N cantidad de años juntos.</a:t>
            </a:r>
          </a:p>
          <a:p>
            <a:pPr lvl="1"/>
            <a:r>
              <a:rPr lang="es-MX" dirty="0" smtClean="0"/>
              <a:t>Terminar una carrera que no te gusta porque ya llevas 2 semestres.</a:t>
            </a:r>
          </a:p>
        </p:txBody>
      </p:sp>
    </p:spTree>
    <p:extLst>
      <p:ext uri="{BB962C8B-B14F-4D97-AF65-F5344CB8AC3E}">
        <p14:creationId xmlns:p14="http://schemas.microsoft.com/office/powerpoint/2010/main" val="543525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pic>
        <p:nvPicPr>
          <p:cNvPr id="2050" name="Picture 2" descr="Resultado de imagen para pensar rapido pensar despacio 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640" y="125877"/>
            <a:ext cx="4865160" cy="6296090"/>
          </a:xfrm>
          <a:prstGeom prst="rect">
            <a:avLst/>
          </a:prstGeom>
          <a:noFill/>
          <a:ln w="76200">
            <a:solidFill>
              <a:schemeClr val="accent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321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Heurístico de representatividad.</a:t>
            </a:r>
            <a:endParaRPr lang="es-MX" dirty="0"/>
          </a:p>
        </p:txBody>
      </p:sp>
      <p:sp>
        <p:nvSpPr>
          <p:cNvPr id="3" name="Marcador de contenido 2"/>
          <p:cNvSpPr>
            <a:spLocks noGrp="1"/>
          </p:cNvSpPr>
          <p:nvPr>
            <p:ph idx="1"/>
          </p:nvPr>
        </p:nvSpPr>
        <p:spPr/>
        <p:txBody>
          <a:bodyPr/>
          <a:lstStyle/>
          <a:p>
            <a:pPr algn="just"/>
            <a:r>
              <a:rPr lang="es-MX" dirty="0" smtClean="0"/>
              <a:t>Lo utilizamos principalmente cuando queremos hacer un juicio sobre </a:t>
            </a:r>
            <a:r>
              <a:rPr lang="es-MX" b="1" u="sng" dirty="0" smtClean="0"/>
              <a:t>la probabilidad de que un elemento pertenezca a una categoría</a:t>
            </a:r>
            <a:r>
              <a:rPr lang="es-MX" dirty="0" smtClean="0"/>
              <a:t> con base en lo que sabemos de su pertenencia a categorías que percibimos como “similares”.</a:t>
            </a:r>
          </a:p>
          <a:p>
            <a:pPr algn="just"/>
            <a:endParaRPr lang="es-MX" dirty="0"/>
          </a:p>
          <a:p>
            <a:pPr algn="just"/>
            <a:r>
              <a:rPr lang="es-MX" b="1" dirty="0" smtClean="0">
                <a:effectLst>
                  <a:outerShdw blurRad="38100" dist="38100" dir="2700000" algn="tl">
                    <a:srgbClr val="000000">
                      <a:alpha val="43137"/>
                    </a:srgbClr>
                  </a:outerShdw>
                </a:effectLst>
              </a:rPr>
              <a:t>Ejemplo:</a:t>
            </a:r>
          </a:p>
          <a:p>
            <a:pPr lvl="1" algn="just"/>
            <a:r>
              <a:rPr lang="es-MX" dirty="0" smtClean="0"/>
              <a:t>Oye… ¿sabes si a Lupita le gustaría que hiciéramos un pastel por su cumpleaños?</a:t>
            </a:r>
          </a:p>
        </p:txBody>
      </p:sp>
    </p:spTree>
    <p:extLst>
      <p:ext uri="{BB962C8B-B14F-4D97-AF65-F5344CB8AC3E}">
        <p14:creationId xmlns:p14="http://schemas.microsoft.com/office/powerpoint/2010/main" val="1511340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Sesgo de representatividad</a:t>
            </a:r>
            <a:endParaRPr lang="es-MX" dirty="0"/>
          </a:p>
        </p:txBody>
      </p:sp>
      <p:sp>
        <p:nvSpPr>
          <p:cNvPr id="3" name="Marcador de contenido 2"/>
          <p:cNvSpPr>
            <a:spLocks noGrp="1"/>
          </p:cNvSpPr>
          <p:nvPr>
            <p:ph idx="1"/>
          </p:nvPr>
        </p:nvSpPr>
        <p:spPr/>
        <p:txBody>
          <a:bodyPr/>
          <a:lstStyle/>
          <a:p>
            <a:pPr algn="just"/>
            <a:r>
              <a:rPr lang="es-MX" dirty="0" smtClean="0"/>
              <a:t>Como una instancia de juicio probabilístico tiene sentido que este heurístico exista, es un </a:t>
            </a:r>
            <a:r>
              <a:rPr lang="es-MX" b="1" dirty="0" smtClean="0"/>
              <a:t>atajo automático</a:t>
            </a:r>
            <a:r>
              <a:rPr lang="es-MX" dirty="0" smtClean="0"/>
              <a:t> que nos permite responder de manera pronta.</a:t>
            </a:r>
          </a:p>
          <a:p>
            <a:pPr algn="just"/>
            <a:endParaRPr lang="es-MX" dirty="0"/>
          </a:p>
          <a:p>
            <a:pPr algn="just"/>
            <a:r>
              <a:rPr lang="es-MX" dirty="0" smtClean="0"/>
              <a:t>Pero no siempre “lo más probable” es “lo verdadero”… </a:t>
            </a:r>
          </a:p>
          <a:p>
            <a:pPr algn="just"/>
            <a:endParaRPr lang="es-MX" dirty="0"/>
          </a:p>
          <a:p>
            <a:pPr algn="just"/>
            <a:r>
              <a:rPr lang="es-MX" dirty="0" smtClean="0"/>
              <a:t>El verdadero problema empieza cuando asumimos como verdaderas estas asociaciones o semejanzas y se utilizan para preservar y continuar con la difusión de </a:t>
            </a:r>
            <a:r>
              <a:rPr lang="es-MX" b="1" u="sng" dirty="0" smtClean="0"/>
              <a:t>prejuicios. </a:t>
            </a:r>
            <a:endParaRPr lang="es-MX" dirty="0"/>
          </a:p>
        </p:txBody>
      </p:sp>
    </p:spTree>
    <p:extLst>
      <p:ext uri="{BB962C8B-B14F-4D97-AF65-F5344CB8AC3E}">
        <p14:creationId xmlns:p14="http://schemas.microsoft.com/office/powerpoint/2010/main" val="16272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effectLst>
                  <a:outerShdw blurRad="38100" dist="38100" dir="2700000" algn="tl">
                    <a:srgbClr val="000000">
                      <a:alpha val="43137"/>
                    </a:srgbClr>
                  </a:outerShdw>
                </a:effectLst>
              </a:rPr>
              <a:t>Ejemplos</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endParaRPr lang="es-MX" dirty="0" smtClean="0"/>
          </a:p>
          <a:p>
            <a:endParaRPr lang="es-MX" dirty="0"/>
          </a:p>
        </p:txBody>
      </p:sp>
      <p:pic>
        <p:nvPicPr>
          <p:cNvPr id="3074" name="Picture 2" descr="Resultado de imagen para basketball p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6156" y="3481506"/>
            <a:ext cx="4237211" cy="306774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mujer ensal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09295" y="2886953"/>
            <a:ext cx="2437949" cy="36622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rubias tont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30253" y="408570"/>
            <a:ext cx="3389016" cy="20334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niÃ±os videojueg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8451" y="784604"/>
            <a:ext cx="3457142" cy="22915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coca col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2693" y="3906411"/>
            <a:ext cx="2217930" cy="221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056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effectLst>
                  <a:outerShdw blurRad="38100" dist="38100" dir="2700000" algn="tl">
                    <a:srgbClr val="000000">
                      <a:alpha val="43137"/>
                    </a:srgbClr>
                  </a:outerShdw>
                </a:effectLst>
              </a:rPr>
              <a:t>Ejemplos</a:t>
            </a:r>
            <a:endParaRPr lang="es-MX" b="1"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p:txBody>
          <a:bodyPr/>
          <a:lstStyle/>
          <a:p>
            <a:endParaRPr lang="es-MX" dirty="0" smtClean="0"/>
          </a:p>
          <a:p>
            <a:endParaRPr lang="es-MX" dirty="0"/>
          </a:p>
        </p:txBody>
      </p:sp>
      <p:pic>
        <p:nvPicPr>
          <p:cNvPr id="1026" name="Picture 2" descr="Resultado de imagen para meme will smith steals 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5443" y="323669"/>
            <a:ext cx="5734091" cy="628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763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Heurístico</a:t>
            </a:r>
            <a:r>
              <a:rPr lang="es-MX" dirty="0" smtClean="0"/>
              <a:t> de accesibilidad</a:t>
            </a:r>
            <a:endParaRPr lang="es-MX" dirty="0"/>
          </a:p>
        </p:txBody>
      </p:sp>
      <p:sp>
        <p:nvSpPr>
          <p:cNvPr id="3" name="Marcador de contenido 2"/>
          <p:cNvSpPr>
            <a:spLocks noGrp="1"/>
          </p:cNvSpPr>
          <p:nvPr>
            <p:ph idx="1"/>
          </p:nvPr>
        </p:nvSpPr>
        <p:spPr>
          <a:xfrm>
            <a:off x="677333" y="2160589"/>
            <a:ext cx="8840153" cy="3880773"/>
          </a:xfrm>
        </p:spPr>
        <p:txBody>
          <a:bodyPr/>
          <a:lstStyle/>
          <a:p>
            <a:pPr algn="just"/>
            <a:r>
              <a:rPr lang="es-MX" sz="2300" dirty="0" smtClean="0"/>
              <a:t>Cuando queremos juzgar </a:t>
            </a:r>
            <a:r>
              <a:rPr lang="es-MX" sz="2300" u="sng" dirty="0" smtClean="0"/>
              <a:t>qué tan probable es que algo ocurra,</a:t>
            </a:r>
            <a:r>
              <a:rPr lang="es-MX" sz="2300" dirty="0" smtClean="0"/>
              <a:t> solemos recurrir a la información que tenemos “más cercana” para hacer un estimado.</a:t>
            </a:r>
          </a:p>
          <a:p>
            <a:endParaRPr lang="es-MX" dirty="0"/>
          </a:p>
          <a:p>
            <a:pPr marL="0" indent="0">
              <a:buNone/>
            </a:pPr>
            <a:endParaRPr lang="es-MX" dirty="0" smtClean="0"/>
          </a:p>
        </p:txBody>
      </p:sp>
    </p:spTree>
    <p:extLst>
      <p:ext uri="{BB962C8B-B14F-4D97-AF65-F5344CB8AC3E}">
        <p14:creationId xmlns:p14="http://schemas.microsoft.com/office/powerpoint/2010/main" val="685573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effectLst>
                  <a:outerShdw blurRad="38100" dist="38100" dir="2700000" algn="tl">
                    <a:srgbClr val="000000">
                      <a:alpha val="43137"/>
                    </a:srgbClr>
                  </a:outerShdw>
                </a:effectLst>
              </a:rPr>
              <a:t>Sesgo</a:t>
            </a:r>
            <a:r>
              <a:rPr lang="es-MX" dirty="0" smtClean="0"/>
              <a:t> de accesibilidad</a:t>
            </a:r>
            <a:endParaRPr lang="es-MX" dirty="0"/>
          </a:p>
        </p:txBody>
      </p:sp>
      <p:sp>
        <p:nvSpPr>
          <p:cNvPr id="3" name="Marcador de contenido 2"/>
          <p:cNvSpPr>
            <a:spLocks noGrp="1"/>
          </p:cNvSpPr>
          <p:nvPr>
            <p:ph idx="1"/>
          </p:nvPr>
        </p:nvSpPr>
        <p:spPr>
          <a:xfrm>
            <a:off x="677333" y="2160589"/>
            <a:ext cx="8711365" cy="3880773"/>
          </a:xfrm>
        </p:spPr>
        <p:txBody>
          <a:bodyPr>
            <a:normAutofit/>
          </a:bodyPr>
          <a:lstStyle/>
          <a:p>
            <a:pPr algn="just"/>
            <a:r>
              <a:rPr lang="es-MX" sz="2300" dirty="0" smtClean="0"/>
              <a:t>Implica </a:t>
            </a:r>
            <a:r>
              <a:rPr lang="es-MX" sz="2300" b="1" dirty="0" smtClean="0"/>
              <a:t>sobreestimar </a:t>
            </a:r>
            <a:r>
              <a:rPr lang="es-MX" sz="2300" dirty="0" smtClean="0"/>
              <a:t>la importancia de la información que tenemos disponible o más cercana. </a:t>
            </a:r>
          </a:p>
          <a:p>
            <a:pPr algn="just"/>
            <a:endParaRPr lang="es-MX" sz="2300" dirty="0"/>
          </a:p>
          <a:p>
            <a:pPr algn="just"/>
            <a:r>
              <a:rPr lang="es-MX" sz="2300" b="1" dirty="0" smtClean="0"/>
              <a:t>EJEMPLO:</a:t>
            </a:r>
          </a:p>
          <a:p>
            <a:pPr lvl="1" algn="just"/>
            <a:r>
              <a:rPr lang="es-MX" sz="2100" dirty="0" smtClean="0"/>
              <a:t>¿Qué es más probable: morir en un avión o morir en un accidente automovilístico?</a:t>
            </a:r>
          </a:p>
          <a:p>
            <a:pPr lvl="1" algn="just"/>
            <a:endParaRPr lang="es-MX" sz="2100" dirty="0"/>
          </a:p>
        </p:txBody>
      </p:sp>
    </p:spTree>
    <p:extLst>
      <p:ext uri="{BB962C8B-B14F-4D97-AF65-F5344CB8AC3E}">
        <p14:creationId xmlns:p14="http://schemas.microsoft.com/office/powerpoint/2010/main" val="3543418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effectLst>
                  <a:outerShdw blurRad="38100" dist="38100" dir="2700000" algn="tl">
                    <a:srgbClr val="000000">
                      <a:alpha val="43137"/>
                    </a:srgbClr>
                  </a:outerShdw>
                </a:effectLst>
              </a:rPr>
              <a:t>Sesgo</a:t>
            </a:r>
            <a:r>
              <a:rPr lang="es-MX" dirty="0" smtClean="0"/>
              <a:t> de accesibilidad</a:t>
            </a:r>
            <a:endParaRPr lang="es-MX" dirty="0"/>
          </a:p>
        </p:txBody>
      </p:sp>
      <p:sp>
        <p:nvSpPr>
          <p:cNvPr id="3" name="Marcador de contenido 2"/>
          <p:cNvSpPr>
            <a:spLocks noGrp="1"/>
          </p:cNvSpPr>
          <p:nvPr>
            <p:ph idx="1"/>
          </p:nvPr>
        </p:nvSpPr>
        <p:spPr>
          <a:xfrm>
            <a:off x="677333" y="2160589"/>
            <a:ext cx="8711365" cy="3880773"/>
          </a:xfrm>
        </p:spPr>
        <p:txBody>
          <a:bodyPr>
            <a:normAutofit/>
          </a:bodyPr>
          <a:lstStyle/>
          <a:p>
            <a:pPr algn="just"/>
            <a:r>
              <a:rPr lang="es-MX" sz="2300" dirty="0" smtClean="0"/>
              <a:t>Implica </a:t>
            </a:r>
            <a:r>
              <a:rPr lang="es-MX" sz="2300" b="1" dirty="0" smtClean="0"/>
              <a:t>sobreestimar </a:t>
            </a:r>
            <a:r>
              <a:rPr lang="es-MX" sz="2300" dirty="0" smtClean="0"/>
              <a:t>la importancia de la información que tenemos disponible o más cercana. </a:t>
            </a:r>
          </a:p>
          <a:p>
            <a:pPr algn="just"/>
            <a:endParaRPr lang="es-MX" sz="2300" dirty="0"/>
          </a:p>
          <a:p>
            <a:pPr algn="just"/>
            <a:r>
              <a:rPr lang="es-MX" sz="2300" b="1" dirty="0" smtClean="0"/>
              <a:t>EJEMPLO:</a:t>
            </a:r>
          </a:p>
          <a:p>
            <a:pPr lvl="1" algn="just"/>
            <a:r>
              <a:rPr lang="es-MX" sz="2100" dirty="0" smtClean="0"/>
              <a:t>¿Qué es más probable: morir en un avión o morir en un accidente automovilístico?</a:t>
            </a:r>
          </a:p>
          <a:p>
            <a:pPr lvl="1" algn="just"/>
            <a:r>
              <a:rPr lang="es-MX" sz="2100" dirty="0" smtClean="0"/>
              <a:t>Si una pareja tiene un primer hijo varón, ¿cuál es la probabilidad de que su siguiente cría sea niña?</a:t>
            </a:r>
          </a:p>
          <a:p>
            <a:pPr lvl="1" algn="just"/>
            <a:endParaRPr lang="es-MX" sz="2100" dirty="0"/>
          </a:p>
        </p:txBody>
      </p:sp>
    </p:spTree>
    <p:extLst>
      <p:ext uri="{BB962C8B-B14F-4D97-AF65-F5344CB8AC3E}">
        <p14:creationId xmlns:p14="http://schemas.microsoft.com/office/powerpoint/2010/main" val="2473520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674</TotalTime>
  <Words>1046</Words>
  <Application>Microsoft Office PowerPoint</Application>
  <PresentationFormat>Panorámica</PresentationFormat>
  <Paragraphs>102</Paragraphs>
  <Slides>29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Trebuchet MS</vt:lpstr>
      <vt:lpstr>Wingdings 3</vt:lpstr>
      <vt:lpstr>Faceta</vt:lpstr>
      <vt:lpstr>HEURÍSTICOS y SESGOS COGNITIVOS</vt:lpstr>
      <vt:lpstr>Definiciones</vt:lpstr>
      <vt:lpstr>Heurístico de representatividad.</vt:lpstr>
      <vt:lpstr>Sesgo de representatividad</vt:lpstr>
      <vt:lpstr>Ejemplos</vt:lpstr>
      <vt:lpstr>Ejemplos</vt:lpstr>
      <vt:lpstr>Heurístico de accesibilidad</vt:lpstr>
      <vt:lpstr>Sesgo de accesibilidad</vt:lpstr>
      <vt:lpstr>Sesgo de accesibilidad</vt:lpstr>
      <vt:lpstr>Sesgo de accesibilidad</vt:lpstr>
      <vt:lpstr>Sesgo de accesibilidad</vt:lpstr>
      <vt:lpstr>Heurístico de impacto</vt:lpstr>
      <vt:lpstr>Sesgo de impacto</vt:lpstr>
      <vt:lpstr>Heurístico de anclaje</vt:lpstr>
      <vt:lpstr>Heurístico de anclaje</vt:lpstr>
      <vt:lpstr>Sesgo de anclaje</vt:lpstr>
      <vt:lpstr>Sesgo de anclaje</vt:lpstr>
      <vt:lpstr>Otros sesgos cognitivos importantes</vt:lpstr>
      <vt:lpstr>Sesgo de confirmación</vt:lpstr>
      <vt:lpstr>La tarea de Selección de Wason</vt:lpstr>
      <vt:lpstr>Efecto Halo</vt:lpstr>
      <vt:lpstr> </vt:lpstr>
      <vt:lpstr>Efecto del Framing:</vt:lpstr>
      <vt:lpstr> </vt:lpstr>
      <vt:lpstr>Costo Hundido</vt:lpstr>
      <vt:lpstr>Costo Hundido</vt:lpstr>
      <vt:lpstr>Costo Hundido</vt:lpstr>
      <vt:lpstr>Costo Hundido</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SESGOS y HEURÍSTICOS</dc:title>
  <dc:creator>Adriana</dc:creator>
  <cp:lastModifiedBy>Adriana</cp:lastModifiedBy>
  <cp:revision>31</cp:revision>
  <dcterms:created xsi:type="dcterms:W3CDTF">2019-04-11T04:03:49Z</dcterms:created>
  <dcterms:modified xsi:type="dcterms:W3CDTF">2019-04-12T13:35:33Z</dcterms:modified>
</cp:coreProperties>
</file>