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85" r:id="rId3"/>
    <p:sldId id="262" r:id="rId4"/>
    <p:sldId id="257" r:id="rId5"/>
    <p:sldId id="260" r:id="rId6"/>
    <p:sldId id="258" r:id="rId7"/>
    <p:sldId id="263" r:id="rId8"/>
    <p:sldId id="266" r:id="rId9"/>
    <p:sldId id="267" r:id="rId10"/>
    <p:sldId id="264" r:id="rId11"/>
    <p:sldId id="268" r:id="rId12"/>
    <p:sldId id="276" r:id="rId13"/>
    <p:sldId id="281" r:id="rId14"/>
    <p:sldId id="290" r:id="rId15"/>
    <p:sldId id="291" r:id="rId16"/>
    <p:sldId id="283" r:id="rId17"/>
    <p:sldId id="286" r:id="rId18"/>
    <p:sldId id="284" r:id="rId19"/>
    <p:sldId id="299" r:id="rId20"/>
    <p:sldId id="297" r:id="rId21"/>
    <p:sldId id="300" r:id="rId22"/>
    <p:sldId id="288" r:id="rId23"/>
    <p:sldId id="301" r:id="rId24"/>
    <p:sldId id="302" r:id="rId25"/>
    <p:sldId id="303" r:id="rId26"/>
    <p:sldId id="305" r:id="rId27"/>
    <p:sldId id="306" r:id="rId28"/>
    <p:sldId id="308" r:id="rId29"/>
    <p:sldId id="307" r:id="rId30"/>
    <p:sldId id="309" r:id="rId31"/>
    <p:sldId id="310" r:id="rId32"/>
    <p:sldId id="311" r:id="rId33"/>
    <p:sldId id="323" r:id="rId34"/>
    <p:sldId id="363" r:id="rId35"/>
    <p:sldId id="324" r:id="rId36"/>
    <p:sldId id="325" r:id="rId37"/>
    <p:sldId id="331" r:id="rId38"/>
    <p:sldId id="332" r:id="rId39"/>
    <p:sldId id="326" r:id="rId40"/>
    <p:sldId id="333" r:id="rId41"/>
    <p:sldId id="328" r:id="rId42"/>
    <p:sldId id="334" r:id="rId43"/>
    <p:sldId id="338" r:id="rId44"/>
    <p:sldId id="339" r:id="rId45"/>
    <p:sldId id="340" r:id="rId46"/>
    <p:sldId id="342" r:id="rId47"/>
    <p:sldId id="343" r:id="rId48"/>
    <p:sldId id="353" r:id="rId49"/>
    <p:sldId id="354" r:id="rId50"/>
    <p:sldId id="355" r:id="rId51"/>
    <p:sldId id="360" r:id="rId5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25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F310C-FA43-4EE1-B477-F5B7346FF87F}" type="datetimeFigureOut">
              <a:rPr lang="es-MX" smtClean="0"/>
              <a:t>08/04/2019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1CDB9-D0E7-4B00-A18A-A2572990DC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630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t.org.mx/sites/default/files/contenidogeneral/comunicacion-y-medios/estudiosninosfinalacc.pdf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data/images/bar-chart-vs-histogram.svg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flowingdata.com/2017/04/30/youtube-plays-for-its-gonna-be-may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.ly/top-20-tourist-generating-countries-united-states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esidency_of_George_W._Bush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Bush_tax_cuts" TargetMode="External"/><Relationship Id="rId4" Type="http://schemas.openxmlformats.org/officeDocument/2006/relationships/hyperlink" Target="https://en.wikipedia.org/wiki/Presidency_of_Barack_Obama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allingbullshit.org/tools/tools_misleading_axes.html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naomirobbins/2012/02/16/misleading-graphs-figures-not-drawn-to-scale/#39053d1b15ef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naomirobbins/2013/01/03/deceptive-donut-chart/#48f8879c598e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flowingdata.com/2013/09/25/the-most-unisex-names-in-us-history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flowingdata.com/2013/09/25/the-most-unisex-names-in-us-history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allingbullshit.org/tools/tools_misleading_axes.html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andteachstatistics.wordpress.com/2013/07/08/ordinal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stics.laerd.com/statistical-guides/types-of-variable.php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isticshowto.com/types-graphs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f56590e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f56590e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8801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94d7368a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94d7368a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 de un estudio real del IFT (Instituto Federal de Telecomunicaciones) en niños mexicanos en el 2015 (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http://www.ift.org.mx/sites/default/files/contenidogeneral/comunicacion-y-medios/estudiosninosfinalacc.pdf</a:t>
            </a:r>
            <a:r>
              <a:rPr lang="es"/>
              <a:t> 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2539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94d7368a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94d7368a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https://www.mathsisfun.com/data/images/bar-chart-vs-histogram.svg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413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94d7368a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94d7368a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http://flowingdata.com/2017/04/30/youtube-plays-for-its-gonna-be-may/</a:t>
            </a:r>
            <a:r>
              <a:rPr lang="es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19640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94d7368a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94d7368a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último tenemos… los pictogramas. Formas de presentar los datos de la manera más digerida posible, con el fin de amenizar los trabajos de divulgación.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 embargo, dado lo terriblemente imprecisos que pueden llegar a ser, jamás se encontraría uno en un artículo científico.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1490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9b69b7bb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9b69b7bb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Fuente: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https://visual.ly/top-20-tourist-generating-countries-united-states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Hay una diferencia de 10,000,000 de ‘arrivals’ entre México y Canadá, y sin embargo, estas tienen casi la misma área. Además, siempre está el hecho de que es poco claro la comparación de áreas rectas vs áreas curvas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250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94d7368a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94d7368a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Ahora sí, una vez dado el panorama general de qué son las gráficas, cuáles y por qué se utilizan, podemos empezar a señalar los “errores” de diseño más comunes… que pueden alterar la manera en que sacamos conclusiones.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45126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94d7368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294d7368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85370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94d7368a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294d7368a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eje de las ‘Y’ no parte de 0, sino que comienza en 34; la diferencia no es tan grande (o al menos, no 4x)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*The phrase </a:t>
            </a:r>
            <a:r>
              <a:rPr lang="es" sz="1050" b="1">
                <a:solidFill>
                  <a:srgbClr val="222222"/>
                </a:solidFill>
                <a:highlight>
                  <a:srgbClr val="FFFFFF"/>
                </a:highlight>
              </a:rPr>
              <a:t>Bush tax cuts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 refers to changes to the United States tax code passed originally during the </a:t>
            </a:r>
            <a:r>
              <a:rPr lang="es" sz="1050" u="sng">
                <a:solidFill>
                  <a:srgbClr val="0B0080"/>
                </a:solidFill>
                <a:highlight>
                  <a:srgbClr val="FFFFFF"/>
                </a:highlight>
                <a:hlinkClick r:id="rId3"/>
              </a:rPr>
              <a:t>presidency of George W. Bush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 and extended during the </a:t>
            </a:r>
            <a:r>
              <a:rPr lang="es" sz="1050" u="sng">
                <a:solidFill>
                  <a:srgbClr val="0B0080"/>
                </a:solidFill>
                <a:highlight>
                  <a:srgbClr val="FFFFFF"/>
                </a:highlight>
                <a:hlinkClick r:id="rId4"/>
              </a:rPr>
              <a:t>presidency of Barack Obama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, through (</a:t>
            </a:r>
            <a:r>
              <a:rPr lang="es" sz="105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https://en.wikipedia.org/wiki/Bush_tax_cuts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 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0861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9b69b5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29b69b5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097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29b69b50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29b69b50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http://callingbullshit.org/tools/tools_misleading_axes.html</a:t>
            </a:r>
            <a:r>
              <a:rPr lang="es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08713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f56590e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f56590e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896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294d7368a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294d7368a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¡No saltemos a conclusiones a partir de un ejemplo! Como siempre, la respuesta es “depende…”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69061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294d7368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294d7368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“En todas estas gráficas (las anteriores), parece claro por qué es malo omitir el valor 0: porque se acentúa la diferencia (absoluta) en cierta variable (en y) entre varios grupos (una variable categórica - x en una gráfica de barras) ; sin embargo, cuando lo que estamos interesados en observar son cambios en la variable (y) a lo largo de diferentes VALORES de nuestra variable independiente.  Es decir… cuando NO hacemos gráficas de barras, histogramas o pictogramas!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289181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294d7368a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294d7368a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idea es que es malo saltarse le 0 cuando se enfatizan diferencias en cantidades absolutas (barras e histogramas, etc); pero no es necesariamente malo cuando el punto del grafico es mostrar el cambio gradual en Y como función de x (lineales, scatter, etc)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23625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2aa3e32b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2aa3e32b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idea es que es malo saltarse le 0 cuando se enfatizan diferencias en cantidades absolutas (barras e histogramas, etc); pero no es necesariamente malo cuando el punto del grafico es mostrar el cambio gradual en Y como función de x (lineales, scatter, etc)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80881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294d7368a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294d7368a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5189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294d7368a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294d7368a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https://www.forbes.com/sites/naomirobbins/2012/02/16/misleading-graphs-figures-not-drawn-to-scale/#39053d1b15ef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1191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2a99b2c8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2a99b2c8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https://www.forbes.com/sites/naomirobbins/2013/01/03/deceptive-donut-chart/#48f8879c598e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673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294d7368a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294d7368a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9959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2aa3e32b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2aa3e32b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0761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294d7368a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294d7368a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920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f56590e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f56590e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1139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29b69b7b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29b69b7b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 funciona el ejemplo: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este histograma masivo se muestra a lo largo de los años (X) la proporción de hombres y mujeres (Eje Y pa’ rriba y pa’ bajo, respectivamente) con ‘n’ nombre (cada una de las areas sombreadas, distinguidas en colores diferentes)  ¡Esta gráfica tiene demasiada información!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https://flowingdata.com/2013/09/25/the-most-unisex-names-in-us-history/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8001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29b69b7bb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29b69b7bb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recuperar la mayor información, lo ideal sería tener un histograma por cada ‘n’.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https://flowingdata.com/2013/09/25/the-most-unisex-names-in-us-history/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8612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29ee8c61e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29ee8c61e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http://callingbullshit.org/tools/tools_misleading_axes.html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500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f7393dd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f7393dd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404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9b69b50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9b69b50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tipo de gráfica a utilizar depende en gran medida del tipo de variable que se quiera representar.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general, existen dos grandes tipos de variables: las que se pueden pensar en términos de números (en estudios de nuestra área y en neuro, hay un chorro de ejemplos) y las que se pueden pensar como cualidades de las cosas (en las ciencias sociales)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*Niño, OJO: Las variables ordinales NO se consideran numéricas porque no se les pueden aplicar operaciones aritméticas.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*Felisa. OJO con tu OJO: Eso es considerado dentro de la estadística pero dentro de teoría del Ítem se hacen supuestos distintos.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https://learnandteachstatistics.wordpress.com/2013/07/08/ordinal/</a:t>
            </a:r>
            <a:r>
              <a:rPr lang="es"/>
              <a:t>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555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94d7368a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94d7368a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variables susceptibles a medirse/representarse con números, pueden hacerlo dentro de un contínuo (que admite valores infinitos entre cada salto) o en saltos específicos (valores discretos)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https://statistics.laerd.com/statistical-guides/types-of-variable.php</a:t>
            </a:r>
            <a:r>
              <a:rPr lang="es"/>
              <a:t> &lt;- Referencia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493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94d7368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94d7368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Definición breve y formal-ish de lo que es una gráfica.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664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94d7368a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94d7368a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‘En general existen varios tipos de gráficas, aquí tenemos algunas de las más comunes y con las que muy seguramente ya han tenido algún tipo de contacto…’</a:t>
            </a:r>
            <a:br>
              <a:rPr lang="es"/>
            </a:br>
            <a:r>
              <a:rPr lang="es"/>
              <a:t/>
            </a:r>
            <a:br>
              <a:rPr lang="es"/>
            </a:br>
            <a:r>
              <a:rPr lang="es" u="sng">
                <a:solidFill>
                  <a:schemeClr val="hlink"/>
                </a:solidFill>
                <a:hlinkClick r:id="rId3"/>
              </a:rPr>
              <a:t>http://www.statisticshowto.com/types-graphs/</a:t>
            </a:r>
            <a:r>
              <a:rPr lang="es"/>
              <a:t>  &lt;- Referecia (Referencias)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 alguna razón en específico por la cual presentas en ese orden?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734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94d7368a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94d7368a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640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08/04/2019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388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08/04/2019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176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08/04/2019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0126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558233" y="1943716"/>
            <a:ext cx="81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/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8338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572267" y="1700769"/>
            <a:ext cx="81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7202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572267" y="1700769"/>
            <a:ext cx="81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0246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2089800"/>
            <a:ext cx="12192000" cy="267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7706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6096000" y="233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6706233" y="5994000"/>
            <a:ext cx="76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354000" y="1438333"/>
            <a:ext cx="5393600" cy="2385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354000" y="3895201"/>
            <a:ext cx="5393600" cy="1794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365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08/04/2019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134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08/04/2019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418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08/04/2019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510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08/04/2019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38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08/04/2019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186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08/04/2019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747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08/04/2019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459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08/04/2019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169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C3237-8847-4343-A080-4AA6270D17F1}" type="datetimeFigureOut">
              <a:rPr lang="es-MX" smtClean="0"/>
              <a:t>08/04/2019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878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www.ift.org.mx/sites/default/files/contenidogeneral/comunicacion-y-medios/estudiosninosfinalacc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mosa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redondeado 3"/>
          <p:cNvSpPr/>
          <p:nvPr/>
        </p:nvSpPr>
        <p:spPr>
          <a:xfrm>
            <a:off x="880533" y="685800"/>
            <a:ext cx="10498667" cy="53763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smtClean="0"/>
              <a:t>Recolección y Análisis de datos</a:t>
            </a:r>
            <a:endParaRPr lang="es-MX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(Unidad 3: Desarrollo y Descripción del procedimiento)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7395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3999" y="365125"/>
            <a:ext cx="11650133" cy="619125"/>
          </a:xfrm>
        </p:spPr>
        <p:txBody>
          <a:bodyPr>
            <a:normAutofit fontScale="90000"/>
          </a:bodyPr>
          <a:lstStyle/>
          <a:p>
            <a:r>
              <a:rPr lang="es-MX" sz="4000" b="1" dirty="0" smtClean="0"/>
              <a:t>Ejemplo de un instrumento de medición poco confiable.</a:t>
            </a:r>
            <a:endParaRPr lang="es-MX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7133" y="1202530"/>
            <a:ext cx="11556999" cy="5132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Imagina que se mide </a:t>
            </a:r>
            <a:r>
              <a:rPr lang="es-MX" b="1" dirty="0" smtClean="0"/>
              <a:t>la estatura </a:t>
            </a:r>
            <a:r>
              <a:rPr lang="es-MX" dirty="0" smtClean="0"/>
              <a:t>de un grupo de niños de preescolar en dos semanas distintas y se obtienen los siguientes valores (cm)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990" y="2362729"/>
            <a:ext cx="72961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8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3999" y="365125"/>
            <a:ext cx="11650133" cy="619125"/>
          </a:xfrm>
        </p:spPr>
        <p:txBody>
          <a:bodyPr>
            <a:normAutofit fontScale="90000"/>
          </a:bodyPr>
          <a:lstStyle/>
          <a:p>
            <a:r>
              <a:rPr lang="es-MX" sz="4000" b="1" dirty="0" smtClean="0"/>
              <a:t>Ejemplo de un instrumento de medición poco confiable.</a:t>
            </a:r>
            <a:endParaRPr lang="es-MX" sz="4000" b="1" dirty="0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648" y="1360487"/>
            <a:ext cx="6729484" cy="469794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8" y="2853267"/>
            <a:ext cx="4738902" cy="202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6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Validez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Definición:</a:t>
            </a:r>
          </a:p>
          <a:p>
            <a:pPr marL="0" indent="0">
              <a:buNone/>
            </a:pPr>
            <a:r>
              <a:rPr lang="es-MX" b="1" dirty="0" smtClean="0"/>
              <a:t>	</a:t>
            </a:r>
            <a:r>
              <a:rPr lang="es-MX" dirty="0" smtClean="0"/>
              <a:t>Hace referencia al grado en que realmente se está midiendo lo 	que se quiere medir, (</a:t>
            </a:r>
            <a:r>
              <a:rPr lang="es-MX" i="1" dirty="0" smtClean="0"/>
              <a:t>¿qué tan válido es decir que estoy midiendo 	lo que quiero medir?</a:t>
            </a:r>
            <a:r>
              <a:rPr lang="es-MX" dirty="0" smtClean="0"/>
              <a:t>)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 smtClean="0"/>
              <a:t>	Ejemplo:</a:t>
            </a:r>
          </a:p>
          <a:p>
            <a:pPr marL="0" indent="0">
              <a:buNone/>
            </a:pPr>
            <a:r>
              <a:rPr lang="es-MX" b="1" dirty="0"/>
              <a:t>	</a:t>
            </a:r>
            <a:r>
              <a:rPr lang="es-MX" b="1" dirty="0" smtClean="0"/>
              <a:t>	</a:t>
            </a:r>
            <a:r>
              <a:rPr lang="es-MX" dirty="0" smtClean="0"/>
              <a:t>Medir la “condición física” de las personas, aplicándoles un 		cuestionario de autovaloración.</a:t>
            </a:r>
            <a:endParaRPr lang="es-MX" b="1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622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Validez </a:t>
            </a:r>
            <a:r>
              <a:rPr lang="es-MX" dirty="0" smtClean="0"/>
              <a:t>y </a:t>
            </a:r>
            <a:r>
              <a:rPr lang="es-MX" b="1" dirty="0" smtClean="0"/>
              <a:t>Confiabilidad, un ejemplo didáctico: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5625"/>
            <a:ext cx="11125200" cy="39338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290945" y="1330036"/>
            <a:ext cx="7917873" cy="468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90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Validez </a:t>
            </a:r>
            <a:r>
              <a:rPr lang="es-MX" dirty="0" smtClean="0"/>
              <a:t>y </a:t>
            </a:r>
            <a:r>
              <a:rPr lang="es-MX" b="1" dirty="0" smtClean="0"/>
              <a:t>Confiabilidad, un ejemplo didáctico: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5625"/>
            <a:ext cx="11125200" cy="39338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290946" y="1330036"/>
            <a:ext cx="3834246" cy="468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281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Validez </a:t>
            </a:r>
            <a:r>
              <a:rPr lang="es-MX" dirty="0" smtClean="0"/>
              <a:t>y </a:t>
            </a:r>
            <a:r>
              <a:rPr lang="es-MX" b="1" dirty="0" smtClean="0"/>
              <a:t>Confiabilidad, un ejemplo didáctico: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5625"/>
            <a:ext cx="11125200" cy="39338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281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Objetividad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Definición:</a:t>
            </a:r>
          </a:p>
          <a:p>
            <a:pPr marL="457200" lvl="1" indent="0">
              <a:buNone/>
            </a:pPr>
            <a:r>
              <a:rPr lang="es-MX" dirty="0" smtClean="0"/>
              <a:t>Implica el grado en que nuestro instrumento está libre de </a:t>
            </a:r>
            <a:r>
              <a:rPr lang="es-MX" b="1" dirty="0" smtClean="0"/>
              <a:t>sesgos </a:t>
            </a:r>
          </a:p>
          <a:p>
            <a:pPr marL="457200" lvl="1" indent="0">
              <a:buNone/>
            </a:pPr>
            <a:endParaRPr lang="es-MX" b="1" dirty="0"/>
          </a:p>
          <a:p>
            <a:pPr marL="457200" lvl="1" indent="0">
              <a:buNone/>
            </a:pPr>
            <a:r>
              <a:rPr lang="es-MX" b="1" dirty="0" smtClean="0"/>
              <a:t>Por ejemplo:</a:t>
            </a:r>
          </a:p>
          <a:p>
            <a:pPr lvl="1"/>
            <a:r>
              <a:rPr lang="es-MX" dirty="0" smtClean="0"/>
              <a:t>Tener cuidado con la </a:t>
            </a:r>
            <a:r>
              <a:rPr lang="es-MX" b="1" dirty="0" smtClean="0"/>
              <a:t>“deseabilidad social”</a:t>
            </a:r>
          </a:p>
          <a:p>
            <a:pPr lvl="1"/>
            <a:r>
              <a:rPr lang="es-MX" dirty="0" smtClean="0"/>
              <a:t>Tener cuidado con la redacción de mi instrumento</a:t>
            </a:r>
            <a:endParaRPr lang="es-MX" dirty="0"/>
          </a:p>
          <a:p>
            <a:endParaRPr lang="es-MX" b="1" dirty="0" smtClean="0"/>
          </a:p>
          <a:p>
            <a:r>
              <a:rPr lang="es-MX" b="1" dirty="0" smtClean="0"/>
              <a:t>¿Cómo se evalúa?</a:t>
            </a:r>
          </a:p>
          <a:p>
            <a:pPr lvl="1"/>
            <a:r>
              <a:rPr lang="es-MX" dirty="0" smtClean="0"/>
              <a:t>Observando los patrones de respuesta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26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u="sng" dirty="0" smtClean="0"/>
              <a:t>Instrumento de medición</a:t>
            </a:r>
            <a:endParaRPr lang="es-MX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Debe ser </a:t>
            </a:r>
            <a:r>
              <a:rPr lang="es-MX" b="1" dirty="0" smtClean="0"/>
              <a:t>confiable</a:t>
            </a:r>
          </a:p>
          <a:p>
            <a:pPr marL="0" indent="0">
              <a:buNone/>
            </a:pPr>
            <a:r>
              <a:rPr lang="es-ES" b="1" dirty="0" smtClean="0"/>
              <a:t>	</a:t>
            </a:r>
            <a:r>
              <a:rPr lang="es-ES" dirty="0" smtClean="0"/>
              <a:t>Debe ser replicable en el tiempo y entre aplicadores</a:t>
            </a:r>
            <a:endParaRPr lang="es-MX" b="1" dirty="0"/>
          </a:p>
          <a:p>
            <a:endParaRPr lang="es-MX" b="1" dirty="0" smtClean="0"/>
          </a:p>
          <a:p>
            <a:r>
              <a:rPr lang="es-MX" dirty="0" smtClean="0"/>
              <a:t>Debe tener </a:t>
            </a:r>
            <a:r>
              <a:rPr lang="es-MX" b="1" dirty="0" smtClean="0"/>
              <a:t>validez</a:t>
            </a:r>
          </a:p>
          <a:p>
            <a:pPr marL="0" indent="0">
              <a:buNone/>
            </a:pPr>
            <a:r>
              <a:rPr lang="es-ES" b="1" dirty="0" smtClean="0"/>
              <a:t>	</a:t>
            </a:r>
            <a:r>
              <a:rPr lang="es-ES" dirty="0"/>
              <a:t>¡</a:t>
            </a:r>
            <a:r>
              <a:rPr lang="es-ES" dirty="0" smtClean="0"/>
              <a:t>Debe medir lo que interesa medir!</a:t>
            </a:r>
            <a:endParaRPr lang="es-MX" b="1" dirty="0" smtClean="0"/>
          </a:p>
          <a:p>
            <a:endParaRPr lang="es-MX" b="1" dirty="0"/>
          </a:p>
          <a:p>
            <a:r>
              <a:rPr lang="es-MX" dirty="0" smtClean="0"/>
              <a:t>Debe ser </a:t>
            </a:r>
            <a:r>
              <a:rPr lang="es-MX" b="1" dirty="0" smtClean="0"/>
              <a:t>objetivo</a:t>
            </a:r>
            <a:r>
              <a:rPr lang="es-MX" dirty="0" smtClean="0"/>
              <a:t> 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Debe representar la realidad de la manera más pura posible</a:t>
            </a:r>
            <a:endParaRPr lang="es-MX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759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7734" y="2634192"/>
            <a:ext cx="10515600" cy="1325563"/>
          </a:xfrm>
        </p:spPr>
        <p:txBody>
          <a:bodyPr>
            <a:noAutofit/>
          </a:bodyPr>
          <a:lstStyle/>
          <a:p>
            <a:r>
              <a:rPr lang="es-MX" sz="9000" b="1" dirty="0" smtClean="0">
                <a:latin typeface="AR DARLING" panose="02000000000000000000" pitchFamily="2" charset="0"/>
              </a:rPr>
              <a:t>Recolección de Datos</a:t>
            </a:r>
            <a:endParaRPr lang="es-MX" sz="9000" b="1" dirty="0">
              <a:latin typeface="AR DARLING" panose="02000000000000000000" pitchFamily="2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-327506" y="1715173"/>
            <a:ext cx="10515600" cy="3415242"/>
          </a:xfrm>
        </p:spPr>
        <p:txBody>
          <a:bodyPr/>
          <a:lstStyle/>
          <a:p>
            <a:endParaRPr lang="es-MX" dirty="0" smtClean="0"/>
          </a:p>
          <a:p>
            <a:endParaRPr lang="es-MX" u="sng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8006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7933"/>
            <a:ext cx="12192000" cy="138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1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-419"/>
              <a:t>Cuestionarios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-419" dirty="0"/>
              <a:t>Tipo de preguntas que se pueden hacer: </a:t>
            </a:r>
            <a:endParaRPr dirty="0"/>
          </a:p>
          <a:p>
            <a:pPr marL="285750" indent="-285750">
              <a:spcBef>
                <a:spcPts val="2133"/>
              </a:spcBef>
            </a:pPr>
            <a:r>
              <a:rPr lang="es-419" dirty="0" smtClean="0"/>
              <a:t>Dicotómicas  (A o B)</a:t>
            </a:r>
            <a:endParaRPr dirty="0"/>
          </a:p>
          <a:p>
            <a:pPr marL="285750" indent="-285750">
              <a:spcBef>
                <a:spcPts val="2133"/>
              </a:spcBef>
            </a:pPr>
            <a:r>
              <a:rPr lang="es-419" dirty="0"/>
              <a:t>Opción </a:t>
            </a:r>
            <a:r>
              <a:rPr lang="es-419" dirty="0" smtClean="0"/>
              <a:t>múltiple  (Se definen las respuestas)</a:t>
            </a:r>
            <a:endParaRPr dirty="0"/>
          </a:p>
          <a:p>
            <a:pPr marL="285750" indent="-285750">
              <a:spcBef>
                <a:spcPts val="2133"/>
              </a:spcBef>
            </a:pPr>
            <a:r>
              <a:rPr lang="es-419" b="1" u="sng" dirty="0" smtClean="0"/>
              <a:t>Abiertas </a:t>
            </a:r>
            <a:r>
              <a:rPr lang="es-419" dirty="0" smtClean="0"/>
              <a:t>(¡Cuidado con hacer preguntas demasiado abiertas! Terminarán con una cantidad escandalosa de información para analizar)</a:t>
            </a:r>
            <a:endParaRPr b="1" u="sng"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pic>
        <p:nvPicPr>
          <p:cNvPr id="122" name="Google Shape;122;p21" descr="Resultado de imagen para cuestionario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7074" y="1850000"/>
            <a:ext cx="5259893" cy="39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090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Procedimiento general</a:t>
            </a:r>
            <a:endParaRPr lang="es-MX" b="1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7" name="Rectángulo redondeado 6"/>
          <p:cNvSpPr/>
          <p:nvPr/>
        </p:nvSpPr>
        <p:spPr>
          <a:xfrm>
            <a:off x="279400" y="2514600"/>
            <a:ext cx="2201333" cy="191346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Observo el mundo y selecciono un </a:t>
            </a:r>
            <a:r>
              <a:rPr lang="es-MX" b="1" dirty="0" smtClean="0"/>
              <a:t>tema de interés</a:t>
            </a:r>
            <a:endParaRPr lang="es-MX" b="1" dirty="0"/>
          </a:p>
        </p:txBody>
      </p:sp>
      <p:sp>
        <p:nvSpPr>
          <p:cNvPr id="8" name="Rectángulo redondeado 7"/>
          <p:cNvSpPr/>
          <p:nvPr/>
        </p:nvSpPr>
        <p:spPr>
          <a:xfrm>
            <a:off x="2692400" y="2514599"/>
            <a:ext cx="2997200" cy="19134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Defino mi </a:t>
            </a:r>
            <a:r>
              <a:rPr lang="es-MX" b="1" dirty="0" smtClean="0"/>
              <a:t>pregunta de investigación</a:t>
            </a:r>
            <a:endParaRPr lang="es-MX" dirty="0"/>
          </a:p>
        </p:txBody>
      </p:sp>
      <p:sp>
        <p:nvSpPr>
          <p:cNvPr id="9" name="Rectángulo redondeado 8"/>
          <p:cNvSpPr/>
          <p:nvPr/>
        </p:nvSpPr>
        <p:spPr>
          <a:xfrm>
            <a:off x="5901267" y="2514599"/>
            <a:ext cx="2921000" cy="19134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Planteo qué </a:t>
            </a:r>
            <a:r>
              <a:rPr lang="es-MX" b="1" dirty="0" smtClean="0"/>
              <a:t>objetivos</a:t>
            </a:r>
            <a:r>
              <a:rPr lang="es-MX" dirty="0"/>
              <a:t> </a:t>
            </a:r>
            <a:r>
              <a:rPr lang="es-MX" dirty="0" smtClean="0"/>
              <a:t>tendrá mi investigación y bajo qué </a:t>
            </a:r>
            <a:r>
              <a:rPr lang="es-MX" b="1" dirty="0" smtClean="0"/>
              <a:t>justificación</a:t>
            </a:r>
            <a:r>
              <a:rPr lang="es-MX" dirty="0" smtClean="0"/>
              <a:t> es relevante</a:t>
            </a:r>
            <a:endParaRPr lang="es-MX" dirty="0"/>
          </a:p>
        </p:txBody>
      </p:sp>
      <p:sp>
        <p:nvSpPr>
          <p:cNvPr id="10" name="Rectángulo redondeado 9"/>
          <p:cNvSpPr/>
          <p:nvPr/>
        </p:nvSpPr>
        <p:spPr>
          <a:xfrm>
            <a:off x="9237134" y="2514597"/>
            <a:ext cx="2921000" cy="191346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Me informo al respecto</a:t>
            </a:r>
          </a:p>
          <a:p>
            <a:pPr algn="ctr"/>
            <a:r>
              <a:rPr lang="es-ES" b="1" dirty="0" smtClean="0"/>
              <a:t>(Marco teórico)</a:t>
            </a:r>
            <a:endParaRPr lang="es-MX" dirty="0"/>
          </a:p>
        </p:txBody>
      </p:sp>
      <p:sp>
        <p:nvSpPr>
          <p:cNvPr id="11" name="Flecha derecha 10"/>
          <p:cNvSpPr/>
          <p:nvPr/>
        </p:nvSpPr>
        <p:spPr>
          <a:xfrm>
            <a:off x="2383367" y="3061494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lecha derecha 11"/>
          <p:cNvSpPr/>
          <p:nvPr/>
        </p:nvSpPr>
        <p:spPr>
          <a:xfrm>
            <a:off x="5630333" y="3004080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 derecha 12"/>
          <p:cNvSpPr/>
          <p:nvPr/>
        </p:nvSpPr>
        <p:spPr>
          <a:xfrm>
            <a:off x="8830734" y="3072607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771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-419" b="1" dirty="0">
                <a:latin typeface="AR ESSENCE" panose="02000000000000000000" pitchFamily="2" charset="0"/>
              </a:rPr>
              <a:t>Escala Likert</a:t>
            </a:r>
            <a:endParaRPr b="1" dirty="0">
              <a:latin typeface="AR ESSENCE" panose="02000000000000000000" pitchFamily="2" charset="0"/>
            </a:endParaRPr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s-419" dirty="0" smtClean="0"/>
              <a:t>Se presentan enunciados que representan de manera puntual las creencias o actitudes que nos interesa evaluar en nuestros participantes, y se les pide que indiquen el grado de acuerdo que tienen con las mismas.</a:t>
            </a:r>
            <a:endParaRPr dirty="0"/>
          </a:p>
        </p:txBody>
      </p:sp>
      <p:pic>
        <p:nvPicPr>
          <p:cNvPr id="106" name="Google Shape;106;p19" descr="Resultado de imagen para escala likert ejempl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533" y="842400"/>
            <a:ext cx="6999467" cy="52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Elipse 1"/>
          <p:cNvSpPr/>
          <p:nvPr/>
        </p:nvSpPr>
        <p:spPr>
          <a:xfrm>
            <a:off x="5909733" y="3073400"/>
            <a:ext cx="872067" cy="12784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/>
          <p:cNvSpPr/>
          <p:nvPr/>
        </p:nvSpPr>
        <p:spPr>
          <a:xfrm>
            <a:off x="5757333" y="4453467"/>
            <a:ext cx="5647267" cy="13546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5757333" y="4453467"/>
            <a:ext cx="5842000" cy="973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8342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-419" sz="4000" b="1" dirty="0">
                <a:latin typeface="AR BERKLEY" panose="02000000000000000000" pitchFamily="2" charset="0"/>
              </a:rPr>
              <a:t>Análisis del contenido</a:t>
            </a:r>
            <a:endParaRPr sz="4000" b="1" dirty="0">
              <a:latin typeface="AR BERKLEY" panose="02000000000000000000" pitchFamily="2" charset="0"/>
            </a:endParaRPr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415599" y="2157600"/>
            <a:ext cx="11005933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s-419" sz="2500" dirty="0"/>
              <a:t>Es una técnica para estudiar y analizar la comunicación de una manera objetiva, sistemática y cuantitativa. </a:t>
            </a:r>
            <a:endParaRPr lang="es-419" sz="2500" dirty="0" smtClean="0"/>
          </a:p>
          <a:p>
            <a:pPr marL="0" indent="0">
              <a:spcAft>
                <a:spcPts val="2133"/>
              </a:spcAft>
              <a:buNone/>
            </a:pPr>
            <a:r>
              <a:rPr lang="es-419" sz="2500" dirty="0" smtClean="0"/>
              <a:t>Puede </a:t>
            </a:r>
            <a:r>
              <a:rPr lang="es-419" sz="2500" dirty="0"/>
              <a:t>ser aplicado a cualquier manera de comunicación emitida a través de cualquier medio de transmisión</a:t>
            </a:r>
            <a:r>
              <a:rPr lang="es-419" sz="2500" dirty="0" smtClean="0"/>
              <a:t>.</a:t>
            </a:r>
          </a:p>
          <a:p>
            <a:pPr marL="0" indent="0" algn="r">
              <a:spcAft>
                <a:spcPts val="2133"/>
              </a:spcAft>
              <a:buNone/>
            </a:pPr>
            <a:endParaRPr lang="es-419" sz="2500" dirty="0"/>
          </a:p>
          <a:p>
            <a:pPr marL="0" indent="0" algn="r">
              <a:spcAft>
                <a:spcPts val="2133"/>
              </a:spcAft>
              <a:buNone/>
            </a:pPr>
            <a:r>
              <a:rPr lang="es-419" sz="2500" dirty="0" smtClean="0"/>
              <a:t>Útil cuando se tienen entrevistas o encuestas con preguntas abiertas</a:t>
            </a:r>
            <a:endParaRPr sz="2500" dirty="0"/>
          </a:p>
        </p:txBody>
      </p:sp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9665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7734" y="2634192"/>
            <a:ext cx="10515600" cy="1325563"/>
          </a:xfrm>
        </p:spPr>
        <p:txBody>
          <a:bodyPr>
            <a:noAutofit/>
          </a:bodyPr>
          <a:lstStyle/>
          <a:p>
            <a:r>
              <a:rPr lang="es-MX" sz="9000" b="1" dirty="0" smtClean="0">
                <a:latin typeface="AR DARLING" panose="02000000000000000000" pitchFamily="2" charset="0"/>
              </a:rPr>
              <a:t>Introducción al análisis de datos</a:t>
            </a:r>
            <a:endParaRPr lang="es-MX" sz="9000" b="1" dirty="0">
              <a:latin typeface="AR DARLING" panose="02000000000000000000" pitchFamily="2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-296333" y="1465791"/>
            <a:ext cx="10515600" cy="3415242"/>
          </a:xfrm>
        </p:spPr>
        <p:txBody>
          <a:bodyPr/>
          <a:lstStyle/>
          <a:p>
            <a:endParaRPr lang="es-MX" dirty="0" smtClean="0"/>
          </a:p>
          <a:p>
            <a:endParaRPr lang="es-MX" u="sng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8006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7933"/>
            <a:ext cx="12192000" cy="138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-419"/>
              <a:t>¿Qué es analizar datos?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-419"/>
              <a:t>Significa categorizar, ordenar, manipular y resumir datos.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-419"/>
              <a:t>El propósito del análisis es reducir los datos a una forma entendible e interpretable para que las relaciones de los problemas de investigación puedan ser estudiadas y probadas.</a:t>
            </a:r>
            <a:endParaRPr/>
          </a:p>
        </p:txBody>
      </p:sp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1312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ctr"/>
            <a:r>
              <a:rPr lang="es"/>
              <a:t>Tipos de Variables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r>
              <a:rPr lang="es" sz="2400" b="1"/>
              <a:t>Variables Numéricas </a:t>
            </a:r>
            <a:br>
              <a:rPr lang="es" sz="2400" b="1"/>
            </a:br>
            <a:r>
              <a:rPr lang="es" sz="2400" b="1"/>
              <a:t>(“Cuantitativas”)</a:t>
            </a:r>
            <a:endParaRPr sz="2400" b="1"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Se pueden expresar en términos de valores numéricos.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"/>
              <a:t>Se pueden medir y definir intervalos.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4968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r>
              <a:rPr lang="es" sz="2400" b="1"/>
              <a:t>Variables Categóricas </a:t>
            </a:r>
            <a:br>
              <a:rPr lang="es" sz="2400" b="1"/>
            </a:br>
            <a:r>
              <a:rPr lang="es" sz="2400" b="1"/>
              <a:t>(“Cualitativas”)</a:t>
            </a:r>
            <a:endParaRPr sz="2400" b="1"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Se centran en las características o cualidades de los objetos.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"/>
              <a:t>En algunos casos, se pueden ordenar en una secuencia, pero no se pueden medir (no se les puede asignar un valor numérico)</a:t>
            </a:r>
            <a:endParaRPr/>
          </a:p>
        </p:txBody>
      </p:sp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3374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415600" y="233533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ctr"/>
            <a:r>
              <a:rPr lang="es"/>
              <a:t>Variables Numéricas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415600" y="1362400"/>
            <a:ext cx="5333200" cy="4887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r>
              <a:rPr lang="es" sz="2400" b="1" dirty="0">
                <a:latin typeface="Calibri"/>
                <a:ea typeface="Calibri"/>
                <a:cs typeface="Calibri"/>
                <a:sym typeface="Calibri"/>
              </a:rPr>
              <a:t>Variables Continuas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s" dirty="0">
                <a:latin typeface="Calibri"/>
                <a:ea typeface="Calibri"/>
                <a:cs typeface="Calibri"/>
                <a:sym typeface="Calibri"/>
              </a:rPr>
              <a:t>Varían de manera contínua (se pueden representar con números decimales). Por ejemplo: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lvl="1">
              <a:buFont typeface="Calibri"/>
              <a:buChar char="○"/>
            </a:pPr>
            <a:r>
              <a:rPr lang="es" dirty="0">
                <a:latin typeface="Calibri"/>
                <a:ea typeface="Calibri"/>
                <a:cs typeface="Calibri"/>
                <a:sym typeface="Calibri"/>
              </a:rPr>
              <a:t>Peso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lvl="1">
              <a:spcBef>
                <a:spcPts val="0"/>
              </a:spcBef>
              <a:buFont typeface="Calibri"/>
              <a:buChar char="○"/>
            </a:pPr>
            <a:r>
              <a:rPr lang="es" dirty="0">
                <a:latin typeface="Calibri"/>
                <a:ea typeface="Calibri"/>
                <a:cs typeface="Calibri"/>
                <a:sym typeface="Calibri"/>
              </a:rPr>
              <a:t>Altura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lvl="1">
              <a:spcBef>
                <a:spcPts val="0"/>
              </a:spcBef>
              <a:buFont typeface="Calibri"/>
              <a:buChar char="○"/>
            </a:pPr>
            <a:r>
              <a:rPr lang="es" dirty="0">
                <a:latin typeface="Calibri"/>
                <a:ea typeface="Calibri"/>
                <a:cs typeface="Calibri"/>
                <a:sym typeface="Calibri"/>
              </a:rPr>
              <a:t>Distancia</a:t>
            </a:r>
            <a:br>
              <a:rPr lang="es" dirty="0">
                <a:latin typeface="Calibri"/>
                <a:ea typeface="Calibri"/>
                <a:cs typeface="Calibri"/>
                <a:sym typeface="Calibri"/>
              </a:rPr>
            </a:b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buFont typeface="Calibri"/>
              <a:buChar char="●"/>
            </a:pPr>
            <a:r>
              <a:rPr lang="es" b="1" dirty="0">
                <a:latin typeface="Calibri"/>
                <a:ea typeface="Calibri"/>
                <a:cs typeface="Calibri"/>
                <a:sym typeface="Calibri"/>
              </a:rPr>
              <a:t>Intervalares:</a:t>
            </a:r>
            <a:r>
              <a:rPr lang="es" dirty="0">
                <a:latin typeface="Calibri"/>
                <a:ea typeface="Calibri"/>
                <a:cs typeface="Calibri"/>
                <a:sym typeface="Calibri"/>
              </a:rPr>
              <a:t> La distancia entre cada valor es la misma.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lvl="1">
              <a:spcBef>
                <a:spcPts val="0"/>
              </a:spcBef>
              <a:buFont typeface="Calibri"/>
              <a:buChar char="○"/>
            </a:pPr>
            <a:r>
              <a:rPr lang="es" dirty="0">
                <a:latin typeface="Calibri"/>
                <a:ea typeface="Calibri"/>
                <a:cs typeface="Calibri"/>
                <a:sym typeface="Calibri"/>
              </a:rPr>
              <a:t>La diferencia entre 1 y 2 kg, es la misma que entre 37 y 38 kg.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buFont typeface="Calibri"/>
              <a:buChar char="●"/>
            </a:pPr>
            <a:r>
              <a:rPr lang="es" b="1" dirty="0">
                <a:latin typeface="Calibri"/>
                <a:ea typeface="Calibri"/>
                <a:cs typeface="Calibri"/>
                <a:sym typeface="Calibri"/>
              </a:rPr>
              <a:t>De Razón:  </a:t>
            </a:r>
            <a:r>
              <a:rPr lang="es" dirty="0">
                <a:latin typeface="Calibri"/>
                <a:ea typeface="Calibri"/>
                <a:cs typeface="Calibri"/>
                <a:sym typeface="Calibri"/>
              </a:rPr>
              <a:t>Son variables intervalares que parten de un 0 absoluto.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indent="0">
              <a:spcBef>
                <a:spcPts val="2133"/>
              </a:spcBef>
              <a:buNone/>
            </a:pP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2"/>
          </p:nvPr>
        </p:nvSpPr>
        <p:spPr>
          <a:xfrm>
            <a:off x="6443200" y="12115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r>
              <a:rPr lang="es" sz="2400" b="1">
                <a:latin typeface="Calibri"/>
                <a:ea typeface="Calibri"/>
                <a:cs typeface="Calibri"/>
                <a:sym typeface="Calibri"/>
              </a:rPr>
              <a:t>Variables Discretas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0" indent="0" algn="just">
              <a:spcBef>
                <a:spcPts val="2133"/>
              </a:spcBef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NO varían en un contínuo (sólo se pueden representar con números enteros). Por ejemplo: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1">
              <a:buFont typeface="Calibri"/>
              <a:buChar char="○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Número de casos en una categoría específica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endParaRPr b="1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b="1"/>
          </a:p>
        </p:txBody>
      </p:sp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9217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El papel de las Gráficas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5340400" cy="4159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just">
              <a:buNone/>
            </a:pPr>
            <a:r>
              <a:rPr lang="es"/>
              <a:t>Las gráficas de datos muestran la relación entre una </a:t>
            </a:r>
            <a:r>
              <a:rPr lang="es" b="1"/>
              <a:t>variable dependiente (y)</a:t>
            </a:r>
            <a:r>
              <a:rPr lang="es"/>
              <a:t> y una </a:t>
            </a:r>
            <a:r>
              <a:rPr lang="es" b="1"/>
              <a:t>variable independiente (x).</a:t>
            </a:r>
            <a:endParaRPr b="1"/>
          </a:p>
          <a:p>
            <a:pPr marL="0" indent="0" algn="just">
              <a:spcBef>
                <a:spcPts val="2133"/>
              </a:spcBef>
              <a:buNone/>
            </a:pPr>
            <a:endParaRPr/>
          </a:p>
          <a:p>
            <a:pPr marL="0" indent="0" algn="just">
              <a:spcBef>
                <a:spcPts val="2133"/>
              </a:spcBef>
              <a:spcAft>
                <a:spcPts val="2133"/>
              </a:spcAft>
              <a:buNone/>
            </a:pPr>
            <a:r>
              <a:rPr lang="es"/>
              <a:t>Describen los cambios en Y como una función de los cambios en X.</a:t>
            </a:r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6775767" y="1233467"/>
            <a:ext cx="0" cy="38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Google Shape;78;p15"/>
          <p:cNvCxnSpPr/>
          <p:nvPr/>
        </p:nvCxnSpPr>
        <p:spPr>
          <a:xfrm rot="10800000">
            <a:off x="6775567" y="5048967"/>
            <a:ext cx="4786000" cy="1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5"/>
          <p:cNvSpPr txBox="1"/>
          <p:nvPr/>
        </p:nvSpPr>
        <p:spPr>
          <a:xfrm>
            <a:off x="6312367" y="2756367"/>
            <a:ext cx="4232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s"/>
              <a:t>y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9046133" y="5132700"/>
            <a:ext cx="4232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s"/>
              <a:t>x</a:t>
            </a:r>
            <a:endParaRPr/>
          </a:p>
        </p:txBody>
      </p:sp>
      <p:sp>
        <p:nvSpPr>
          <p:cNvPr id="8" name="Rectángulo 7"/>
          <p:cNvSpPr/>
          <p:nvPr/>
        </p:nvSpPr>
        <p:spPr>
          <a:xfrm>
            <a:off x="0" y="8468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0" y="6561667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6948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Tipos de Gráficas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415600" y="1728167"/>
            <a:ext cx="113608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s" dirty="0" smtClean="0"/>
              <a:t>Gráfica de Pastel</a:t>
            </a:r>
            <a:br>
              <a:rPr lang="es" dirty="0" smtClean="0"/>
            </a:br>
            <a:endParaRPr dirty="0" smtClean="0"/>
          </a:p>
          <a:p>
            <a:r>
              <a:rPr lang="es" dirty="0" smtClean="0"/>
              <a:t>Gráfica </a:t>
            </a:r>
            <a:r>
              <a:rPr lang="es" dirty="0"/>
              <a:t>de Barras</a:t>
            </a:r>
            <a:br>
              <a:rPr lang="es" dirty="0"/>
            </a:br>
            <a:endParaRPr dirty="0"/>
          </a:p>
          <a:p>
            <a:r>
              <a:rPr lang="es" dirty="0"/>
              <a:t>Histograma</a:t>
            </a:r>
            <a:br>
              <a:rPr lang="es" dirty="0"/>
            </a:br>
            <a:endParaRPr dirty="0"/>
          </a:p>
          <a:p>
            <a:r>
              <a:rPr lang="es" dirty="0"/>
              <a:t>Gráficas lineales</a:t>
            </a:r>
            <a:br>
              <a:rPr lang="es" dirty="0"/>
            </a:br>
            <a:endParaRPr dirty="0"/>
          </a:p>
          <a:p>
            <a:r>
              <a:rPr lang="es" dirty="0"/>
              <a:t>Polígono de frecuencia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4841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Gráficas de Pastel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indent="-457189" algn="just">
              <a:buSzPts val="1800"/>
            </a:pPr>
            <a:r>
              <a:rPr lang="es" sz="2400"/>
              <a:t>Se utilizan para representar </a:t>
            </a:r>
            <a:r>
              <a:rPr lang="es" sz="2400" b="1"/>
              <a:t>porcentajes (proporciones).</a:t>
            </a:r>
            <a:br>
              <a:rPr lang="es" sz="2400" b="1"/>
            </a:br>
            <a:endParaRPr sz="2400" b="1"/>
          </a:p>
          <a:p>
            <a:pPr indent="-457189" algn="just">
              <a:buSzPts val="1800"/>
            </a:pPr>
            <a:r>
              <a:rPr lang="es" sz="2400"/>
              <a:t>Deben sumar 1.</a:t>
            </a:r>
            <a:endParaRPr sz="2400"/>
          </a:p>
          <a:p>
            <a:pPr lvl="1" algn="just">
              <a:spcBef>
                <a:spcPts val="0"/>
              </a:spcBef>
            </a:pPr>
            <a:r>
              <a:rPr lang="es"/>
              <a:t>La suma de las partes no puede ser más ni menos que el TOTAL.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467" y="496670"/>
            <a:ext cx="5277695" cy="57980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720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Gráficas de Barras 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36960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just">
              <a:buNone/>
            </a:pPr>
            <a:r>
              <a:rPr lang="es" sz="2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Presenta los valores absolutos de cierta variable (y) en diferentes grupos o categorías (x).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s" sz="2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" sz="2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s" sz="2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X = Variable categórica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" sz="2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Y = Variable numérica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4800" y="988929"/>
            <a:ext cx="6634200" cy="442127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312467" y="6397500"/>
            <a:ext cx="11644000" cy="3948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s"/>
              <a:t>IFT, 2015  (</a:t>
            </a:r>
            <a:r>
              <a:rPr lang="es" sz="1500" u="sng">
                <a:solidFill>
                  <a:schemeClr val="accent5"/>
                </a:solidFill>
                <a:hlinkClick r:id="rId4"/>
              </a:rPr>
              <a:t>http://www.ift.org.mx/sites/default/files/contenidogeneral/comunicacion-y-medios/estudiosninosfinalacc.pdf</a:t>
            </a:r>
            <a:r>
              <a:rPr lang="es"/>
              <a:t> )</a:t>
            </a:r>
            <a:endParaRPr sz="17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81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Procedimiento general</a:t>
            </a:r>
            <a:endParaRPr lang="es-MX" b="1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7" name="Rectángulo redondeado 6"/>
          <p:cNvSpPr/>
          <p:nvPr/>
        </p:nvSpPr>
        <p:spPr>
          <a:xfrm>
            <a:off x="279400" y="2514600"/>
            <a:ext cx="2201333" cy="191346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Definimos nuestro </a:t>
            </a:r>
            <a:r>
              <a:rPr lang="es-MX" b="1" dirty="0" smtClean="0"/>
              <a:t>Método</a:t>
            </a:r>
            <a:endParaRPr lang="es-MX" b="1" dirty="0"/>
          </a:p>
        </p:txBody>
      </p:sp>
      <p:sp>
        <p:nvSpPr>
          <p:cNvPr id="8" name="Rectángulo redondeado 7"/>
          <p:cNvSpPr/>
          <p:nvPr/>
        </p:nvSpPr>
        <p:spPr>
          <a:xfrm>
            <a:off x="2692400" y="2514599"/>
            <a:ext cx="2997200" cy="19134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Medimos y registramos </a:t>
            </a:r>
            <a:r>
              <a:rPr lang="es-MX" dirty="0" smtClean="0"/>
              <a:t>los valores de las variables de estudio</a:t>
            </a:r>
            <a:endParaRPr lang="es-MX" dirty="0"/>
          </a:p>
        </p:txBody>
      </p:sp>
      <p:sp>
        <p:nvSpPr>
          <p:cNvPr id="9" name="Rectángulo redondeado 8"/>
          <p:cNvSpPr/>
          <p:nvPr/>
        </p:nvSpPr>
        <p:spPr>
          <a:xfrm>
            <a:off x="5901267" y="2514599"/>
            <a:ext cx="2921000" cy="19134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Se </a:t>
            </a:r>
            <a:r>
              <a:rPr lang="es-MX" b="1" dirty="0" smtClean="0"/>
              <a:t>analizan</a:t>
            </a:r>
            <a:r>
              <a:rPr lang="es-MX" dirty="0" smtClean="0"/>
              <a:t> los datos</a:t>
            </a:r>
            <a:endParaRPr lang="es-MX" dirty="0"/>
          </a:p>
        </p:txBody>
      </p:sp>
      <p:sp>
        <p:nvSpPr>
          <p:cNvPr id="10" name="Rectángulo redondeado 9"/>
          <p:cNvSpPr/>
          <p:nvPr/>
        </p:nvSpPr>
        <p:spPr>
          <a:xfrm>
            <a:off x="9186333" y="2514598"/>
            <a:ext cx="2921000" cy="191346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Se abstraen</a:t>
            </a:r>
            <a:r>
              <a:rPr lang="es-MX" b="1" dirty="0" smtClean="0"/>
              <a:t> conclusiones</a:t>
            </a:r>
            <a:endParaRPr lang="es-MX" b="1" dirty="0"/>
          </a:p>
        </p:txBody>
      </p:sp>
      <p:sp>
        <p:nvSpPr>
          <p:cNvPr id="11" name="Flecha derecha 10"/>
          <p:cNvSpPr/>
          <p:nvPr/>
        </p:nvSpPr>
        <p:spPr>
          <a:xfrm>
            <a:off x="2383367" y="3061494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lecha derecha 11"/>
          <p:cNvSpPr/>
          <p:nvPr/>
        </p:nvSpPr>
        <p:spPr>
          <a:xfrm>
            <a:off x="5630333" y="3004080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 derecha 12"/>
          <p:cNvSpPr/>
          <p:nvPr/>
        </p:nvSpPr>
        <p:spPr>
          <a:xfrm>
            <a:off x="8830734" y="3072607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856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Gráficas de Barras vs Histogramas</a:t>
            </a:r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body" idx="1"/>
          </p:nvPr>
        </p:nvSpPr>
        <p:spPr>
          <a:xfrm>
            <a:off x="415600" y="17775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r>
              <a:rPr lang="es" b="1"/>
              <a:t>Gráfica de Barras</a:t>
            </a:r>
            <a:endParaRPr b="1"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X = Variable categórica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"/>
              <a:t>Y = Variable contínua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body" idx="2"/>
          </p:nvPr>
        </p:nvSpPr>
        <p:spPr>
          <a:xfrm>
            <a:off x="6443200" y="1678867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r>
              <a:rPr lang="es" b="1"/>
              <a:t>Histogramas</a:t>
            </a:r>
            <a:endParaRPr b="1"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X = Variable numérica (Continua)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"/>
              <a:t>Y = Frecuencias</a:t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567" y="3736867"/>
            <a:ext cx="2462500" cy="2720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6534" y="3539498"/>
            <a:ext cx="2384233" cy="284276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ángulo 6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6260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Gráficas Lineales</a:t>
            </a:r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1"/>
          </p:nvPr>
        </p:nvSpPr>
        <p:spPr>
          <a:xfrm>
            <a:off x="117433" y="1754600"/>
            <a:ext cx="3745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"/>
              <a:t>Presentan los cambios en la variable dependiente (y) a lo largo de diferentes valores en (x).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X = Variable Numérica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"/>
              <a:t>Y = Variable Numérica</a:t>
            </a:r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133" y="288685"/>
            <a:ext cx="7359700" cy="59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7727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415600" y="266400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r"/>
            <a:r>
              <a:rPr lang="es"/>
              <a:t>... Pictogramas</a:t>
            </a: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body" idx="1"/>
          </p:nvPr>
        </p:nvSpPr>
        <p:spPr>
          <a:xfrm>
            <a:off x="119567" y="1804133"/>
            <a:ext cx="46828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" sz="2400" dirty="0" smtClean="0"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s" sz="2400" dirty="0">
                <a:latin typeface="Calibri"/>
                <a:ea typeface="Calibri"/>
                <a:cs typeface="Calibri"/>
                <a:sym typeface="Calibri"/>
              </a:rPr>
              <a:t>refieren a la representación de ideas e información por medio de </a:t>
            </a:r>
            <a:r>
              <a:rPr lang="es" sz="2400" dirty="0" smtClean="0">
                <a:latin typeface="Calibri"/>
                <a:ea typeface="Calibri"/>
                <a:cs typeface="Calibri"/>
                <a:sym typeface="Calibri"/>
              </a:rPr>
              <a:t>gráficos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s" sz="2400" dirty="0">
                <a:latin typeface="Calibri"/>
                <a:ea typeface="Calibri"/>
                <a:cs typeface="Calibri"/>
                <a:sym typeface="Calibri"/>
              </a:rPr>
              <a:t>Generalmente, se usan para divulgar información de la manera más sencilla y </a:t>
            </a:r>
            <a:r>
              <a:rPr lang="es" sz="2400" dirty="0" smtClean="0">
                <a:latin typeface="Calibri"/>
                <a:ea typeface="Calibri"/>
                <a:cs typeface="Calibri"/>
                <a:sym typeface="Calibri"/>
              </a:rPr>
              <a:t>“atractiva” </a:t>
            </a:r>
            <a:r>
              <a:rPr lang="es" sz="2400" dirty="0">
                <a:latin typeface="Calibri"/>
                <a:ea typeface="Calibri"/>
                <a:cs typeface="Calibri"/>
                <a:sym typeface="Calibri"/>
              </a:rPr>
              <a:t>posible.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9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368" y="1519767"/>
            <a:ext cx="7291065" cy="47019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9682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endParaRPr/>
          </a:p>
          <a:p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241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endParaRPr dirty="0"/>
          </a:p>
          <a:p>
            <a:pPr marL="0" indent="0" algn="ctr">
              <a:spcBef>
                <a:spcPts val="2133"/>
              </a:spcBef>
              <a:buNone/>
            </a:pPr>
            <a:endParaRPr dirty="0"/>
          </a:p>
          <a:p>
            <a:pPr marL="0" indent="0" algn="ctr">
              <a:spcBef>
                <a:spcPts val="2133"/>
              </a:spcBef>
              <a:buNone/>
            </a:pPr>
            <a:endParaRPr dirty="0"/>
          </a:p>
          <a:p>
            <a:pPr marL="0" indent="0" algn="ctr">
              <a:spcBef>
                <a:spcPts val="2133"/>
              </a:spcBef>
              <a:buNone/>
            </a:pPr>
            <a:endParaRPr dirty="0"/>
          </a:p>
          <a:p>
            <a:pPr marL="0" indent="0" algn="ctr">
              <a:spcBef>
                <a:spcPts val="2133"/>
              </a:spcBef>
              <a:buNone/>
            </a:pPr>
            <a:r>
              <a:rPr lang="es" sz="2400" b="1" dirty="0" smtClean="0">
                <a:latin typeface="Calibri"/>
                <a:ea typeface="Calibri"/>
                <a:cs typeface="Calibri"/>
                <a:sym typeface="Calibri"/>
              </a:rPr>
              <a:t>... aunque pueden ser </a:t>
            </a:r>
            <a:r>
              <a:rPr lang="es" sz="2400" b="1" dirty="0">
                <a:latin typeface="Calibri"/>
                <a:ea typeface="Calibri"/>
                <a:cs typeface="Calibri"/>
                <a:sym typeface="Calibri"/>
              </a:rPr>
              <a:t>poco precisos.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 algn="ctr">
              <a:spcBef>
                <a:spcPts val="2133"/>
              </a:spcBef>
              <a:buNone/>
            </a:pP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 algn="ctr">
              <a:spcBef>
                <a:spcPts val="2133"/>
              </a:spcBef>
              <a:buNone/>
            </a:pP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 algn="ctr">
              <a:spcBef>
                <a:spcPts val="2133"/>
              </a:spcBef>
              <a:spcAft>
                <a:spcPts val="2133"/>
              </a:spcAft>
              <a:buNone/>
            </a:pP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211" name="Google Shape;2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137" y="0"/>
            <a:ext cx="924886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5234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r>
              <a:rPr lang="es" dirty="0"/>
              <a:t>¡Cuidado con las gráficas </a:t>
            </a:r>
            <a:r>
              <a:rPr lang="es" b="1" u="sng" dirty="0"/>
              <a:t>sugerentes</a:t>
            </a:r>
            <a:r>
              <a:rPr lang="es" dirty="0"/>
              <a:t>*!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17325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609585" indent="-609585">
              <a:buAutoNum type="arabicParenR"/>
            </a:pPr>
            <a:r>
              <a:rPr lang="es"/>
              <a:t>Los valores en los Ejes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69220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 sz="4000" b="1" dirty="0"/>
              <a:t>Ejemplo: </a:t>
            </a:r>
            <a:endParaRPr sz="4000" b="1" dirty="0"/>
          </a:p>
        </p:txBody>
      </p:sp>
      <p:sp>
        <p:nvSpPr>
          <p:cNvPr id="227" name="Google Shape;227;p34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lvl="0" indent="0" algn="just">
              <a:buNone/>
            </a:pPr>
            <a:r>
              <a:rPr lang="es-MX" dirty="0"/>
              <a:t>Gráfica presentada en Fox News para ‘ilustrar’ las consecuencias de la cancelación del programa de reducción de impuestos iniciado en el gobierno de George W. Bush.</a:t>
            </a:r>
          </a:p>
          <a:p>
            <a:pPr marL="0" lv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s-MX" b="1" dirty="0"/>
              <a:t>A primera vista, parece que los impuestos se cuadruplicaron… ¿es este el caso?</a:t>
            </a:r>
          </a:p>
          <a:p>
            <a:pPr marL="0" indent="0" algn="ctr">
              <a:spcBef>
                <a:spcPts val="2133"/>
              </a:spcBef>
              <a:spcAft>
                <a:spcPts val="2133"/>
              </a:spcAft>
              <a:buNone/>
            </a:pPr>
            <a:endParaRPr b="1" dirty="0"/>
          </a:p>
        </p:txBody>
      </p:sp>
      <p:pic>
        <p:nvPicPr>
          <p:cNvPr id="5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616" y="290751"/>
            <a:ext cx="7141250" cy="564038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99050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>
            <a:spLocks noGrp="1"/>
          </p:cNvSpPr>
          <p:nvPr>
            <p:ph type="title"/>
          </p:nvPr>
        </p:nvSpPr>
        <p:spPr>
          <a:xfrm>
            <a:off x="277814" y="67401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 b="1" dirty="0" smtClean="0"/>
              <a:t>Ejemplo 2: </a:t>
            </a:r>
            <a:endParaRPr b="1" dirty="0"/>
          </a:p>
        </p:txBody>
      </p:sp>
      <p:sp>
        <p:nvSpPr>
          <p:cNvPr id="267" name="Google Shape;267;p40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s-MX" dirty="0" smtClean="0"/>
              <a:t>Est</a:t>
            </a:r>
            <a:r>
              <a:rPr lang="es-MX" dirty="0" smtClean="0"/>
              <a:t>á gráfica presenta el promedio de horas a la semana que se trabaja en algunos países de Europa.</a:t>
            </a:r>
          </a:p>
          <a:p>
            <a:pPr marL="0" indent="0">
              <a:spcAft>
                <a:spcPts val="2133"/>
              </a:spcAft>
              <a:buNone/>
            </a:pPr>
            <a:endParaRPr lang="es-MX" dirty="0"/>
          </a:p>
          <a:p>
            <a:pPr marL="0" indent="0">
              <a:spcAft>
                <a:spcPts val="2133"/>
              </a:spcAft>
              <a:buNone/>
            </a:pPr>
            <a:r>
              <a:rPr lang="es-MX" dirty="0" smtClean="0"/>
              <a:t>Echándole un vistazo rápido a la gráfica, ¿qué pensarías sobre el trabajo que se realiza en Francia en comparación a Rumania?</a:t>
            </a:r>
            <a:endParaRPr dirty="0"/>
          </a:p>
        </p:txBody>
      </p:sp>
      <p:pic>
        <p:nvPicPr>
          <p:cNvPr id="268" name="Google Shape;2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800" y="203201"/>
            <a:ext cx="7153651" cy="64516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7498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-ES" b="1" dirty="0"/>
              <a:t>¡</a:t>
            </a:r>
            <a:r>
              <a:rPr lang="es-ES" b="1" dirty="0" smtClean="0"/>
              <a:t>Corrijamos!</a:t>
            </a:r>
            <a:endParaRPr b="1" dirty="0"/>
          </a:p>
        </p:txBody>
      </p:sp>
      <p:pic>
        <p:nvPicPr>
          <p:cNvPr id="275" name="Google Shape;2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800" y="203201"/>
            <a:ext cx="7626000" cy="61908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72183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ctr"/>
            <a:r>
              <a:rPr lang="es"/>
              <a:t>¿“Las gráficas que no parten del valor 0 son *”?</a:t>
            </a:r>
            <a:endParaRPr/>
          </a:p>
        </p:txBody>
      </p:sp>
      <p:sp>
        <p:nvSpPr>
          <p:cNvPr id="234" name="Google Shape;234;p35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endParaRPr b="1"/>
          </a:p>
          <a:p>
            <a:pPr marL="0" indent="0" algn="ctr">
              <a:spcBef>
                <a:spcPts val="2133"/>
              </a:spcBef>
              <a:buNone/>
            </a:pPr>
            <a:endParaRPr b="1"/>
          </a:p>
          <a:p>
            <a:pPr marL="0" indent="0" algn="ctr">
              <a:spcBef>
                <a:spcPts val="2133"/>
              </a:spcBef>
              <a:spcAft>
                <a:spcPts val="2133"/>
              </a:spcAft>
              <a:buNone/>
            </a:pPr>
            <a:r>
              <a:rPr lang="es" sz="4800" b="1" i="1" u="sng">
                <a:latin typeface="Comic Sans MS"/>
                <a:ea typeface="Comic Sans MS"/>
                <a:cs typeface="Comic Sans MS"/>
                <a:sym typeface="Comic Sans MS"/>
              </a:rPr>
              <a:t>No necesariamente</a:t>
            </a:r>
            <a:endParaRPr sz="4800" b="1" i="1" u="sng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545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7734" y="2634192"/>
            <a:ext cx="10515600" cy="1325563"/>
          </a:xfrm>
        </p:spPr>
        <p:txBody>
          <a:bodyPr>
            <a:noAutofit/>
          </a:bodyPr>
          <a:lstStyle/>
          <a:p>
            <a:r>
              <a:rPr lang="es-MX" sz="9000" b="1" dirty="0" smtClean="0">
                <a:latin typeface="AR DARLING" panose="02000000000000000000" pitchFamily="2" charset="0"/>
              </a:rPr>
              <a:t>¿Qué es “Medir”?</a:t>
            </a:r>
            <a:endParaRPr lang="es-MX" sz="9000" b="1" dirty="0">
              <a:latin typeface="AR DARLING" panose="02000000000000000000" pitchFamily="2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2752724"/>
            <a:ext cx="10515600" cy="3415242"/>
          </a:xfrm>
        </p:spPr>
        <p:txBody>
          <a:bodyPr/>
          <a:lstStyle/>
          <a:p>
            <a:endParaRPr lang="es-MX" dirty="0" smtClean="0"/>
          </a:p>
          <a:p>
            <a:endParaRPr lang="es-MX" u="sng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8006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7933"/>
            <a:ext cx="12192000" cy="138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2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 algn="ctr">
              <a:spcBef>
                <a:spcPts val="2133"/>
              </a:spcBef>
              <a:spcAft>
                <a:spcPts val="2133"/>
              </a:spcAft>
              <a:buNone/>
            </a:pPr>
            <a:r>
              <a:rPr lang="es" sz="2400"/>
              <a:t>Esta gráfica sí que incluye el valor 0, ¿de qué manera esto repercute las conclusiones?</a:t>
            </a:r>
            <a:endParaRPr sz="2400"/>
          </a:p>
        </p:txBody>
      </p:sp>
      <p:pic>
        <p:nvPicPr>
          <p:cNvPr id="281" name="Google Shape;28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268" y="745900"/>
            <a:ext cx="5612105" cy="5234368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2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 dirty="0"/>
              <a:t>Ejemplo:</a:t>
            </a:r>
            <a:endParaRPr dirty="0"/>
          </a:p>
          <a:p>
            <a:pPr algn="r"/>
            <a:r>
              <a:rPr lang="es" dirty="0"/>
              <a:t>-No existe el cambio climático</a:t>
            </a:r>
            <a:endParaRPr dirty="0"/>
          </a:p>
        </p:txBody>
      </p:sp>
      <p:sp>
        <p:nvSpPr>
          <p:cNvPr id="283" name="Google Shape;283;p4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46233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ctr"/>
            <a:r>
              <a:rPr lang="es"/>
              <a:t>¿Omitir el valor 0 es bueno o malo? </a:t>
            </a:r>
            <a:endParaRPr/>
          </a:p>
        </p:txBody>
      </p:sp>
      <p:sp>
        <p:nvSpPr>
          <p:cNvPr id="247" name="Google Shape;247;p37"/>
          <p:cNvSpPr txBox="1">
            <a:spLocks noGrp="1"/>
          </p:cNvSpPr>
          <p:nvPr>
            <p:ph type="body" idx="1"/>
          </p:nvPr>
        </p:nvSpPr>
        <p:spPr>
          <a:xfrm>
            <a:off x="415600" y="18597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"/>
              <a:t>Es </a:t>
            </a:r>
            <a:r>
              <a:rPr lang="es" b="1"/>
              <a:t>malo</a:t>
            </a:r>
            <a:r>
              <a:rPr lang="es"/>
              <a:t> cuando…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Se promueve que los lectores salten a las conclusiones erróneas acentuando injustificadamente la diferencia entre dos grupos a comparar (variables categóricas)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 b="1"/>
              <a:t>En otras palabras, las Gráficas de Barras e Histogramas siempre </a:t>
            </a:r>
            <a:r>
              <a:rPr lang="es" b="1" u="sng"/>
              <a:t>deben partir de 0</a:t>
            </a:r>
            <a:endParaRPr b="1" u="sng"/>
          </a:p>
          <a:p>
            <a:pPr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4" name="Rectángulo 3"/>
          <p:cNvSpPr/>
          <p:nvPr/>
        </p:nvSpPr>
        <p:spPr>
          <a:xfrm>
            <a:off x="0" y="16935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70134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46435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ctr"/>
            <a:r>
              <a:rPr lang="es"/>
              <a:t>¿Omitir el valor 0 es bueno o malo? </a:t>
            </a:r>
            <a:endParaRPr/>
          </a:p>
        </p:txBody>
      </p:sp>
      <p:sp>
        <p:nvSpPr>
          <p:cNvPr id="289" name="Google Shape;289;p43"/>
          <p:cNvSpPr txBox="1">
            <a:spLocks noGrp="1"/>
          </p:cNvSpPr>
          <p:nvPr>
            <p:ph type="body" idx="1"/>
          </p:nvPr>
        </p:nvSpPr>
        <p:spPr>
          <a:xfrm>
            <a:off x="415600" y="18597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"/>
              <a:t>Es </a:t>
            </a:r>
            <a:r>
              <a:rPr lang="es" b="1"/>
              <a:t>malo</a:t>
            </a:r>
            <a:r>
              <a:rPr lang="es"/>
              <a:t> cuando…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Se promueve que los lectores salten a las conclusiones erróneas acentuando injustificadamente la diferencia entre dos grupos a comparar (variables categóricas)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 b="1"/>
              <a:t>En otras palabras, las Gráficas de Barras e Histogramas siempre </a:t>
            </a:r>
            <a:r>
              <a:rPr lang="es" b="1" u="sng"/>
              <a:t>deben partir de 0</a:t>
            </a:r>
            <a:endParaRPr b="1" u="sng"/>
          </a:p>
          <a:p>
            <a:pPr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290" name="Google Shape;290;p43"/>
          <p:cNvSpPr txBox="1">
            <a:spLocks noGrp="1"/>
          </p:cNvSpPr>
          <p:nvPr>
            <p:ph type="body" idx="2"/>
          </p:nvPr>
        </p:nvSpPr>
        <p:spPr>
          <a:xfrm>
            <a:off x="6443200" y="18597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" b="1"/>
              <a:t>Tiene sentido</a:t>
            </a:r>
            <a:r>
              <a:rPr lang="es"/>
              <a:t> si…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1.- Lo que interesa es observar los cambios en Y a través de los cambios en X.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2.- Tenemos razones para asumir que la variable difícilmente va a mostrar el valor 0</a:t>
            </a:r>
            <a:endParaRPr/>
          </a:p>
          <a:p>
            <a:pPr marL="1219170">
              <a:spcBef>
                <a:spcPts val="2133"/>
              </a:spcBef>
            </a:pPr>
            <a:r>
              <a:rPr lang="es"/>
              <a:t>Gráficas Lineales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1919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r>
              <a:rPr lang="es" dirty="0" smtClean="0"/>
              <a:t>2) Proporciones representadas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60214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>
            <a:spLocks noGrp="1"/>
          </p:cNvSpPr>
          <p:nvPr>
            <p:ph type="title"/>
          </p:nvPr>
        </p:nvSpPr>
        <p:spPr>
          <a:xfrm>
            <a:off x="415600" y="2827632"/>
            <a:ext cx="60276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 dirty="0"/>
              <a:t>Ejemplo:</a:t>
            </a:r>
            <a:endParaRPr dirty="0"/>
          </a:p>
          <a:p>
            <a:pPr algn="r"/>
            <a:r>
              <a:rPr lang="es" dirty="0"/>
              <a:t>-Los 5 países con más medallas, parecen guardar siempre una distancia proporcional. </a:t>
            </a:r>
            <a:endParaRPr dirty="0"/>
          </a:p>
        </p:txBody>
      </p:sp>
      <p:sp>
        <p:nvSpPr>
          <p:cNvPr id="318" name="Google Shape;318;p48"/>
          <p:cNvSpPr txBox="1">
            <a:spLocks noGrp="1"/>
          </p:cNvSpPr>
          <p:nvPr>
            <p:ph type="body" idx="1"/>
          </p:nvPr>
        </p:nvSpPr>
        <p:spPr>
          <a:xfrm>
            <a:off x="415600" y="4267199"/>
            <a:ext cx="5333200" cy="1824533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s" dirty="0"/>
              <a:t>Según la representación de medallas ganadas en Alemania, dos figuras valen 500 medallas; pero en Francia se utiliza una figura más para representar una diferencia de 24 medallas.</a:t>
            </a:r>
            <a:endParaRPr dirty="0"/>
          </a:p>
        </p:txBody>
      </p:sp>
      <p:sp>
        <p:nvSpPr>
          <p:cNvPr id="319" name="Google Shape;319;p48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320" name="Google Shape;32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4333" y="423100"/>
            <a:ext cx="4211667" cy="60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86587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9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58996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Ejemplo: </a:t>
            </a:r>
            <a:endParaRPr/>
          </a:p>
        </p:txBody>
      </p:sp>
      <p:sp>
        <p:nvSpPr>
          <p:cNvPr id="326" name="Google Shape;326;p49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327" name="Google Shape;327;p49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328" name="Google Shape;32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0" y="2531867"/>
            <a:ext cx="6121400" cy="24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1034" y="2049267"/>
            <a:ext cx="53975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ángulo 6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6818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r>
              <a:rPr lang="es"/>
              <a:t>4) Títulos y encabezados sugerentes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13762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>
            <a:spLocks noGrp="1"/>
          </p:cNvSpPr>
          <p:nvPr>
            <p:ph type="title"/>
          </p:nvPr>
        </p:nvSpPr>
        <p:spPr>
          <a:xfrm>
            <a:off x="327918" y="877786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 b="1" dirty="0"/>
              <a:t>Ejemplo</a:t>
            </a:r>
            <a:r>
              <a:rPr lang="es" b="1" dirty="0" smtClean="0"/>
              <a:t>:</a:t>
            </a:r>
            <a:endParaRPr b="1" dirty="0"/>
          </a:p>
        </p:txBody>
      </p:sp>
      <p:pic>
        <p:nvPicPr>
          <p:cNvPr id="349" name="Google Shape;34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900" y="371567"/>
            <a:ext cx="5735067" cy="61148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97371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2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r>
              <a:rPr lang="es" dirty="0"/>
              <a:t>5</a:t>
            </a:r>
            <a:r>
              <a:rPr lang="es" dirty="0" smtClean="0"/>
              <a:t>) </a:t>
            </a:r>
            <a:r>
              <a:rPr lang="es" dirty="0"/>
              <a:t>La información cuando es mucha, se pierde.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67064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78" y="0"/>
            <a:ext cx="1180303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ángulo 2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89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748145" y="4048991"/>
            <a:ext cx="10515600" cy="201583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 redondeado"/>
          <p:cNvSpPr/>
          <p:nvPr/>
        </p:nvSpPr>
        <p:spPr>
          <a:xfrm>
            <a:off x="748145" y="1672936"/>
            <a:ext cx="10515600" cy="201583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¿Qué implica </a:t>
            </a:r>
            <a:r>
              <a:rPr lang="es-MX" b="1" u="sng" dirty="0" smtClean="0"/>
              <a:t>Medir</a:t>
            </a:r>
            <a:r>
              <a:rPr lang="es-MX" b="1" dirty="0" smtClean="0"/>
              <a:t>?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b="1" dirty="0" smtClean="0"/>
              <a:t>En ciencias naturales:</a:t>
            </a:r>
          </a:p>
          <a:p>
            <a:pPr marL="457200" lvl="1" indent="0">
              <a:buNone/>
            </a:pPr>
            <a:r>
              <a:rPr lang="es-MX" dirty="0" smtClean="0"/>
              <a:t>Asignar un valor numérico a una variable usando como referencia una escala.</a:t>
            </a:r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r>
              <a:rPr lang="es-MX" b="1" dirty="0" smtClean="0"/>
              <a:t>Ejemplo:</a:t>
            </a:r>
          </a:p>
          <a:p>
            <a:pPr lvl="1"/>
            <a:r>
              <a:rPr lang="es-MX" sz="2000" dirty="0" smtClean="0"/>
              <a:t>Medir </a:t>
            </a:r>
            <a:r>
              <a:rPr lang="es-MX" sz="2000" b="1" dirty="0" smtClean="0"/>
              <a:t>la temperatura </a:t>
            </a:r>
            <a:endParaRPr lang="es-MX" sz="2000" dirty="0" smtClean="0"/>
          </a:p>
          <a:p>
            <a:endParaRPr lang="es-MX" b="1" dirty="0"/>
          </a:p>
          <a:p>
            <a:r>
              <a:rPr lang="es-MX" b="1" dirty="0" smtClean="0"/>
              <a:t>En ciencias sociales:</a:t>
            </a:r>
          </a:p>
          <a:p>
            <a:pPr marL="457200" lvl="1" indent="0">
              <a:buNone/>
            </a:pPr>
            <a:r>
              <a:rPr lang="es-MX" dirty="0" smtClean="0"/>
              <a:t>Asociar un </a:t>
            </a:r>
            <a:r>
              <a:rPr lang="es-MX" b="1" u="sng" dirty="0" smtClean="0"/>
              <a:t>concepto abstracto</a:t>
            </a:r>
            <a:r>
              <a:rPr lang="es-MX" dirty="0" smtClean="0"/>
              <a:t> con un </a:t>
            </a:r>
            <a:r>
              <a:rPr lang="es-MX" b="1" u="sng" dirty="0" smtClean="0"/>
              <a:t>indicador empírico</a:t>
            </a:r>
          </a:p>
          <a:p>
            <a:pPr marL="457200" lvl="1" indent="0">
              <a:buNone/>
            </a:pPr>
            <a:endParaRPr lang="es-MX" b="1" dirty="0" smtClean="0"/>
          </a:p>
          <a:p>
            <a:pPr marL="457200" lvl="1" indent="0">
              <a:buNone/>
            </a:pPr>
            <a:r>
              <a:rPr lang="es-MX" b="1" dirty="0" smtClean="0"/>
              <a:t>Ejemplo:</a:t>
            </a:r>
          </a:p>
          <a:p>
            <a:pPr lvl="1"/>
            <a:r>
              <a:rPr lang="es-MX" sz="2000" dirty="0" smtClean="0"/>
              <a:t>Medimos </a:t>
            </a:r>
            <a:r>
              <a:rPr lang="es-MX" sz="2000" b="1" u="sng" dirty="0" smtClean="0"/>
              <a:t>el acoso sexual</a:t>
            </a:r>
            <a:r>
              <a:rPr lang="es-MX" sz="2000" b="1" dirty="0" smtClean="0"/>
              <a:t> </a:t>
            </a:r>
            <a:r>
              <a:rPr lang="es-MX" sz="2000" dirty="0" smtClean="0"/>
              <a:t>a partir del </a:t>
            </a:r>
            <a:r>
              <a:rPr lang="es-MX" sz="2000" b="1" u="sng" dirty="0" smtClean="0"/>
              <a:t>número de denuncias registradas</a:t>
            </a:r>
            <a:r>
              <a:rPr lang="es-MX" sz="2000" b="1" dirty="0" smtClean="0"/>
              <a:t> </a:t>
            </a:r>
            <a:endParaRPr lang="es-MX" sz="2000" dirty="0" smtClean="0"/>
          </a:p>
          <a:p>
            <a:pPr marL="457200" lvl="1" indent="0">
              <a:buNone/>
            </a:pPr>
            <a:endParaRPr lang="es-MX" u="sng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387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4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-MX" dirty="0" smtClean="0"/>
              <a:t>Como regla general…</a:t>
            </a:r>
            <a:endParaRPr dirty="0"/>
          </a:p>
        </p:txBody>
      </p:sp>
      <p:sp>
        <p:nvSpPr>
          <p:cNvPr id="423" name="Google Shape;423;p64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s-MX" dirty="0" smtClean="0"/>
              <a:t>Siempre es mejor elegir la forma más </a:t>
            </a:r>
            <a:r>
              <a:rPr lang="es-MX" b="1" dirty="0" smtClean="0"/>
              <a:t>parsimoniosa posible </a:t>
            </a:r>
            <a:r>
              <a:rPr lang="es-MX" dirty="0" smtClean="0"/>
              <a:t>de representar la información que hemos recolectado en nuestros datos.</a:t>
            </a:r>
            <a:endParaRPr dirty="0"/>
          </a:p>
        </p:txBody>
      </p:sp>
      <p:pic>
        <p:nvPicPr>
          <p:cNvPr id="424" name="Google Shape;42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800" y="203201"/>
            <a:ext cx="7626000" cy="616065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49144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9"/>
          <p:cNvSpPr txBox="1">
            <a:spLocks noGrp="1"/>
          </p:cNvSpPr>
          <p:nvPr>
            <p:ph type="title"/>
          </p:nvPr>
        </p:nvSpPr>
        <p:spPr>
          <a:xfrm>
            <a:off x="354000" y="1438333"/>
            <a:ext cx="5393600" cy="2385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Conclusión</a:t>
            </a:r>
            <a:endParaRPr/>
          </a:p>
        </p:txBody>
      </p:sp>
      <p:sp>
        <p:nvSpPr>
          <p:cNvPr id="456" name="Google Shape;456;p69"/>
          <p:cNvSpPr txBox="1">
            <a:spLocks noGrp="1"/>
          </p:cNvSpPr>
          <p:nvPr>
            <p:ph type="body" idx="2"/>
          </p:nvPr>
        </p:nvSpPr>
        <p:spPr>
          <a:xfrm>
            <a:off x="6586000" y="460500"/>
            <a:ext cx="5116000" cy="543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indent="0" algn="just">
              <a:buNone/>
            </a:pPr>
            <a:r>
              <a:rPr lang="es" sz="20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Los gráficos de datos son una ventana a los resultados encontrados e invita al lector a sacar </a:t>
            </a:r>
            <a:r>
              <a:rPr lang="es" sz="2000" b="1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sus propias</a:t>
            </a:r>
            <a:r>
              <a:rPr lang="es" sz="20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conclusiones.. ¿o no?.</a:t>
            </a:r>
            <a:endParaRPr sz="2000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spcBef>
                <a:spcPts val="2133"/>
              </a:spcBef>
              <a:buNone/>
            </a:pPr>
            <a:r>
              <a:rPr lang="es" sz="20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Cambios aparentemente sutiles en la forma de presentar los datos pueden tener un impacto notorio en la forma en que se interpreta.</a:t>
            </a:r>
            <a:endParaRPr sz="2000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spcBef>
                <a:spcPts val="2133"/>
              </a:spcBef>
              <a:buNone/>
            </a:pPr>
            <a:r>
              <a:rPr lang="es" sz="2000" b="1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Como lector</a:t>
            </a:r>
            <a:r>
              <a:rPr lang="es" sz="20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… hay que preguntarnos si la gráfica que se nos muestra refleja los datos obtenidos ó si fue diseñada para reflejar las expectativas de lo que se esperaba encontrar.</a:t>
            </a:r>
            <a:endParaRPr sz="2000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spcBef>
                <a:spcPts val="2133"/>
              </a:spcBef>
              <a:spcAft>
                <a:spcPts val="2133"/>
              </a:spcAft>
              <a:buNone/>
            </a:pPr>
            <a:r>
              <a:rPr lang="es" sz="2000" b="1" dirty="0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Como investigador</a:t>
            </a:r>
            <a:r>
              <a:rPr lang="es" sz="2000" dirty="0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… </a:t>
            </a:r>
            <a:r>
              <a:rPr lang="es" sz="2000" dirty="0" smtClean="0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¿?</a:t>
            </a:r>
            <a:endParaRPr sz="2000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7" name="Google Shape;457;p69"/>
          <p:cNvSpPr txBox="1">
            <a:spLocks noGrp="1"/>
          </p:cNvSpPr>
          <p:nvPr>
            <p:ph type="subTitle" idx="1"/>
          </p:nvPr>
        </p:nvSpPr>
        <p:spPr>
          <a:xfrm>
            <a:off x="354000" y="3895201"/>
            <a:ext cx="5393600" cy="1794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l"/>
            <a:endParaRPr/>
          </a:p>
          <a:p>
            <a:pPr marL="0" indent="0" algn="l"/>
            <a:endParaRPr/>
          </a:p>
        </p:txBody>
      </p:sp>
    </p:spTree>
    <p:extLst>
      <p:ext uri="{BB962C8B-B14F-4D97-AF65-F5344CB8AC3E}">
        <p14:creationId xmlns:p14="http://schemas.microsoft.com/office/powerpoint/2010/main" val="93668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u="sng" dirty="0" smtClean="0"/>
              <a:t>Instrumento de medición</a:t>
            </a:r>
            <a:endParaRPr lang="es-MX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smtClean="0"/>
              <a:t>Ciencias naturales: </a:t>
            </a:r>
            <a:r>
              <a:rPr lang="es-MX" dirty="0" smtClean="0"/>
              <a:t>Termómetro, báscula, barómetro, regla, contador, reloj, cronómetro, etc.</a:t>
            </a:r>
            <a:endParaRPr lang="es-MX" b="1" dirty="0"/>
          </a:p>
          <a:p>
            <a:endParaRPr lang="es-ES" dirty="0" smtClean="0"/>
          </a:p>
          <a:p>
            <a:r>
              <a:rPr lang="es-ES" b="1" dirty="0" smtClean="0"/>
              <a:t>Ciencias sociales</a:t>
            </a:r>
            <a:endParaRPr lang="es-MX" b="1" dirty="0" smtClean="0"/>
          </a:p>
          <a:p>
            <a:pPr lvl="1"/>
            <a:r>
              <a:rPr lang="es-MX" dirty="0" smtClean="0"/>
              <a:t>Exámenes</a:t>
            </a:r>
          </a:p>
          <a:p>
            <a:pPr lvl="1"/>
            <a:r>
              <a:rPr lang="es-ES" dirty="0" smtClean="0"/>
              <a:t>Encuestas</a:t>
            </a:r>
            <a:endParaRPr lang="es-MX" dirty="0" smtClean="0"/>
          </a:p>
          <a:p>
            <a:pPr lvl="1"/>
            <a:r>
              <a:rPr lang="es-MX" dirty="0" smtClean="0"/>
              <a:t>Cuestionarios</a:t>
            </a:r>
          </a:p>
          <a:p>
            <a:pPr lvl="1"/>
            <a:r>
              <a:rPr lang="es-MX" dirty="0" smtClean="0"/>
              <a:t>Reportes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215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u="sng" dirty="0" smtClean="0"/>
              <a:t>Instrumento de medición</a:t>
            </a:r>
            <a:endParaRPr lang="es-MX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Debe ser </a:t>
            </a:r>
            <a:r>
              <a:rPr lang="es-MX" b="1" dirty="0" smtClean="0"/>
              <a:t>confiable</a:t>
            </a:r>
          </a:p>
          <a:p>
            <a:endParaRPr lang="es-MX" b="1" dirty="0"/>
          </a:p>
          <a:p>
            <a:endParaRPr lang="es-MX" b="1" dirty="0" smtClean="0"/>
          </a:p>
          <a:p>
            <a:r>
              <a:rPr lang="es-MX" dirty="0" smtClean="0"/>
              <a:t>Debe tener </a:t>
            </a:r>
            <a:r>
              <a:rPr lang="es-MX" b="1" dirty="0" smtClean="0"/>
              <a:t>validez</a:t>
            </a:r>
          </a:p>
          <a:p>
            <a:endParaRPr lang="es-MX" b="1" dirty="0" smtClean="0"/>
          </a:p>
          <a:p>
            <a:endParaRPr lang="es-MX" b="1" dirty="0"/>
          </a:p>
          <a:p>
            <a:r>
              <a:rPr lang="es-MX" dirty="0" smtClean="0"/>
              <a:t>Debe ser </a:t>
            </a:r>
            <a:r>
              <a:rPr lang="es-MX" b="1" dirty="0" smtClean="0"/>
              <a:t>objetivo</a:t>
            </a:r>
            <a:r>
              <a:rPr lang="es-MX" dirty="0" smtClean="0"/>
              <a:t>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554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Confiabilidad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Definición:</a:t>
            </a:r>
          </a:p>
          <a:p>
            <a:pPr marL="457200" lvl="1" indent="0">
              <a:buNone/>
            </a:pPr>
            <a:r>
              <a:rPr lang="es-MX" dirty="0" smtClean="0"/>
              <a:t>Implica evaluar la </a:t>
            </a:r>
            <a:r>
              <a:rPr lang="es-MX" b="1" dirty="0" smtClean="0"/>
              <a:t>precisión</a:t>
            </a:r>
            <a:r>
              <a:rPr lang="es-MX" dirty="0" smtClean="0"/>
              <a:t> con la que mi instrumento está midiendo mi variable de interés.</a:t>
            </a:r>
            <a:endParaRPr lang="es-MX" dirty="0"/>
          </a:p>
          <a:p>
            <a:endParaRPr lang="es-MX" b="1" dirty="0" smtClean="0"/>
          </a:p>
          <a:p>
            <a:r>
              <a:rPr lang="es-MX" b="1" dirty="0" smtClean="0"/>
              <a:t>¿Cómo se evalúa?</a:t>
            </a:r>
          </a:p>
          <a:p>
            <a:pPr lvl="1"/>
            <a:r>
              <a:rPr lang="es-MX" dirty="0" smtClean="0"/>
              <a:t>Comparando las puntuaciones asignadas a un mismo objeto en dos momentos (</a:t>
            </a:r>
            <a:r>
              <a:rPr lang="es-MX" i="1" dirty="0" smtClean="0"/>
              <a:t>cercanos en el tiempo</a:t>
            </a:r>
            <a:r>
              <a:rPr lang="es-MX" dirty="0" smtClean="0"/>
              <a:t>)</a:t>
            </a:r>
          </a:p>
          <a:p>
            <a:pPr lvl="1"/>
            <a:r>
              <a:rPr lang="es-MX" dirty="0" smtClean="0"/>
              <a:t>Comparando las puntuaciones obtenidas por dos personas distintas cuando se juzga un mismo objeto</a:t>
            </a:r>
          </a:p>
          <a:p>
            <a:pPr lvl="1"/>
            <a:endParaRPr lang="es-MX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682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Confiabilidad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Definición:</a:t>
            </a:r>
          </a:p>
          <a:p>
            <a:pPr marL="457200" lvl="1" indent="0">
              <a:buNone/>
            </a:pPr>
            <a:r>
              <a:rPr lang="es-MX" dirty="0" smtClean="0"/>
              <a:t>Implica evaluar la </a:t>
            </a:r>
            <a:r>
              <a:rPr lang="es-MX" b="1" dirty="0" smtClean="0"/>
              <a:t>precisión</a:t>
            </a:r>
            <a:r>
              <a:rPr lang="es-MX" dirty="0" smtClean="0"/>
              <a:t> con la que mi instrumento está midiendo mi variable de interés.</a:t>
            </a:r>
            <a:endParaRPr lang="es-MX" dirty="0"/>
          </a:p>
          <a:p>
            <a:endParaRPr lang="es-MX" b="1" dirty="0" smtClean="0"/>
          </a:p>
          <a:p>
            <a:r>
              <a:rPr lang="es-MX" b="1" dirty="0" smtClean="0"/>
              <a:t>¿Cómo se evalúa?</a:t>
            </a:r>
          </a:p>
          <a:p>
            <a:pPr lvl="1"/>
            <a:r>
              <a:rPr lang="es-MX" b="1" u="sng" dirty="0" smtClean="0"/>
              <a:t>Comparando las puntuaciones asignadas a un mismo objeto en dos momentos (</a:t>
            </a:r>
            <a:r>
              <a:rPr lang="es-MX" b="1" i="1" u="sng" dirty="0" smtClean="0"/>
              <a:t>cercanos en el tiempo</a:t>
            </a:r>
            <a:r>
              <a:rPr lang="es-MX" b="1" u="sng" dirty="0" smtClean="0"/>
              <a:t>)</a:t>
            </a:r>
            <a:endParaRPr lang="es-MX" b="1" u="sng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106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2064</Words>
  <Application>Microsoft Office PowerPoint</Application>
  <PresentationFormat>Panorámica</PresentationFormat>
  <Paragraphs>262</Paragraphs>
  <Slides>51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60" baseType="lpstr">
      <vt:lpstr>AR BERKLEY</vt:lpstr>
      <vt:lpstr>AR DARLING</vt:lpstr>
      <vt:lpstr>AR ESSENCE</vt:lpstr>
      <vt:lpstr>Arial</vt:lpstr>
      <vt:lpstr>Calibri</vt:lpstr>
      <vt:lpstr>Calibri Light</vt:lpstr>
      <vt:lpstr>Comic Sans MS</vt:lpstr>
      <vt:lpstr>Times New Roman</vt:lpstr>
      <vt:lpstr>Tema de Office</vt:lpstr>
      <vt:lpstr>Recolección y Análisis de datos</vt:lpstr>
      <vt:lpstr>Procedimiento general</vt:lpstr>
      <vt:lpstr>Procedimiento general</vt:lpstr>
      <vt:lpstr>¿Qué es “Medir”?</vt:lpstr>
      <vt:lpstr>¿Qué implica Medir?</vt:lpstr>
      <vt:lpstr>Instrumento de medición</vt:lpstr>
      <vt:lpstr>Instrumento de medición</vt:lpstr>
      <vt:lpstr>Acerca de la Confiabilidad</vt:lpstr>
      <vt:lpstr>Acerca de la Confiabilidad</vt:lpstr>
      <vt:lpstr>Ejemplo de un instrumento de medición poco confiable.</vt:lpstr>
      <vt:lpstr>Ejemplo de un instrumento de medición poco confiable.</vt:lpstr>
      <vt:lpstr>Acerca de la Validez</vt:lpstr>
      <vt:lpstr>Validez y Confiabilidad, un ejemplo didáctico:</vt:lpstr>
      <vt:lpstr>Validez y Confiabilidad, un ejemplo didáctico:</vt:lpstr>
      <vt:lpstr>Validez y Confiabilidad, un ejemplo didáctico:</vt:lpstr>
      <vt:lpstr>Acerca de la Objetividad</vt:lpstr>
      <vt:lpstr>Instrumento de medición</vt:lpstr>
      <vt:lpstr>Recolección de Datos</vt:lpstr>
      <vt:lpstr>Cuestionarios</vt:lpstr>
      <vt:lpstr>Escala Likert</vt:lpstr>
      <vt:lpstr>Análisis del contenido</vt:lpstr>
      <vt:lpstr>Introducción al análisis de datos</vt:lpstr>
      <vt:lpstr>¿Qué es analizar datos?</vt:lpstr>
      <vt:lpstr>Tipos de Variables</vt:lpstr>
      <vt:lpstr>Variables Numéricas</vt:lpstr>
      <vt:lpstr>El papel de las Gráficas</vt:lpstr>
      <vt:lpstr>Tipos de Gráficas</vt:lpstr>
      <vt:lpstr>Gráficas de Pastel</vt:lpstr>
      <vt:lpstr>Gráficas de Barras </vt:lpstr>
      <vt:lpstr>Gráficas de Barras vs Histogramas</vt:lpstr>
      <vt:lpstr>Gráficas Lineales</vt:lpstr>
      <vt:lpstr>... Pictogramas</vt:lpstr>
      <vt:lpstr> </vt:lpstr>
      <vt:lpstr>¡Cuidado con las gráficas sugerentes*!</vt:lpstr>
      <vt:lpstr>Los valores en los Ejes</vt:lpstr>
      <vt:lpstr>Ejemplo: </vt:lpstr>
      <vt:lpstr>Ejemplo 2: </vt:lpstr>
      <vt:lpstr>¡Corrijamos!</vt:lpstr>
      <vt:lpstr>¿“Las gráficas que no parten del valor 0 son *”?</vt:lpstr>
      <vt:lpstr>Ejemplo: -No existe el cambio climático</vt:lpstr>
      <vt:lpstr>¿Omitir el valor 0 es bueno o malo? </vt:lpstr>
      <vt:lpstr>¿Omitir el valor 0 es bueno o malo? </vt:lpstr>
      <vt:lpstr>2) Proporciones representadas</vt:lpstr>
      <vt:lpstr>Ejemplo: -Los 5 países con más medallas, parecen guardar siempre una distancia proporcional. </vt:lpstr>
      <vt:lpstr>Ejemplo: </vt:lpstr>
      <vt:lpstr>4) Títulos y encabezados sugerentes</vt:lpstr>
      <vt:lpstr>Ejemplo:</vt:lpstr>
      <vt:lpstr>5) La información cuando es mucha, se pierde.</vt:lpstr>
      <vt:lpstr>Presentación de PowerPoint</vt:lpstr>
      <vt:lpstr>Como regla general…</vt:lpstr>
      <vt:lpstr>Conclusión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Recolección y Análisis de datos</dc:title>
  <dc:creator>Alejandro</dc:creator>
  <cp:lastModifiedBy>Alejandro</cp:lastModifiedBy>
  <cp:revision>40</cp:revision>
  <dcterms:created xsi:type="dcterms:W3CDTF">2019-02-18T19:58:46Z</dcterms:created>
  <dcterms:modified xsi:type="dcterms:W3CDTF">2019-04-08T21:37:31Z</dcterms:modified>
</cp:coreProperties>
</file>