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84" r:id="rId2"/>
    <p:sldId id="285" r:id="rId3"/>
    <p:sldId id="265" r:id="rId4"/>
    <p:sldId id="266" r:id="rId5"/>
    <p:sldId id="271" r:id="rId6"/>
    <p:sldId id="280" r:id="rId7"/>
    <p:sldId id="279" r:id="rId8"/>
    <p:sldId id="268" r:id="rId9"/>
    <p:sldId id="269" r:id="rId10"/>
    <p:sldId id="272" r:id="rId11"/>
    <p:sldId id="273" r:id="rId12"/>
    <p:sldId id="281" r:id="rId13"/>
    <p:sldId id="283" r:id="rId1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0"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61973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7339F6B-0B32-4393-B1C6-2BE3B7BC88E5}"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3640534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7339F6B-0B32-4393-B1C6-2BE3B7BC88E5}"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D8C85-67B8-4006-A42D-EABAC74AAC7E}" type="slidenum">
              <a:rPr lang="es-MX" smtClean="0"/>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15125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08/04/2019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907266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08/04/2019</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69838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08/04/2019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4218030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1081818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1570546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385277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7339F6B-0B32-4393-B1C6-2BE3B7BC88E5}"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983732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7339F6B-0B32-4393-B1C6-2BE3B7BC88E5}" type="datetimeFigureOut">
              <a:rPr lang="es-MX" smtClean="0"/>
              <a:t>08/04/2019</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4037978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7339F6B-0B32-4393-B1C6-2BE3B7BC88E5}" type="datetimeFigureOut">
              <a:rPr lang="es-MX" smtClean="0"/>
              <a:t>08/04/2019</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416856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7339F6B-0B32-4393-B1C6-2BE3B7BC88E5}" type="datetimeFigureOut">
              <a:rPr lang="es-MX" smtClean="0"/>
              <a:t>08/04/2019</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78182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39F6B-0B32-4393-B1C6-2BE3B7BC88E5}" type="datetimeFigureOut">
              <a:rPr lang="es-MX" smtClean="0"/>
              <a:t>08/04/2019</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812815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08/04/2019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978302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08/04/2019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1284191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7339F6B-0B32-4393-B1C6-2BE3B7BC88E5}" type="datetimeFigureOut">
              <a:rPr lang="es-MX" smtClean="0"/>
              <a:t>08/04/2019</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E5D8C85-67B8-4006-A42D-EABAC74AAC7E}" type="slidenum">
              <a:rPr lang="es-MX" smtClean="0"/>
              <a:t>‹Nº›</a:t>
            </a:fld>
            <a:endParaRPr lang="es-MX"/>
          </a:p>
        </p:txBody>
      </p:sp>
    </p:spTree>
    <p:extLst>
      <p:ext uri="{BB962C8B-B14F-4D97-AF65-F5344CB8AC3E}">
        <p14:creationId xmlns:p14="http://schemas.microsoft.com/office/powerpoint/2010/main" val="339817748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blablabl&#225;.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Evaluación  4to periodo</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r>
              <a:rPr lang="es-MX" b="1" dirty="0" smtClean="0">
                <a:solidFill>
                  <a:schemeClr val="bg1"/>
                </a:solidFill>
              </a:rPr>
              <a:t>20%			</a:t>
            </a:r>
            <a:r>
              <a:rPr lang="es-MX" dirty="0" smtClean="0">
                <a:solidFill>
                  <a:schemeClr val="bg1"/>
                </a:solidFill>
              </a:rPr>
              <a:t>Ensayo del documental </a:t>
            </a:r>
            <a:r>
              <a:rPr lang="es-MX" b="1" dirty="0" smtClean="0">
                <a:solidFill>
                  <a:schemeClr val="bg1"/>
                </a:solidFill>
              </a:rPr>
              <a:t>“Bowling </a:t>
            </a:r>
            <a:r>
              <a:rPr lang="es-MX" b="1" dirty="0" err="1" smtClean="0">
                <a:solidFill>
                  <a:schemeClr val="bg1"/>
                </a:solidFill>
              </a:rPr>
              <a:t>for</a:t>
            </a:r>
            <a:r>
              <a:rPr lang="es-MX" b="1" dirty="0" smtClean="0">
                <a:solidFill>
                  <a:schemeClr val="bg1"/>
                </a:solidFill>
              </a:rPr>
              <a:t> </a:t>
            </a:r>
            <a:r>
              <a:rPr lang="es-MX" b="1" dirty="0" err="1" smtClean="0">
                <a:solidFill>
                  <a:schemeClr val="bg1"/>
                </a:solidFill>
              </a:rPr>
              <a:t>Columbine</a:t>
            </a:r>
            <a:r>
              <a:rPr lang="es-MX" b="1" dirty="0" smtClean="0">
                <a:solidFill>
                  <a:schemeClr val="bg1"/>
                </a:solidFill>
              </a:rPr>
              <a:t>”</a:t>
            </a:r>
            <a:endParaRPr lang="es-MX" dirty="0" smtClean="0">
              <a:solidFill>
                <a:schemeClr val="bg1"/>
              </a:solidFill>
            </a:endParaRPr>
          </a:p>
          <a:p>
            <a:r>
              <a:rPr lang="es-MX" b="1" dirty="0" smtClean="0">
                <a:solidFill>
                  <a:schemeClr val="bg1"/>
                </a:solidFill>
              </a:rPr>
              <a:t>20%</a:t>
            </a:r>
            <a:r>
              <a:rPr lang="es-MX" dirty="0" smtClean="0">
                <a:solidFill>
                  <a:schemeClr val="bg1"/>
                </a:solidFill>
              </a:rPr>
              <a:t> 			Exposición de Proyectos Ciencias de las Ciencias</a:t>
            </a:r>
          </a:p>
          <a:p>
            <a:r>
              <a:rPr lang="es-MX" b="1" dirty="0" smtClean="0">
                <a:solidFill>
                  <a:schemeClr val="bg1"/>
                </a:solidFill>
              </a:rPr>
              <a:t>60%			</a:t>
            </a:r>
            <a:r>
              <a:rPr lang="es-MX" dirty="0" smtClean="0">
                <a:solidFill>
                  <a:schemeClr val="bg1"/>
                </a:solidFill>
              </a:rPr>
              <a:t>Cuarta entrega del TMI</a:t>
            </a:r>
          </a:p>
          <a:p>
            <a:endParaRPr lang="es-MX" dirty="0" smtClean="0">
              <a:solidFill>
                <a:schemeClr val="bg1"/>
              </a:solidFill>
            </a:endParaRPr>
          </a:p>
        </p:txBody>
      </p:sp>
      <p:sp>
        <p:nvSpPr>
          <p:cNvPr id="5" name="Explosión 1 4"/>
          <p:cNvSpPr/>
          <p:nvPr/>
        </p:nvSpPr>
        <p:spPr>
          <a:xfrm>
            <a:off x="8219125" y="250622"/>
            <a:ext cx="3584105" cy="2660003"/>
          </a:xfrm>
          <a:prstGeom prst="irregularSeal1">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b="1" dirty="0"/>
              <a:t>5</a:t>
            </a:r>
            <a:r>
              <a:rPr lang="es-MX" sz="4000" b="1" dirty="0" smtClean="0"/>
              <a:t>° año</a:t>
            </a:r>
            <a:endParaRPr lang="es-MX" sz="4000" b="1" dirty="0"/>
          </a:p>
        </p:txBody>
      </p:sp>
    </p:spTree>
    <p:extLst>
      <p:ext uri="{BB962C8B-B14F-4D97-AF65-F5344CB8AC3E}">
        <p14:creationId xmlns:p14="http://schemas.microsoft.com/office/powerpoint/2010/main" val="3299180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a:t>
            </a:r>
            <a:r>
              <a:rPr lang="es-MX" sz="4400" dirty="0" smtClean="0">
                <a:solidFill>
                  <a:schemeClr val="bg1"/>
                </a:solidFill>
                <a:latin typeface="Aharoni" panose="02010803020104030203" pitchFamily="2" charset="-79"/>
                <a:cs typeface="Aharoni" panose="02010803020104030203" pitchFamily="2" charset="-79"/>
              </a:rPr>
              <a:t>) Método</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b="1" u="sng" dirty="0">
                <a:solidFill>
                  <a:srgbClr val="FF0000"/>
                </a:solidFill>
              </a:rPr>
              <a:t>¿</a:t>
            </a:r>
            <a:r>
              <a:rPr lang="es-MX" b="1" u="sng" dirty="0" smtClean="0">
                <a:solidFill>
                  <a:srgbClr val="FF0000"/>
                </a:solidFill>
              </a:rPr>
              <a:t>Qué </a:t>
            </a:r>
            <a:r>
              <a:rPr lang="es-MX" b="1" u="sng" dirty="0" smtClean="0">
                <a:solidFill>
                  <a:srgbClr val="FF0000"/>
                </a:solidFill>
              </a:rPr>
              <a:t>se va a hacer y de qué manera esto aporta algo a la resolución de la pregunta de </a:t>
            </a:r>
            <a:r>
              <a:rPr lang="es-MX" b="1" u="sng" dirty="0" smtClean="0">
                <a:solidFill>
                  <a:srgbClr val="FF0000"/>
                </a:solidFill>
              </a:rPr>
              <a:t>investigación?</a:t>
            </a:r>
            <a:endParaRPr lang="es-MX" b="1" u="sng" dirty="0" smtClean="0">
              <a:solidFill>
                <a:srgbClr val="FF0000"/>
              </a:solidFill>
            </a:endParaRPr>
          </a:p>
          <a:p>
            <a:endParaRPr lang="es-MX" dirty="0" smtClean="0">
              <a:solidFill>
                <a:schemeClr val="bg1"/>
              </a:solidFill>
            </a:endParaRPr>
          </a:p>
          <a:p>
            <a:r>
              <a:rPr lang="es-MX" dirty="0" smtClean="0">
                <a:solidFill>
                  <a:schemeClr val="bg1"/>
                </a:solidFill>
              </a:rPr>
              <a:t>Participantes</a:t>
            </a:r>
          </a:p>
          <a:p>
            <a:pPr lvl="1"/>
            <a:r>
              <a:rPr lang="es-MX" dirty="0" smtClean="0">
                <a:solidFill>
                  <a:schemeClr val="bg1"/>
                </a:solidFill>
              </a:rPr>
              <a:t>Edad / Sexo / Ocupación / Desempeño académico</a:t>
            </a:r>
          </a:p>
          <a:p>
            <a:endParaRPr lang="es-MX" dirty="0" smtClean="0">
              <a:solidFill>
                <a:schemeClr val="bg1"/>
              </a:solidFill>
            </a:endParaRPr>
          </a:p>
          <a:p>
            <a:r>
              <a:rPr lang="es-MX" dirty="0" smtClean="0">
                <a:solidFill>
                  <a:schemeClr val="bg1"/>
                </a:solidFill>
              </a:rPr>
              <a:t>Materiales</a:t>
            </a:r>
          </a:p>
          <a:p>
            <a:pPr lvl="1"/>
            <a:r>
              <a:rPr lang="es-MX" dirty="0" smtClean="0">
                <a:solidFill>
                  <a:schemeClr val="bg1"/>
                </a:solidFill>
              </a:rPr>
              <a:t>Presentar la encuesta/experimento que se va a aplicar</a:t>
            </a:r>
          </a:p>
          <a:p>
            <a:endParaRPr lang="es-MX" dirty="0" smtClean="0">
              <a:solidFill>
                <a:schemeClr val="bg1"/>
              </a:solidFill>
            </a:endParaRPr>
          </a:p>
          <a:p>
            <a:r>
              <a:rPr lang="es-MX" dirty="0" smtClean="0">
                <a:solidFill>
                  <a:schemeClr val="bg1"/>
                </a:solidFill>
              </a:rPr>
              <a:t>Procedimiento general</a:t>
            </a:r>
          </a:p>
          <a:p>
            <a:pPr lvl="1"/>
            <a:r>
              <a:rPr lang="es-MX" dirty="0" smtClean="0">
                <a:solidFill>
                  <a:schemeClr val="bg1"/>
                </a:solidFill>
              </a:rPr>
              <a:t>Cómo, dónde y cuándo se recabaron los datos.</a:t>
            </a:r>
            <a:endParaRPr lang="es-MX" dirty="0">
              <a:solidFill>
                <a:schemeClr val="bg1"/>
              </a:solidFill>
            </a:endParaRPr>
          </a:p>
          <a:p>
            <a:endParaRPr lang="es-MX" dirty="0" smtClean="0">
              <a:solidFill>
                <a:schemeClr val="bg1"/>
              </a:solidFill>
            </a:endParaRPr>
          </a:p>
        </p:txBody>
      </p:sp>
    </p:spTree>
    <p:extLst>
      <p:ext uri="{BB962C8B-B14F-4D97-AF65-F5344CB8AC3E}">
        <p14:creationId xmlns:p14="http://schemas.microsoft.com/office/powerpoint/2010/main" val="3834945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a:t>
            </a:r>
            <a:r>
              <a:rPr lang="es-MX" sz="4400" dirty="0" smtClean="0">
                <a:solidFill>
                  <a:schemeClr val="bg1"/>
                </a:solidFill>
                <a:latin typeface="Aharoni" panose="02010803020104030203" pitchFamily="2" charset="-79"/>
                <a:cs typeface="Aharoni" panose="02010803020104030203" pitchFamily="2" charset="-79"/>
              </a:rPr>
              <a:t>) Resultados</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Descripción detallada de todo lo que encontraron</a:t>
            </a:r>
          </a:p>
          <a:p>
            <a:endParaRPr lang="es-MX" dirty="0" smtClean="0">
              <a:solidFill>
                <a:schemeClr val="bg1"/>
              </a:solidFill>
            </a:endParaRPr>
          </a:p>
          <a:p>
            <a:r>
              <a:rPr lang="es-MX" dirty="0" smtClean="0">
                <a:solidFill>
                  <a:schemeClr val="bg1"/>
                </a:solidFill>
              </a:rPr>
              <a:t>Se vale el uso de </a:t>
            </a:r>
            <a:r>
              <a:rPr lang="es-MX" b="1" dirty="0" smtClean="0">
                <a:solidFill>
                  <a:schemeClr val="bg1"/>
                </a:solidFill>
              </a:rPr>
              <a:t>Gráficas / Tablas </a:t>
            </a:r>
            <a:r>
              <a:rPr lang="es-MX" dirty="0" smtClean="0">
                <a:solidFill>
                  <a:schemeClr val="bg1"/>
                </a:solidFill>
              </a:rPr>
              <a:t>para resumir resultados.</a:t>
            </a:r>
            <a:endParaRPr lang="es-MX" b="1" dirty="0" smtClean="0">
              <a:solidFill>
                <a:schemeClr val="bg1"/>
              </a:solidFill>
            </a:endParaRPr>
          </a:p>
          <a:p>
            <a:endParaRPr lang="es-MX" dirty="0">
              <a:solidFill>
                <a:schemeClr val="bg1"/>
              </a:solidFill>
            </a:endParaRPr>
          </a:p>
          <a:p>
            <a:endParaRPr lang="es-MX" dirty="0" smtClean="0">
              <a:solidFill>
                <a:schemeClr val="bg1"/>
              </a:solidFill>
            </a:endParaRPr>
          </a:p>
        </p:txBody>
      </p:sp>
    </p:spTree>
    <p:extLst>
      <p:ext uri="{BB962C8B-B14F-4D97-AF65-F5344CB8AC3E}">
        <p14:creationId xmlns:p14="http://schemas.microsoft.com/office/powerpoint/2010/main" val="30534356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a:t>
            </a:r>
            <a:r>
              <a:rPr lang="es-MX" sz="4400" dirty="0" smtClean="0">
                <a:solidFill>
                  <a:schemeClr val="bg1"/>
                </a:solidFill>
                <a:latin typeface="Aharoni" panose="02010803020104030203" pitchFamily="2" charset="-79"/>
                <a:cs typeface="Aharoni" panose="02010803020104030203" pitchFamily="2" charset="-79"/>
              </a:rPr>
              <a:t>) Discusión y Conclusiones</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Discusión</a:t>
            </a:r>
          </a:p>
          <a:p>
            <a:pPr lvl="1"/>
            <a:r>
              <a:rPr lang="es-MX" dirty="0" smtClean="0">
                <a:solidFill>
                  <a:schemeClr val="bg1"/>
                </a:solidFill>
              </a:rPr>
              <a:t>Se “enfrentan” los distintos enfoques y puntos abordados durante el marco teórico para tratar de dar una explicación coherente a los datos encontrados.</a:t>
            </a:r>
          </a:p>
          <a:p>
            <a:pPr lvl="1"/>
            <a:endParaRPr lang="es-MX" dirty="0">
              <a:solidFill>
                <a:schemeClr val="bg1"/>
              </a:solidFill>
            </a:endParaRPr>
          </a:p>
          <a:p>
            <a:pPr lvl="1"/>
            <a:r>
              <a:rPr lang="es-MX" dirty="0" smtClean="0">
                <a:solidFill>
                  <a:schemeClr val="bg1"/>
                </a:solidFill>
              </a:rPr>
              <a:t>Es donde ustedes se vuelven autores absolutos, argumentando con sus propias palabras e ideas el por qué creen que sus datos son evidencia a favor, o en contra, de lo que reportaron en el Marco teórico.</a:t>
            </a:r>
          </a:p>
          <a:p>
            <a:endParaRPr lang="es-MX" dirty="0" smtClean="0">
              <a:solidFill>
                <a:schemeClr val="bg1"/>
              </a:solidFill>
            </a:endParaRPr>
          </a:p>
          <a:p>
            <a:r>
              <a:rPr lang="es-MX" dirty="0" smtClean="0">
                <a:solidFill>
                  <a:schemeClr val="bg1"/>
                </a:solidFill>
              </a:rPr>
              <a:t>Conclusión</a:t>
            </a:r>
          </a:p>
          <a:p>
            <a:pPr lvl="1"/>
            <a:endParaRPr lang="es-MX" dirty="0">
              <a:solidFill>
                <a:schemeClr val="bg1"/>
              </a:solidFill>
            </a:endParaRPr>
          </a:p>
          <a:p>
            <a:pPr lvl="1"/>
            <a:r>
              <a:rPr lang="es-MX" dirty="0" smtClean="0">
                <a:solidFill>
                  <a:schemeClr val="bg1"/>
                </a:solidFill>
              </a:rPr>
              <a:t>¿Cuál es la gran respuesta que su investigación sugiere al respecto de la Pregunta de Investigación?</a:t>
            </a:r>
            <a:endParaRPr lang="es-MX" dirty="0" smtClean="0">
              <a:solidFill>
                <a:schemeClr val="bg1"/>
              </a:solidFill>
            </a:endParaRPr>
          </a:p>
          <a:p>
            <a:endParaRPr lang="es-MX" dirty="0">
              <a:solidFill>
                <a:schemeClr val="bg1"/>
              </a:solidFill>
            </a:endParaRPr>
          </a:p>
          <a:p>
            <a:endParaRPr lang="es-MX" dirty="0" smtClean="0">
              <a:solidFill>
                <a:schemeClr val="bg1"/>
              </a:solidFill>
            </a:endParaRPr>
          </a:p>
        </p:txBody>
      </p:sp>
    </p:spTree>
    <p:extLst>
      <p:ext uri="{BB962C8B-B14F-4D97-AF65-F5344CB8AC3E}">
        <p14:creationId xmlns:p14="http://schemas.microsoft.com/office/powerpoint/2010/main" val="3922813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a:t>
            </a:r>
            <a:r>
              <a:rPr lang="es-MX" sz="4400" dirty="0" smtClean="0">
                <a:solidFill>
                  <a:schemeClr val="bg1"/>
                </a:solidFill>
                <a:latin typeface="Aharoni" panose="02010803020104030203" pitchFamily="2" charset="-79"/>
                <a:cs typeface="Aharoni" panose="02010803020104030203" pitchFamily="2" charset="-79"/>
              </a:rPr>
              <a:t>) Bibliografía</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En una hoja APARTE (</a:t>
            </a:r>
            <a:r>
              <a:rPr lang="es-MX" b="1" u="sng" dirty="0" smtClean="0">
                <a:solidFill>
                  <a:schemeClr val="bg1"/>
                </a:solidFill>
              </a:rPr>
              <a:t>la última hoja de su trabajo</a:t>
            </a:r>
            <a:r>
              <a:rPr lang="es-MX" dirty="0" smtClean="0">
                <a:solidFill>
                  <a:schemeClr val="bg1"/>
                </a:solidFill>
              </a:rPr>
              <a:t>)</a:t>
            </a:r>
          </a:p>
          <a:p>
            <a:endParaRPr lang="es-MX" dirty="0">
              <a:solidFill>
                <a:schemeClr val="bg1"/>
              </a:solidFill>
            </a:endParaRPr>
          </a:p>
          <a:p>
            <a:r>
              <a:rPr lang="es-MX" dirty="0" smtClean="0">
                <a:solidFill>
                  <a:schemeClr val="bg1"/>
                </a:solidFill>
              </a:rPr>
              <a:t>En orden alfabético</a:t>
            </a:r>
          </a:p>
          <a:p>
            <a:endParaRPr lang="es-MX" dirty="0">
              <a:solidFill>
                <a:schemeClr val="bg1"/>
              </a:solidFill>
            </a:endParaRPr>
          </a:p>
          <a:p>
            <a:pPr lvl="1"/>
            <a:r>
              <a:rPr lang="es-MX" b="1" dirty="0" smtClean="0">
                <a:solidFill>
                  <a:schemeClr val="bg1"/>
                </a:solidFill>
              </a:rPr>
              <a:t>Autor</a:t>
            </a:r>
          </a:p>
          <a:p>
            <a:pPr lvl="1"/>
            <a:r>
              <a:rPr lang="es-MX" b="1" dirty="0" smtClean="0">
                <a:solidFill>
                  <a:schemeClr val="bg1"/>
                </a:solidFill>
              </a:rPr>
              <a:t>(año)</a:t>
            </a:r>
          </a:p>
          <a:p>
            <a:pPr lvl="1"/>
            <a:r>
              <a:rPr lang="es-MX" dirty="0" smtClean="0">
                <a:solidFill>
                  <a:schemeClr val="bg1"/>
                </a:solidFill>
              </a:rPr>
              <a:t>Revista / Libro de donde se </a:t>
            </a:r>
            <a:r>
              <a:rPr lang="es-MX" dirty="0" smtClean="0">
                <a:solidFill>
                  <a:schemeClr val="bg1"/>
                </a:solidFill>
              </a:rPr>
              <a:t>sacó  *</a:t>
            </a:r>
            <a:endParaRPr lang="es-MX" dirty="0" smtClean="0">
              <a:solidFill>
                <a:schemeClr val="bg1"/>
              </a:solidFill>
            </a:endParaRPr>
          </a:p>
          <a:p>
            <a:pPr lvl="1"/>
            <a:r>
              <a:rPr lang="es-MX" dirty="0" smtClean="0">
                <a:solidFill>
                  <a:schemeClr val="bg1"/>
                </a:solidFill>
              </a:rPr>
              <a:t>Capítulo / </a:t>
            </a:r>
            <a:r>
              <a:rPr lang="es-MX" dirty="0" smtClean="0">
                <a:solidFill>
                  <a:schemeClr val="bg1"/>
                </a:solidFill>
              </a:rPr>
              <a:t>Página *</a:t>
            </a:r>
            <a:endParaRPr lang="es-MX" dirty="0" smtClean="0">
              <a:solidFill>
                <a:schemeClr val="bg1"/>
              </a:solidFill>
            </a:endParaRPr>
          </a:p>
          <a:p>
            <a:pPr lvl="1"/>
            <a:r>
              <a:rPr lang="es-MX" dirty="0" smtClean="0">
                <a:solidFill>
                  <a:schemeClr val="bg1"/>
                </a:solidFill>
              </a:rPr>
              <a:t>“Recuperado en </a:t>
            </a:r>
            <a:r>
              <a:rPr lang="es-MX" dirty="0" smtClean="0">
                <a:solidFill>
                  <a:schemeClr val="bg1"/>
                </a:solidFill>
                <a:hlinkClick r:id="rId2"/>
              </a:rPr>
              <a:t>www.blablablá.com</a:t>
            </a:r>
            <a:r>
              <a:rPr lang="es-MX" dirty="0" smtClean="0">
                <a:solidFill>
                  <a:schemeClr val="bg1"/>
                </a:solidFill>
              </a:rPr>
              <a:t>” *</a:t>
            </a:r>
          </a:p>
          <a:p>
            <a:pPr lvl="1"/>
            <a:endParaRPr lang="es-MX" dirty="0">
              <a:solidFill>
                <a:schemeClr val="bg1"/>
              </a:solidFill>
            </a:endParaRPr>
          </a:p>
          <a:p>
            <a:pPr lvl="1"/>
            <a:endParaRPr lang="es-MX" dirty="0" smtClean="0">
              <a:solidFill>
                <a:schemeClr val="bg1"/>
              </a:solidFill>
            </a:endParaRPr>
          </a:p>
          <a:p>
            <a:pPr lvl="1"/>
            <a:endParaRPr lang="es-MX" dirty="0">
              <a:solidFill>
                <a:schemeClr val="bg1"/>
              </a:solidFill>
            </a:endParaRPr>
          </a:p>
          <a:p>
            <a:pPr marL="457200" lvl="1" indent="0">
              <a:buNone/>
            </a:pPr>
            <a:r>
              <a:rPr lang="es-MX" dirty="0" smtClean="0">
                <a:solidFill>
                  <a:schemeClr val="bg1"/>
                </a:solidFill>
              </a:rPr>
              <a:t>* Si aplica</a:t>
            </a:r>
            <a:endParaRPr lang="es-MX" dirty="0" smtClean="0">
              <a:solidFill>
                <a:schemeClr val="bg1"/>
              </a:solidFill>
            </a:endParaRPr>
          </a:p>
        </p:txBody>
      </p:sp>
    </p:spTree>
    <p:extLst>
      <p:ext uri="{BB962C8B-B14F-4D97-AF65-F5344CB8AC3E}">
        <p14:creationId xmlns:p14="http://schemas.microsoft.com/office/powerpoint/2010/main" val="2746919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Calendario de actividades</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r>
              <a:rPr lang="es-MX" b="1" dirty="0" smtClean="0">
                <a:solidFill>
                  <a:schemeClr val="accent1"/>
                </a:solidFill>
              </a:rPr>
              <a:t>19 </a:t>
            </a:r>
            <a:r>
              <a:rPr lang="es-MX" b="1" dirty="0" smtClean="0">
                <a:solidFill>
                  <a:schemeClr val="accent1"/>
                </a:solidFill>
              </a:rPr>
              <a:t>y 26 de abril:		</a:t>
            </a:r>
            <a:r>
              <a:rPr lang="es-MX" dirty="0" smtClean="0">
                <a:solidFill>
                  <a:schemeClr val="accent1"/>
                </a:solidFill>
              </a:rPr>
              <a:t>¡Semana santa!</a:t>
            </a:r>
          </a:p>
          <a:p>
            <a:endParaRPr lang="es-MX" b="1" dirty="0" smtClean="0">
              <a:solidFill>
                <a:schemeClr val="accent1"/>
              </a:solidFill>
            </a:endParaRPr>
          </a:p>
          <a:p>
            <a:r>
              <a:rPr lang="es-MX" b="1" dirty="0" smtClean="0">
                <a:solidFill>
                  <a:schemeClr val="bg1"/>
                </a:solidFill>
              </a:rPr>
              <a:t>3 de mayo			Entrega del Ensayo sobre el documental “Bowling </a:t>
            </a:r>
            <a:r>
              <a:rPr lang="es-MX" b="1" dirty="0" err="1" smtClean="0">
                <a:solidFill>
                  <a:schemeClr val="bg1"/>
                </a:solidFill>
              </a:rPr>
              <a:t>for</a:t>
            </a:r>
            <a:r>
              <a:rPr lang="es-MX" b="1" dirty="0" smtClean="0">
                <a:solidFill>
                  <a:schemeClr val="bg1"/>
                </a:solidFill>
              </a:rPr>
              <a:t> </a:t>
            </a:r>
            <a:r>
              <a:rPr lang="es-MX" b="1" dirty="0" err="1" smtClean="0">
                <a:solidFill>
                  <a:schemeClr val="bg1"/>
                </a:solidFill>
              </a:rPr>
              <a:t>Columbine</a:t>
            </a:r>
            <a:r>
              <a:rPr lang="es-MX" b="1" dirty="0" smtClean="0">
                <a:solidFill>
                  <a:schemeClr val="bg1"/>
                </a:solidFill>
              </a:rPr>
              <a:t>”</a:t>
            </a:r>
          </a:p>
          <a:p>
            <a:pPr marL="0" indent="0">
              <a:buNone/>
            </a:pPr>
            <a:r>
              <a:rPr lang="es-MX" b="1" dirty="0" smtClean="0">
                <a:solidFill>
                  <a:schemeClr val="bg1"/>
                </a:solidFill>
              </a:rPr>
              <a:t>						Actividad en clase: </a:t>
            </a:r>
            <a:r>
              <a:rPr lang="es-MX" b="1" u="sng" dirty="0" smtClean="0">
                <a:solidFill>
                  <a:schemeClr val="bg1"/>
                </a:solidFill>
              </a:rPr>
              <a:t>Exposición de proyectos de Feria de las Ciencias</a:t>
            </a:r>
          </a:p>
          <a:p>
            <a:endParaRPr lang="es-MX" b="1" dirty="0" smtClean="0">
              <a:solidFill>
                <a:schemeClr val="bg1"/>
              </a:solidFill>
            </a:endParaRPr>
          </a:p>
          <a:p>
            <a:r>
              <a:rPr lang="es-MX" b="1" dirty="0" smtClean="0">
                <a:solidFill>
                  <a:schemeClr val="bg1"/>
                </a:solidFill>
              </a:rPr>
              <a:t>10 de mayo			</a:t>
            </a:r>
            <a:r>
              <a:rPr lang="es-MX" dirty="0">
                <a:solidFill>
                  <a:schemeClr val="bg1"/>
                </a:solidFill>
              </a:rPr>
              <a:t>¡</a:t>
            </a:r>
            <a:r>
              <a:rPr lang="es-MX" dirty="0" smtClean="0">
                <a:solidFill>
                  <a:schemeClr val="bg1"/>
                </a:solidFill>
              </a:rPr>
              <a:t>No hay clase!</a:t>
            </a:r>
            <a:endParaRPr lang="es-MX" b="1" dirty="0" smtClean="0">
              <a:solidFill>
                <a:schemeClr val="bg1"/>
              </a:solidFill>
            </a:endParaRPr>
          </a:p>
          <a:p>
            <a:pPr marL="0" indent="0">
              <a:buNone/>
            </a:pPr>
            <a:r>
              <a:rPr lang="es-MX" b="1" dirty="0">
                <a:solidFill>
                  <a:schemeClr val="bg1"/>
                </a:solidFill>
              </a:rPr>
              <a:t>	</a:t>
            </a:r>
            <a:r>
              <a:rPr lang="es-MX" b="1" dirty="0" smtClean="0">
                <a:solidFill>
                  <a:schemeClr val="bg1"/>
                </a:solidFill>
              </a:rPr>
              <a:t>					Fecha límite para el envío de la Cuarta entrega de su TMI</a:t>
            </a:r>
            <a:endParaRPr lang="es-MX" dirty="0" smtClean="0">
              <a:solidFill>
                <a:schemeClr val="bg1"/>
              </a:solidFill>
            </a:endParaRPr>
          </a:p>
          <a:p>
            <a:endParaRPr lang="es-MX" dirty="0" smtClean="0">
              <a:solidFill>
                <a:schemeClr val="bg1"/>
              </a:solidFill>
            </a:endParaRPr>
          </a:p>
          <a:p>
            <a:r>
              <a:rPr lang="es-MX" b="1" dirty="0" smtClean="0">
                <a:solidFill>
                  <a:schemeClr val="bg1"/>
                </a:solidFill>
              </a:rPr>
              <a:t>17 de mayo			</a:t>
            </a:r>
            <a:r>
              <a:rPr lang="es-MX" dirty="0" smtClean="0">
                <a:solidFill>
                  <a:schemeClr val="bg1"/>
                </a:solidFill>
              </a:rPr>
              <a:t>Entrega de calificaciones – Dudas y aclaraciones</a:t>
            </a:r>
            <a:endParaRPr lang="es-MX" b="1" dirty="0" smtClean="0">
              <a:solidFill>
                <a:schemeClr val="bg1"/>
              </a:solidFill>
            </a:endParaRPr>
          </a:p>
        </p:txBody>
      </p:sp>
    </p:spTree>
    <p:extLst>
      <p:ext uri="{BB962C8B-B14F-4D97-AF65-F5344CB8AC3E}">
        <p14:creationId xmlns:p14="http://schemas.microsoft.com/office/powerpoint/2010/main" val="2433085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b="1" dirty="0" smtClean="0"/>
              <a:t>Repaso global:</a:t>
            </a:r>
            <a:br>
              <a:rPr lang="es-MX" b="1" dirty="0" smtClean="0"/>
            </a:br>
            <a:r>
              <a:rPr lang="es-MX" b="1" dirty="0" smtClean="0"/>
              <a:t>¿Qué debe llevar mi TMI?</a:t>
            </a:r>
            <a:endParaRPr lang="es-MX" b="1" dirty="0"/>
          </a:p>
        </p:txBody>
      </p:sp>
      <p:sp>
        <p:nvSpPr>
          <p:cNvPr id="3" name="Subtítulo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1491035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296214" y="203436"/>
            <a:ext cx="11414459" cy="779687"/>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1) Portada</a:t>
            </a:r>
            <a:endParaRPr lang="es-MX" sz="4400" dirty="0">
              <a:solidFill>
                <a:schemeClr val="bg1"/>
              </a:solidFill>
              <a:latin typeface="Aharoni" panose="02010803020104030203" pitchFamily="2" charset="-79"/>
              <a:cs typeface="Aharoni" panose="02010803020104030203" pitchFamily="2" charset="-79"/>
            </a:endParaRPr>
          </a:p>
        </p:txBody>
      </p:sp>
      <p:sp>
        <p:nvSpPr>
          <p:cNvPr id="2" name="Marcador de texto 1"/>
          <p:cNvSpPr>
            <a:spLocks noGrp="1"/>
          </p:cNvSpPr>
          <p:nvPr>
            <p:ph type="body" idx="1"/>
          </p:nvPr>
        </p:nvSpPr>
        <p:spPr/>
        <p:txBody>
          <a:bodyPr/>
          <a:lstStyle/>
          <a:p>
            <a:endParaRPr lang="es-MX" dirty="0" smtClean="0"/>
          </a:p>
          <a:p>
            <a:endParaRPr lang="es-MX" dirty="0"/>
          </a:p>
        </p:txBody>
      </p:sp>
      <p:sp>
        <p:nvSpPr>
          <p:cNvPr id="10" name="Marcador de contenido 9"/>
          <p:cNvSpPr>
            <a:spLocks noGrp="1"/>
          </p:cNvSpPr>
          <p:nvPr>
            <p:ph sz="half" idx="2"/>
          </p:nvPr>
        </p:nvSpPr>
        <p:spPr/>
        <p:txBody>
          <a:bodyPr/>
          <a:lstStyle/>
          <a:p>
            <a:endParaRPr lang="es-MX" dirty="0" smtClean="0">
              <a:solidFill>
                <a:schemeClr val="bg1"/>
              </a:solidFill>
            </a:endParaRPr>
          </a:p>
          <a:p>
            <a:endParaRPr lang="es-MX" dirty="0" smtClean="0">
              <a:solidFill>
                <a:schemeClr val="bg1"/>
              </a:solidFill>
            </a:endParaRPr>
          </a:p>
        </p:txBody>
      </p:sp>
      <p:sp>
        <p:nvSpPr>
          <p:cNvPr id="3" name="Marcador de texto 2"/>
          <p:cNvSpPr>
            <a:spLocks noGrp="1"/>
          </p:cNvSpPr>
          <p:nvPr>
            <p:ph type="body" sz="quarter" idx="3"/>
          </p:nvPr>
        </p:nvSpPr>
        <p:spPr/>
        <p:txBody>
          <a:bodyPr/>
          <a:lstStyle/>
          <a:p>
            <a:endParaRPr lang="es-MX" dirty="0" smtClean="0"/>
          </a:p>
          <a:p>
            <a:endParaRPr lang="es-MX" dirty="0"/>
          </a:p>
        </p:txBody>
      </p:sp>
      <p:sp>
        <p:nvSpPr>
          <p:cNvPr id="6" name="Marcador de contenido 5"/>
          <p:cNvSpPr>
            <a:spLocks noGrp="1"/>
          </p:cNvSpPr>
          <p:nvPr>
            <p:ph sz="quarter" idx="4"/>
          </p:nvPr>
        </p:nvSpPr>
        <p:spPr>
          <a:xfrm>
            <a:off x="5048518" y="1326524"/>
            <a:ext cx="6457113" cy="4573274"/>
          </a:xfrm>
        </p:spPr>
        <p:txBody>
          <a:bodyPr/>
          <a:lstStyle/>
          <a:p>
            <a:r>
              <a:rPr lang="es-MX" dirty="0" smtClean="0">
                <a:solidFill>
                  <a:schemeClr val="bg1"/>
                </a:solidFill>
              </a:rPr>
              <a:t>En una página independiente</a:t>
            </a:r>
          </a:p>
          <a:p>
            <a:endParaRPr lang="es-MX" dirty="0">
              <a:solidFill>
                <a:schemeClr val="bg1"/>
              </a:solidFill>
            </a:endParaRPr>
          </a:p>
          <a:p>
            <a:r>
              <a:rPr lang="es-MX" dirty="0" smtClean="0">
                <a:solidFill>
                  <a:schemeClr val="bg1"/>
                </a:solidFill>
              </a:rPr>
              <a:t>Datos </a:t>
            </a:r>
            <a:r>
              <a:rPr lang="es-MX" b="1" dirty="0" smtClean="0">
                <a:solidFill>
                  <a:schemeClr val="bg1"/>
                </a:solidFill>
              </a:rPr>
              <a:t>obligatorios</a:t>
            </a:r>
          </a:p>
          <a:p>
            <a:pPr lvl="1"/>
            <a:r>
              <a:rPr lang="es-MX" dirty="0" smtClean="0">
                <a:solidFill>
                  <a:schemeClr val="bg1"/>
                </a:solidFill>
              </a:rPr>
              <a:t>Título del trabajo</a:t>
            </a:r>
          </a:p>
          <a:p>
            <a:pPr lvl="1"/>
            <a:r>
              <a:rPr lang="es-MX" dirty="0" smtClean="0">
                <a:solidFill>
                  <a:schemeClr val="bg1"/>
                </a:solidFill>
              </a:rPr>
              <a:t>Nombre completo</a:t>
            </a:r>
          </a:p>
          <a:p>
            <a:pPr lvl="1"/>
            <a:r>
              <a:rPr lang="es-MX" b="1" u="sng" dirty="0" smtClean="0">
                <a:solidFill>
                  <a:schemeClr val="bg1"/>
                </a:solidFill>
              </a:rPr>
              <a:t>GRUPO</a:t>
            </a:r>
          </a:p>
          <a:p>
            <a:pPr lvl="1"/>
            <a:endParaRPr lang="es-MX" b="1" u="sng" dirty="0">
              <a:solidFill>
                <a:schemeClr val="bg1"/>
              </a:solidFill>
            </a:endParaRPr>
          </a:p>
          <a:p>
            <a:r>
              <a:rPr lang="es-MX" dirty="0" smtClean="0">
                <a:solidFill>
                  <a:schemeClr val="bg1"/>
                </a:solidFill>
              </a:rPr>
              <a:t>Formato </a:t>
            </a:r>
            <a:r>
              <a:rPr lang="es-MX" b="1" dirty="0" smtClean="0">
                <a:solidFill>
                  <a:schemeClr val="bg1"/>
                </a:solidFill>
              </a:rPr>
              <a:t>libre</a:t>
            </a:r>
          </a:p>
          <a:p>
            <a:pPr lvl="1"/>
            <a:r>
              <a:rPr lang="es-MX" dirty="0" smtClean="0">
                <a:solidFill>
                  <a:schemeClr val="bg1"/>
                </a:solidFill>
              </a:rPr>
              <a:t>Puede, o no, incluir el logo del CEJP</a:t>
            </a:r>
          </a:p>
          <a:p>
            <a:pPr lvl="1"/>
            <a:r>
              <a:rPr lang="es-MX" dirty="0" smtClean="0">
                <a:solidFill>
                  <a:schemeClr val="bg1"/>
                </a:solidFill>
              </a:rPr>
              <a:t>Puede, o no, venir a color</a:t>
            </a:r>
          </a:p>
          <a:p>
            <a:pPr lvl="1"/>
            <a:r>
              <a:rPr lang="es-MX" dirty="0" smtClean="0">
                <a:solidFill>
                  <a:schemeClr val="bg1"/>
                </a:solidFill>
              </a:rPr>
              <a:t>Puede, o no, incluir datos como: Materia, nombre de la profesora, fecha de entrega, etc.</a:t>
            </a:r>
          </a:p>
          <a:p>
            <a:pPr lvl="1"/>
            <a:endParaRPr lang="es-MX" dirty="0">
              <a:solidFill>
                <a:schemeClr val="bg1"/>
              </a:solidFill>
            </a:endParaRPr>
          </a:p>
        </p:txBody>
      </p:sp>
      <p:pic>
        <p:nvPicPr>
          <p:cNvPr id="7" name="Imagen 6"/>
          <p:cNvPicPr>
            <a:picLocks noChangeAspect="1"/>
          </p:cNvPicPr>
          <p:nvPr/>
        </p:nvPicPr>
        <p:blipFill>
          <a:blip r:embed="rId2"/>
          <a:stretch>
            <a:fillRect/>
          </a:stretch>
        </p:blipFill>
        <p:spPr>
          <a:xfrm>
            <a:off x="766161" y="1228415"/>
            <a:ext cx="3771900" cy="4933950"/>
          </a:xfrm>
          <a:prstGeom prst="rect">
            <a:avLst/>
          </a:prstGeom>
          <a:ln>
            <a:solidFill>
              <a:schemeClr val="accent1"/>
            </a:solidFill>
          </a:ln>
        </p:spPr>
      </p:pic>
    </p:spTree>
    <p:extLst>
      <p:ext uri="{BB962C8B-B14F-4D97-AF65-F5344CB8AC3E}">
        <p14:creationId xmlns:p14="http://schemas.microsoft.com/office/powerpoint/2010/main" val="2750775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2) </a:t>
            </a:r>
            <a:r>
              <a:rPr lang="es-MX" sz="4400" dirty="0" err="1" smtClean="0">
                <a:solidFill>
                  <a:schemeClr val="bg1"/>
                </a:solidFill>
                <a:latin typeface="Aharoni" panose="02010803020104030203" pitchFamily="2" charset="-79"/>
                <a:cs typeface="Aharoni" panose="02010803020104030203" pitchFamily="2" charset="-79"/>
              </a:rPr>
              <a:t>Resúmen</a:t>
            </a:r>
            <a:r>
              <a:rPr lang="es-MX" sz="4400" dirty="0" smtClean="0">
                <a:solidFill>
                  <a:schemeClr val="bg1"/>
                </a:solidFill>
                <a:latin typeface="Aharoni" panose="02010803020104030203" pitchFamily="2" charset="-79"/>
                <a:cs typeface="Aharoni" panose="02010803020104030203" pitchFamily="2" charset="-79"/>
              </a:rPr>
              <a:t> / </a:t>
            </a:r>
            <a:r>
              <a:rPr lang="es-MX" sz="4400" dirty="0" err="1" smtClean="0">
                <a:solidFill>
                  <a:schemeClr val="bg1"/>
                </a:solidFill>
                <a:latin typeface="Aharoni" panose="02010803020104030203" pitchFamily="2" charset="-79"/>
                <a:cs typeface="Aharoni" panose="02010803020104030203" pitchFamily="2" charset="-79"/>
              </a:rPr>
              <a:t>Abstract</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endParaRPr lang="es-MX" dirty="0" smtClean="0">
              <a:solidFill>
                <a:schemeClr val="bg1"/>
              </a:solidFill>
            </a:endParaRPr>
          </a:p>
        </p:txBody>
      </p:sp>
      <p:sp>
        <p:nvSpPr>
          <p:cNvPr id="6"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120 palabras máximo</a:t>
            </a:r>
          </a:p>
          <a:p>
            <a:pPr lvl="1"/>
            <a:r>
              <a:rPr lang="es-MX" dirty="0" smtClean="0">
                <a:solidFill>
                  <a:schemeClr val="bg1"/>
                </a:solidFill>
              </a:rPr>
              <a:t>En una oración se describe el fenómeno de interés</a:t>
            </a:r>
          </a:p>
          <a:p>
            <a:pPr lvl="1"/>
            <a:r>
              <a:rPr lang="es-MX" dirty="0" smtClean="0">
                <a:solidFill>
                  <a:schemeClr val="bg1"/>
                </a:solidFill>
              </a:rPr>
              <a:t>En una segunda oración se expone la pregunta de investigación</a:t>
            </a:r>
          </a:p>
          <a:p>
            <a:pPr lvl="1"/>
            <a:r>
              <a:rPr lang="es-MX" dirty="0" smtClean="0">
                <a:solidFill>
                  <a:schemeClr val="bg1"/>
                </a:solidFill>
              </a:rPr>
              <a:t>En una tercera oración se describe el método (Qué se hizo para responder la pregunta de investigación)</a:t>
            </a:r>
          </a:p>
          <a:p>
            <a:pPr lvl="1"/>
            <a:endParaRPr lang="es-MX" dirty="0" smtClean="0">
              <a:solidFill>
                <a:schemeClr val="bg1"/>
              </a:solidFill>
            </a:endParaRPr>
          </a:p>
        </p:txBody>
      </p:sp>
    </p:spTree>
    <p:extLst>
      <p:ext uri="{BB962C8B-B14F-4D97-AF65-F5344CB8AC3E}">
        <p14:creationId xmlns:p14="http://schemas.microsoft.com/office/powerpoint/2010/main" val="280767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2879"/>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2) </a:t>
            </a:r>
            <a:r>
              <a:rPr lang="es-MX" sz="4400" dirty="0" err="1" smtClean="0">
                <a:solidFill>
                  <a:schemeClr val="bg1"/>
                </a:solidFill>
                <a:latin typeface="Aharoni" panose="02010803020104030203" pitchFamily="2" charset="-79"/>
                <a:cs typeface="Aharoni" panose="02010803020104030203" pitchFamily="2" charset="-79"/>
              </a:rPr>
              <a:t>Resúmen</a:t>
            </a:r>
            <a:r>
              <a:rPr lang="es-MX" sz="4400" dirty="0" smtClean="0">
                <a:solidFill>
                  <a:schemeClr val="bg1"/>
                </a:solidFill>
                <a:latin typeface="Aharoni" panose="02010803020104030203" pitchFamily="2" charset="-79"/>
                <a:cs typeface="Aharoni" panose="02010803020104030203" pitchFamily="2" charset="-79"/>
              </a:rPr>
              <a:t> / </a:t>
            </a:r>
            <a:r>
              <a:rPr lang="es-MX" sz="4400" dirty="0" err="1" smtClean="0">
                <a:solidFill>
                  <a:schemeClr val="bg1"/>
                </a:solidFill>
                <a:latin typeface="Aharoni" panose="02010803020104030203" pitchFamily="2" charset="-79"/>
                <a:cs typeface="Aharoni" panose="02010803020104030203" pitchFamily="2" charset="-79"/>
              </a:rPr>
              <a:t>Abstract</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endParaRPr lang="es-MX" dirty="0" smtClean="0">
              <a:solidFill>
                <a:schemeClr val="bg1"/>
              </a:solidFill>
            </a:endParaRPr>
          </a:p>
        </p:txBody>
      </p:sp>
      <p:sp>
        <p:nvSpPr>
          <p:cNvPr id="6"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120 palabras máximo</a:t>
            </a:r>
          </a:p>
          <a:p>
            <a:pPr lvl="1"/>
            <a:r>
              <a:rPr lang="es-MX" dirty="0" smtClean="0">
                <a:solidFill>
                  <a:schemeClr val="bg1"/>
                </a:solidFill>
              </a:rPr>
              <a:t>En una oración se describe el fenómeno de interés</a:t>
            </a:r>
          </a:p>
          <a:p>
            <a:pPr lvl="1"/>
            <a:r>
              <a:rPr lang="es-MX" dirty="0" smtClean="0">
                <a:solidFill>
                  <a:schemeClr val="bg1"/>
                </a:solidFill>
              </a:rPr>
              <a:t>En una segunda oración se expone la pregunta de investigación</a:t>
            </a:r>
          </a:p>
          <a:p>
            <a:pPr lvl="1"/>
            <a:r>
              <a:rPr lang="es-MX" dirty="0" smtClean="0">
                <a:solidFill>
                  <a:schemeClr val="bg1"/>
                </a:solidFill>
              </a:rPr>
              <a:t>En una tercera oración se describe el método (Qué se hizo para responder la pregunta de investigación)</a:t>
            </a:r>
          </a:p>
          <a:p>
            <a:pPr lvl="1"/>
            <a:endParaRPr lang="es-MX" dirty="0" smtClean="0">
              <a:solidFill>
                <a:schemeClr val="bg1"/>
              </a:solidFill>
            </a:endParaRPr>
          </a:p>
        </p:txBody>
      </p:sp>
      <p:sp>
        <p:nvSpPr>
          <p:cNvPr id="2" name="CuadroTexto 1"/>
          <p:cNvSpPr txBox="1"/>
          <p:nvPr/>
        </p:nvSpPr>
        <p:spPr>
          <a:xfrm>
            <a:off x="1287888" y="3451538"/>
            <a:ext cx="9272788" cy="1754326"/>
          </a:xfrm>
          <a:prstGeom prst="rect">
            <a:avLst/>
          </a:prstGeom>
          <a:noFill/>
        </p:spPr>
        <p:txBody>
          <a:bodyPr wrap="square" rtlCol="0">
            <a:spAutoFit/>
          </a:bodyPr>
          <a:lstStyle/>
          <a:p>
            <a:pPr algn="just"/>
            <a:r>
              <a:rPr lang="es-MX" dirty="0">
                <a:solidFill>
                  <a:schemeClr val="accent1">
                    <a:lumMod val="50000"/>
                  </a:schemeClr>
                </a:solidFill>
              </a:rPr>
              <a:t>“De acuerdo con el famoso estudio de Paul </a:t>
            </a:r>
            <a:r>
              <a:rPr lang="es-MX" dirty="0" err="1">
                <a:solidFill>
                  <a:schemeClr val="accent1">
                    <a:lumMod val="50000"/>
                  </a:schemeClr>
                </a:solidFill>
              </a:rPr>
              <a:t>Eckman</a:t>
            </a:r>
            <a:r>
              <a:rPr lang="es-MX" dirty="0">
                <a:solidFill>
                  <a:schemeClr val="accent1">
                    <a:lumMod val="50000"/>
                  </a:schemeClr>
                </a:solidFill>
              </a:rPr>
              <a:t>, el enojo es considerado una de las seis emociones básicas del ser humano. En el presente estudio se pretende indagar en el efecto que esta emoción puede tener en la toma de decisiones. Para ello, se compararán los resultados obtenidos en una escala que evalúa Impulsividad entre dos grupos de estudiantes del Centro Educativo Jean Piaget, siendo que en sólo uno de estos grupos se ha inducido el enojo.”</a:t>
            </a:r>
          </a:p>
        </p:txBody>
      </p:sp>
    </p:spTree>
    <p:extLst>
      <p:ext uri="{BB962C8B-B14F-4D97-AF65-F5344CB8AC3E}">
        <p14:creationId xmlns:p14="http://schemas.microsoft.com/office/powerpoint/2010/main" val="31985377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2) Índice</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Formato libre</a:t>
            </a:r>
          </a:p>
          <a:p>
            <a:r>
              <a:rPr lang="es-MX" dirty="0" smtClean="0">
                <a:solidFill>
                  <a:schemeClr val="bg1"/>
                </a:solidFill>
              </a:rPr>
              <a:t>Si se usan viñetas, es importante usar SANGRÍAS</a:t>
            </a:r>
          </a:p>
          <a:p>
            <a:pPr lvl="1"/>
            <a:r>
              <a:rPr lang="es-MX" dirty="0" smtClean="0">
                <a:solidFill>
                  <a:schemeClr val="bg1"/>
                </a:solidFill>
              </a:rPr>
              <a:t>Tema principal</a:t>
            </a:r>
          </a:p>
          <a:p>
            <a:pPr lvl="2"/>
            <a:r>
              <a:rPr lang="es-MX" dirty="0" smtClean="0">
                <a:solidFill>
                  <a:schemeClr val="bg1"/>
                </a:solidFill>
              </a:rPr>
              <a:t>Subtema</a:t>
            </a:r>
          </a:p>
          <a:p>
            <a:pPr lvl="3"/>
            <a:r>
              <a:rPr lang="es-MX" dirty="0" smtClean="0">
                <a:solidFill>
                  <a:schemeClr val="bg1"/>
                </a:solidFill>
              </a:rPr>
              <a:t>Sub-subtema</a:t>
            </a:r>
          </a:p>
          <a:p>
            <a:pPr lvl="4"/>
            <a:r>
              <a:rPr lang="es-MX" dirty="0" smtClean="0">
                <a:solidFill>
                  <a:schemeClr val="bg1"/>
                </a:solidFill>
              </a:rPr>
              <a:t>Sub-sub-tema</a:t>
            </a:r>
            <a:endParaRPr lang="es-MX" dirty="0" smtClean="0">
              <a:solidFill>
                <a:schemeClr val="bg1"/>
              </a:solidFill>
            </a:endParaRPr>
          </a:p>
          <a:p>
            <a:endParaRPr lang="es-MX" dirty="0" smtClean="0">
              <a:solidFill>
                <a:schemeClr val="bg1"/>
              </a:solidFill>
            </a:endParaRPr>
          </a:p>
          <a:p>
            <a:r>
              <a:rPr lang="es-MX" dirty="0" smtClean="0">
                <a:solidFill>
                  <a:schemeClr val="bg1"/>
                </a:solidFill>
              </a:rPr>
              <a:t>Si se usan números, pueden omitirse las sangrías.</a:t>
            </a:r>
          </a:p>
          <a:p>
            <a:endParaRPr lang="es-MX" dirty="0">
              <a:solidFill>
                <a:schemeClr val="bg1"/>
              </a:solidFill>
            </a:endParaRPr>
          </a:p>
          <a:p>
            <a:pPr>
              <a:buAutoNum type="arabicPeriod"/>
            </a:pPr>
            <a:r>
              <a:rPr lang="es-MX" dirty="0" smtClean="0">
                <a:solidFill>
                  <a:schemeClr val="bg1"/>
                </a:solidFill>
              </a:rPr>
              <a:t>Tema principal</a:t>
            </a:r>
          </a:p>
          <a:p>
            <a:pPr>
              <a:buAutoNum type="arabicPeriod"/>
            </a:pPr>
            <a:r>
              <a:rPr lang="es-MX" dirty="0" smtClean="0">
                <a:solidFill>
                  <a:schemeClr val="bg1"/>
                </a:solidFill>
              </a:rPr>
              <a:t>Segundo tema principal</a:t>
            </a:r>
          </a:p>
          <a:p>
            <a:pPr marL="0" indent="0">
              <a:buNone/>
            </a:pPr>
            <a:r>
              <a:rPr lang="es-MX" dirty="0" smtClean="0">
                <a:solidFill>
                  <a:schemeClr val="bg1"/>
                </a:solidFill>
              </a:rPr>
              <a:t>2.1  Subtema del segundo tema</a:t>
            </a:r>
          </a:p>
          <a:p>
            <a:pPr marL="0" indent="0">
              <a:buNone/>
            </a:pPr>
            <a:r>
              <a:rPr lang="es-MX" dirty="0" smtClean="0">
                <a:solidFill>
                  <a:schemeClr val="bg1"/>
                </a:solidFill>
              </a:rPr>
              <a:t>2.1.1 Sub- subtema del segundo tema</a:t>
            </a:r>
          </a:p>
          <a:p>
            <a:pPr lvl="1"/>
            <a:endParaRPr lang="es-MX" dirty="0" smtClean="0">
              <a:solidFill>
                <a:schemeClr val="bg1"/>
              </a:solidFill>
            </a:endParaRPr>
          </a:p>
        </p:txBody>
      </p:sp>
    </p:spTree>
    <p:extLst>
      <p:ext uri="{BB962C8B-B14F-4D97-AF65-F5344CB8AC3E}">
        <p14:creationId xmlns:p14="http://schemas.microsoft.com/office/powerpoint/2010/main" val="1307367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8467"/>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1) Introducción</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Pregunta de investigación</a:t>
            </a:r>
          </a:p>
          <a:p>
            <a:endParaRPr lang="es-MX" dirty="0" smtClean="0">
              <a:solidFill>
                <a:schemeClr val="bg1"/>
              </a:solidFill>
            </a:endParaRPr>
          </a:p>
          <a:p>
            <a:r>
              <a:rPr lang="es-MX" dirty="0" smtClean="0">
                <a:solidFill>
                  <a:schemeClr val="bg1"/>
                </a:solidFill>
              </a:rPr>
              <a:t>Objetivo general</a:t>
            </a:r>
          </a:p>
          <a:p>
            <a:endParaRPr lang="es-MX" dirty="0" smtClean="0">
              <a:solidFill>
                <a:schemeClr val="bg1"/>
              </a:solidFill>
            </a:endParaRPr>
          </a:p>
          <a:p>
            <a:r>
              <a:rPr lang="es-MX" dirty="0" smtClean="0">
                <a:solidFill>
                  <a:schemeClr val="bg1"/>
                </a:solidFill>
              </a:rPr>
              <a:t>Objetivos específicos</a:t>
            </a:r>
          </a:p>
          <a:p>
            <a:endParaRPr lang="es-MX" dirty="0" smtClean="0">
              <a:solidFill>
                <a:schemeClr val="bg1"/>
              </a:solidFill>
            </a:endParaRPr>
          </a:p>
          <a:p>
            <a:r>
              <a:rPr lang="es-MX" dirty="0" smtClean="0">
                <a:solidFill>
                  <a:schemeClr val="bg1"/>
                </a:solidFill>
              </a:rPr>
              <a:t>Justificación  </a:t>
            </a:r>
            <a:r>
              <a:rPr lang="es-MX" i="1" dirty="0" smtClean="0">
                <a:solidFill>
                  <a:schemeClr val="accent6">
                    <a:lumMod val="50000"/>
                  </a:schemeClr>
                </a:solidFill>
              </a:rPr>
              <a:t>(¿Por qué es relevante hacer un trabajo sobre el tema que elegí?</a:t>
            </a:r>
            <a:r>
              <a:rPr lang="es-MX" dirty="0" smtClean="0">
                <a:solidFill>
                  <a:schemeClr val="bg1"/>
                </a:solidFill>
              </a:rPr>
              <a:t>)</a:t>
            </a:r>
            <a:endParaRPr lang="es-MX" dirty="0" smtClean="0">
              <a:solidFill>
                <a:schemeClr val="bg1"/>
              </a:solidFill>
            </a:endParaRPr>
          </a:p>
          <a:p>
            <a:endParaRPr lang="es-MX" dirty="0">
              <a:solidFill>
                <a:schemeClr val="bg1"/>
              </a:solidFill>
            </a:endParaRPr>
          </a:p>
          <a:p>
            <a:endParaRPr lang="es-MX" dirty="0" smtClean="0">
              <a:solidFill>
                <a:schemeClr val="bg1"/>
              </a:solidFill>
            </a:endParaRPr>
          </a:p>
        </p:txBody>
      </p:sp>
    </p:spTree>
    <p:extLst>
      <p:ext uri="{BB962C8B-B14F-4D97-AF65-F5344CB8AC3E}">
        <p14:creationId xmlns:p14="http://schemas.microsoft.com/office/powerpoint/2010/main" val="3145840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2" name="Rectángulo 1"/>
          <p:cNvSpPr/>
          <p:nvPr/>
        </p:nvSpPr>
        <p:spPr>
          <a:xfrm>
            <a:off x="635000" y="1334413"/>
            <a:ext cx="1557867" cy="59598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4</a:t>
            </a:r>
            <a:r>
              <a:rPr lang="es-MX" sz="4400" dirty="0" smtClean="0">
                <a:solidFill>
                  <a:schemeClr val="bg1"/>
                </a:solidFill>
                <a:latin typeface="Aharoni" panose="02010803020104030203" pitchFamily="2" charset="-79"/>
                <a:cs typeface="Aharoni" panose="02010803020104030203" pitchFamily="2" charset="-79"/>
              </a:rPr>
              <a:t>) Marco Teórico</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25004" y="2940340"/>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sz="3500" b="1" u="sng" dirty="0" smtClean="0">
                <a:solidFill>
                  <a:srgbClr val="FF0000"/>
                </a:solidFill>
                <a:latin typeface="AR DARLING" panose="02000000000000000000" pitchFamily="2" charset="0"/>
              </a:rPr>
              <a:t>CITAS</a:t>
            </a:r>
            <a:endParaRPr lang="es-MX" sz="3500" b="1" u="sng" dirty="0" smtClean="0">
              <a:solidFill>
                <a:srgbClr val="FF0000"/>
              </a:solidFill>
              <a:latin typeface="AR DARLING" panose="02000000000000000000" pitchFamily="2" charset="0"/>
            </a:endParaRPr>
          </a:p>
          <a:p>
            <a:pPr lvl="1"/>
            <a:r>
              <a:rPr lang="es-MX" dirty="0" smtClean="0">
                <a:solidFill>
                  <a:schemeClr val="bg1"/>
                </a:solidFill>
              </a:rPr>
              <a:t>Toda idea, información o dato tiene que estar CITADO </a:t>
            </a:r>
          </a:p>
          <a:p>
            <a:pPr lvl="1"/>
            <a:r>
              <a:rPr lang="es-MX" dirty="0" smtClean="0">
                <a:solidFill>
                  <a:schemeClr val="bg1"/>
                </a:solidFill>
              </a:rPr>
              <a:t>(Autor, año)</a:t>
            </a:r>
          </a:p>
          <a:p>
            <a:pPr lvl="1"/>
            <a:endParaRPr lang="es-MX" dirty="0">
              <a:solidFill>
                <a:schemeClr val="bg1"/>
              </a:solidFill>
            </a:endParaRPr>
          </a:p>
          <a:p>
            <a:r>
              <a:rPr lang="es-MX" dirty="0" smtClean="0">
                <a:solidFill>
                  <a:schemeClr val="bg1"/>
                </a:solidFill>
              </a:rPr>
              <a:t>Tiene que haber un </a:t>
            </a:r>
            <a:r>
              <a:rPr lang="es-MX" b="1" dirty="0" smtClean="0">
                <a:solidFill>
                  <a:schemeClr val="bg1"/>
                </a:solidFill>
              </a:rPr>
              <a:t>hilo conector</a:t>
            </a:r>
            <a:r>
              <a:rPr lang="es-MX" dirty="0" smtClean="0">
                <a:solidFill>
                  <a:schemeClr val="bg1"/>
                </a:solidFill>
              </a:rPr>
              <a:t> a lo largo de toda la información que se expone.</a:t>
            </a:r>
          </a:p>
          <a:p>
            <a:endParaRPr lang="es-MX" dirty="0">
              <a:solidFill>
                <a:schemeClr val="bg1"/>
              </a:solidFill>
            </a:endParaRPr>
          </a:p>
          <a:p>
            <a:r>
              <a:rPr lang="es-MX" dirty="0" smtClean="0">
                <a:solidFill>
                  <a:schemeClr val="bg1"/>
                </a:solidFill>
              </a:rPr>
              <a:t>Los títulos y subtítulos tienen que estar adecuadamente marcados.</a:t>
            </a:r>
          </a:p>
          <a:p>
            <a:endParaRPr lang="es-MX" dirty="0">
              <a:solidFill>
                <a:schemeClr val="bg1"/>
              </a:solidFill>
            </a:endParaRPr>
          </a:p>
          <a:p>
            <a:r>
              <a:rPr lang="es-MX" dirty="0" smtClean="0">
                <a:solidFill>
                  <a:schemeClr val="bg1"/>
                </a:solidFill>
              </a:rPr>
              <a:t>Si se usan imágenes o tablas, deben llevar una pequeña descripción al pie.</a:t>
            </a:r>
          </a:p>
        </p:txBody>
      </p:sp>
    </p:spTree>
    <p:extLst>
      <p:ext uri="{BB962C8B-B14F-4D97-AF65-F5344CB8AC3E}">
        <p14:creationId xmlns:p14="http://schemas.microsoft.com/office/powerpoint/2010/main" val="2287371841"/>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415</TotalTime>
  <Words>597</Words>
  <Application>Microsoft Office PowerPoint</Application>
  <PresentationFormat>Panorámica</PresentationFormat>
  <Paragraphs>109</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Aharoni</vt:lpstr>
      <vt:lpstr>AR DARLING</vt:lpstr>
      <vt:lpstr>Arial</vt:lpstr>
      <vt:lpstr>Century Gothic</vt:lpstr>
      <vt:lpstr>Wingdings 3</vt:lpstr>
      <vt:lpstr>Espiral</vt:lpstr>
      <vt:lpstr>Evaluación  4to periodo</vt:lpstr>
      <vt:lpstr>Calendario de actividades</vt:lpstr>
      <vt:lpstr>Repaso global: ¿Qué debe llevar mi TMI?</vt:lpstr>
      <vt:lpstr>1) Portada</vt:lpstr>
      <vt:lpstr>2) Resúmen / Abstract</vt:lpstr>
      <vt:lpstr>2) Resúmen / Abstract</vt:lpstr>
      <vt:lpstr>2) Índice</vt:lpstr>
      <vt:lpstr>1) Introducción</vt:lpstr>
      <vt:lpstr>4) Marco Teórico</vt:lpstr>
      <vt:lpstr>5) Método</vt:lpstr>
      <vt:lpstr>5) Resultados</vt:lpstr>
      <vt:lpstr>5) Discusión y Conclusiones</vt:lpstr>
      <vt:lpstr>5) 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Calendario de actividades</dc:title>
  <dc:creator>Adriana</dc:creator>
  <cp:lastModifiedBy>Alejandro</cp:lastModifiedBy>
  <cp:revision>43</cp:revision>
  <dcterms:created xsi:type="dcterms:W3CDTF">2019-04-04T22:51:26Z</dcterms:created>
  <dcterms:modified xsi:type="dcterms:W3CDTF">2019-04-08T21:17:53Z</dcterms:modified>
</cp:coreProperties>
</file>