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72" r:id="rId14"/>
    <p:sldId id="268" r:id="rId15"/>
    <p:sldId id="271" r:id="rId16"/>
    <p:sldId id="273" r:id="rId17"/>
    <p:sldId id="276" r:id="rId18"/>
    <p:sldId id="280" r:id="rId19"/>
    <p:sldId id="278" r:id="rId20"/>
    <p:sldId id="279" r:id="rId21"/>
    <p:sldId id="282" r:id="rId22"/>
    <p:sldId id="287" r:id="rId23"/>
    <p:sldId id="283" r:id="rId24"/>
    <p:sldId id="284" r:id="rId25"/>
    <p:sldId id="286" r:id="rId26"/>
    <p:sldId id="294" r:id="rId27"/>
    <p:sldId id="288" r:id="rId28"/>
    <p:sldId id="295" r:id="rId29"/>
    <p:sldId id="289" r:id="rId30"/>
    <p:sldId id="297" r:id="rId31"/>
    <p:sldId id="299" r:id="rId32"/>
    <p:sldId id="296" r:id="rId33"/>
    <p:sldId id="298" r:id="rId34"/>
    <p:sldId id="300" r:id="rId35"/>
    <p:sldId id="301" r:id="rId36"/>
    <p:sldId id="302" r:id="rId37"/>
    <p:sldId id="303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59E8EC-C301-4EF0-9F18-3DEE9229EC4E}" type="datetimeFigureOut">
              <a:rPr lang="es-MX" smtClean="0"/>
              <a:t>20/09/2015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5EEDD9-643C-41C8-B63E-F7F90A3ECBE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Sensibility</a:t>
            </a:r>
            <a:r>
              <a:rPr lang="es-MX" dirty="0" smtClean="0"/>
              <a:t> as a </a:t>
            </a:r>
            <a:r>
              <a:rPr lang="es-MX" dirty="0" err="1" smtClean="0"/>
              <a:t>source</a:t>
            </a:r>
            <a:r>
              <a:rPr lang="es-MX" dirty="0" smtClean="0"/>
              <a:t> of </a:t>
            </a:r>
            <a:r>
              <a:rPr lang="es-MX" dirty="0" err="1" smtClean="0"/>
              <a:t>Bias</a:t>
            </a:r>
            <a:r>
              <a:rPr lang="es-MX" dirty="0" smtClean="0"/>
              <a:t> in a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5157192"/>
            <a:ext cx="8077200" cy="1499616"/>
          </a:xfrm>
        </p:spPr>
        <p:txBody>
          <a:bodyPr>
            <a:noAutofit/>
          </a:bodyPr>
          <a:lstStyle/>
          <a:p>
            <a:pPr algn="ctr"/>
            <a:endParaRPr lang="es-MX" sz="3500" dirty="0" smtClean="0"/>
          </a:p>
          <a:p>
            <a:pPr algn="ctr"/>
            <a:endParaRPr lang="es-MX" sz="3500" dirty="0"/>
          </a:p>
          <a:p>
            <a:pPr algn="ctr"/>
            <a:endParaRPr lang="es-MX" sz="3500" dirty="0" smtClean="0"/>
          </a:p>
          <a:p>
            <a:pPr algn="ctr"/>
            <a:endParaRPr lang="es-MX" sz="3500" dirty="0"/>
          </a:p>
          <a:p>
            <a:pPr algn="ctr"/>
            <a:endParaRPr lang="es-MX" sz="3500" dirty="0" smtClean="0"/>
          </a:p>
          <a:p>
            <a:pPr algn="ctr"/>
            <a:endParaRPr lang="es-MX" sz="3500" dirty="0"/>
          </a:p>
          <a:p>
            <a:pPr algn="ctr"/>
            <a:endParaRPr lang="es-MX" sz="3500" dirty="0" smtClean="0"/>
          </a:p>
          <a:p>
            <a:pPr algn="ctr"/>
            <a:r>
              <a:rPr lang="es-MX" sz="3500" dirty="0" err="1" smtClean="0"/>
              <a:t>Signal</a:t>
            </a:r>
            <a:r>
              <a:rPr lang="es-MX" sz="3500" dirty="0" smtClean="0"/>
              <a:t> </a:t>
            </a:r>
            <a:r>
              <a:rPr lang="es-MX" sz="3500" dirty="0" err="1" smtClean="0"/>
              <a:t>Detection</a:t>
            </a:r>
            <a:r>
              <a:rPr lang="es-MX" sz="3500" dirty="0" smtClean="0"/>
              <a:t> </a:t>
            </a:r>
            <a:r>
              <a:rPr lang="es-MX" sz="3500" dirty="0" err="1" smtClean="0"/>
              <a:t>Theory</a:t>
            </a:r>
            <a:endParaRPr lang="es-MX" sz="3500" dirty="0" smtClean="0"/>
          </a:p>
          <a:p>
            <a:pPr algn="ctr"/>
            <a:endParaRPr lang="es-MX" sz="3500" dirty="0" smtClean="0"/>
          </a:p>
          <a:p>
            <a:pPr algn="ctr"/>
            <a:endParaRPr lang="es-MX" sz="2500" dirty="0" smtClean="0"/>
          </a:p>
          <a:p>
            <a:pPr algn="r"/>
            <a:r>
              <a:rPr lang="es-MX" sz="2200" dirty="0" smtClean="0"/>
              <a:t>Adriana Felisa Chávez De la Peña</a:t>
            </a:r>
          </a:p>
          <a:p>
            <a:pPr algn="r"/>
            <a:r>
              <a:rPr lang="es-MX" sz="2200" dirty="0" smtClean="0"/>
              <a:t>Facultad de Psicología; UNAM</a:t>
            </a:r>
            <a:endParaRPr lang="es-MX" sz="2200" dirty="0"/>
          </a:p>
          <a:p>
            <a:pPr algn="r"/>
            <a:r>
              <a:rPr lang="es-MX" sz="2200" dirty="0" err="1" smtClean="0"/>
              <a:t>Lab</a:t>
            </a:r>
            <a:r>
              <a:rPr lang="es-MX" sz="2200" dirty="0" smtClean="0"/>
              <a:t> 25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5983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Parameters</a:t>
            </a:r>
            <a:r>
              <a:rPr lang="es-MX" dirty="0" smtClean="0"/>
              <a:t> of </a:t>
            </a:r>
            <a:r>
              <a:rPr lang="es-MX" dirty="0" err="1" smtClean="0"/>
              <a:t>Interest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88" y="1638439"/>
            <a:ext cx="8229600" cy="4625609"/>
          </a:xfrm>
        </p:spPr>
        <p:txBody>
          <a:bodyPr/>
          <a:lstStyle/>
          <a:p>
            <a:r>
              <a:rPr lang="es-MX" dirty="0" err="1" smtClean="0"/>
              <a:t>Criterion</a:t>
            </a:r>
            <a:r>
              <a:rPr lang="es-MX" dirty="0" smtClean="0"/>
              <a:t> (k) – </a:t>
            </a:r>
            <a:r>
              <a:rPr lang="es-MX" dirty="0" err="1" smtClean="0"/>
              <a:t>Bias</a:t>
            </a:r>
            <a:r>
              <a:rPr lang="es-MX" dirty="0" smtClean="0"/>
              <a:t> (β)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8" y="2850096"/>
            <a:ext cx="73437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4895769" y="5013176"/>
            <a:ext cx="3600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b="1" dirty="0" smtClean="0">
                <a:solidFill>
                  <a:srgbClr val="FF0000"/>
                </a:solidFill>
              </a:rPr>
              <a:t>β</a:t>
            </a:r>
            <a:endParaRPr lang="es-MX" sz="3500" b="1" dirty="0">
              <a:solidFill>
                <a:srgbClr val="FF0000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4679745" y="4725144"/>
            <a:ext cx="144016" cy="1440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679745" y="5589240"/>
            <a:ext cx="144016" cy="1440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64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Parameters</a:t>
            </a:r>
            <a:r>
              <a:rPr lang="es-MX" dirty="0" smtClean="0"/>
              <a:t> of </a:t>
            </a:r>
            <a:r>
              <a:rPr lang="es-MX" dirty="0" err="1" smtClean="0"/>
              <a:t>Interest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88" y="1638439"/>
            <a:ext cx="8229600" cy="4625609"/>
          </a:xfrm>
        </p:spPr>
        <p:txBody>
          <a:bodyPr/>
          <a:lstStyle/>
          <a:p>
            <a:r>
              <a:rPr lang="es-MX" dirty="0" err="1" smtClean="0"/>
              <a:t>Criterion</a:t>
            </a:r>
            <a:r>
              <a:rPr lang="es-MX" dirty="0" smtClean="0"/>
              <a:t> (k) – </a:t>
            </a:r>
            <a:r>
              <a:rPr lang="es-MX" dirty="0" err="1" smtClean="0"/>
              <a:t>Bias</a:t>
            </a:r>
            <a:r>
              <a:rPr lang="es-MX" dirty="0" smtClean="0"/>
              <a:t> </a:t>
            </a:r>
            <a:r>
              <a:rPr lang="es-MX" dirty="0" smtClean="0"/>
              <a:t>(C)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8" y="2850096"/>
            <a:ext cx="73437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3995936" y="5057745"/>
            <a:ext cx="3600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b="1" dirty="0" smtClean="0">
                <a:solidFill>
                  <a:srgbClr val="FF0000"/>
                </a:solidFill>
              </a:rPr>
              <a:t>C</a:t>
            </a:r>
            <a:endParaRPr lang="es-MX" sz="3500" b="1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4550830" y="4645558"/>
            <a:ext cx="0" cy="1663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4511779" y="5373216"/>
            <a:ext cx="28193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love</a:t>
            </a:r>
            <a:r>
              <a:rPr lang="es-MX" dirty="0" smtClean="0"/>
              <a:t> SDT ?!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75191"/>
            <a:ext cx="9036496" cy="4625609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Psychophysics</a:t>
            </a:r>
            <a:r>
              <a:rPr lang="es-MX" dirty="0" smtClean="0"/>
              <a:t> + </a:t>
            </a:r>
            <a:r>
              <a:rPr lang="es-MX" dirty="0" err="1" smtClean="0"/>
              <a:t>Statistics</a:t>
            </a:r>
            <a:r>
              <a:rPr lang="es-MX" dirty="0" smtClean="0"/>
              <a:t> +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Inference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Perception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Probabilistic</a:t>
            </a:r>
            <a:r>
              <a:rPr lang="es-MX" dirty="0" smtClean="0"/>
              <a:t> </a:t>
            </a:r>
            <a:r>
              <a:rPr lang="es-MX" dirty="0" err="1" smtClean="0"/>
              <a:t>Inference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err="1" smtClean="0"/>
              <a:t>Detection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Categorization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Recognition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kind</a:t>
            </a:r>
            <a:r>
              <a:rPr lang="es-MX" dirty="0" smtClean="0"/>
              <a:t> of </a:t>
            </a:r>
            <a:r>
              <a:rPr lang="es-MX" dirty="0" err="1" smtClean="0"/>
              <a:t>systems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5005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8077200" cy="1673352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 err="1" smtClean="0"/>
              <a:t>What</a:t>
            </a:r>
            <a:r>
              <a:rPr lang="es-MX" sz="8000" dirty="0" smtClean="0"/>
              <a:t> </a:t>
            </a:r>
            <a:r>
              <a:rPr lang="es-MX" sz="8000" dirty="0" err="1" smtClean="0"/>
              <a:t>have</a:t>
            </a:r>
            <a:r>
              <a:rPr lang="es-MX" sz="8000" dirty="0" smtClean="0"/>
              <a:t> I done so </a:t>
            </a:r>
            <a:r>
              <a:rPr lang="es-MX" sz="8000" dirty="0" err="1" smtClean="0"/>
              <a:t>far</a:t>
            </a:r>
            <a:r>
              <a:rPr lang="es-MX" sz="8000" dirty="0" smtClean="0"/>
              <a:t>?</a:t>
            </a:r>
            <a:endParaRPr lang="es-MX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5157192"/>
            <a:ext cx="8077200" cy="1499616"/>
          </a:xfrm>
        </p:spPr>
        <p:txBody>
          <a:bodyPr>
            <a:norm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28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I done so </a:t>
            </a:r>
            <a:r>
              <a:rPr lang="es-MX" dirty="0" err="1" smtClean="0"/>
              <a:t>far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‘</a:t>
            </a:r>
            <a:r>
              <a:rPr lang="es-MX" dirty="0" err="1" smtClean="0"/>
              <a:t>Sensitivity</a:t>
            </a:r>
            <a:r>
              <a:rPr lang="es-MX" dirty="0" smtClean="0"/>
              <a:t> as </a:t>
            </a:r>
            <a:r>
              <a:rPr lang="es-MX" dirty="0" smtClean="0"/>
              <a:t>a </a:t>
            </a:r>
            <a:r>
              <a:rPr lang="es-MX" dirty="0" err="1" smtClean="0"/>
              <a:t>source</a:t>
            </a:r>
            <a:r>
              <a:rPr lang="es-MX" dirty="0" smtClean="0"/>
              <a:t> of </a:t>
            </a:r>
            <a:r>
              <a:rPr lang="es-MX" dirty="0" err="1" smtClean="0"/>
              <a:t>Bias</a:t>
            </a:r>
            <a:r>
              <a:rPr lang="es-MX" dirty="0" smtClean="0"/>
              <a:t> in a Detection Task </a:t>
            </a:r>
            <a:r>
              <a:rPr lang="es-MX" dirty="0" err="1"/>
              <a:t>u</a:t>
            </a:r>
            <a:r>
              <a:rPr lang="es-MX" dirty="0" err="1" smtClean="0"/>
              <a:t>sing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r>
              <a:rPr lang="es-MX" dirty="0" smtClean="0"/>
              <a:t>’</a:t>
            </a:r>
          </a:p>
          <a:p>
            <a:endParaRPr lang="es-MX" dirty="0"/>
          </a:p>
          <a:p>
            <a:pPr lvl="1"/>
            <a:r>
              <a:rPr lang="es-MX" dirty="0" err="1" smtClean="0"/>
              <a:t>Brief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endParaRPr lang="es-MX" dirty="0"/>
          </a:p>
          <a:p>
            <a:pPr lvl="1"/>
            <a:r>
              <a:rPr lang="es-MX" dirty="0"/>
              <a:t>3</a:t>
            </a:r>
            <a:r>
              <a:rPr lang="es-MX" dirty="0" smtClean="0"/>
              <a:t>0 </a:t>
            </a:r>
            <a:r>
              <a:rPr lang="es-MX" dirty="0" err="1" smtClean="0"/>
              <a:t>participants</a:t>
            </a:r>
            <a:endParaRPr lang="es-MX" dirty="0" smtClean="0"/>
          </a:p>
          <a:p>
            <a:pPr lvl="1"/>
            <a:r>
              <a:rPr lang="es-MX" dirty="0" smtClean="0"/>
              <a:t>672 </a:t>
            </a:r>
            <a:r>
              <a:rPr lang="es-MX" dirty="0" err="1" smtClean="0"/>
              <a:t>trials</a:t>
            </a:r>
            <a:r>
              <a:rPr lang="es-MX" dirty="0" smtClean="0"/>
              <a:t> 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pPr algn="ctr"/>
            <a:r>
              <a:rPr lang="es-MX" dirty="0" err="1" smtClean="0"/>
              <a:t>Sensitivity</a:t>
            </a:r>
            <a:r>
              <a:rPr lang="es-MX" dirty="0" smtClean="0"/>
              <a:t> and </a:t>
            </a:r>
            <a:r>
              <a:rPr lang="es-MX" dirty="0" err="1" smtClean="0"/>
              <a:t>Bias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256584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Lynn &amp; </a:t>
            </a:r>
            <a:r>
              <a:rPr lang="es-MX" dirty="0" err="1" smtClean="0"/>
              <a:t>Feldman</a:t>
            </a:r>
            <a:r>
              <a:rPr lang="es-MX" dirty="0" smtClean="0"/>
              <a:t> (2014),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distinction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Sensitivity</a:t>
            </a:r>
            <a:r>
              <a:rPr lang="es-MX" dirty="0" smtClean="0"/>
              <a:t> and </a:t>
            </a:r>
            <a:r>
              <a:rPr lang="es-MX" dirty="0" err="1" smtClean="0"/>
              <a:t>Bias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SDT </a:t>
            </a:r>
            <a:r>
              <a:rPr lang="es-MX" dirty="0" err="1" smtClean="0"/>
              <a:t>literature</a:t>
            </a:r>
            <a:r>
              <a:rPr lang="es-MX" dirty="0" smtClean="0"/>
              <a:t>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err="1" smtClean="0"/>
              <a:t>Bias</a:t>
            </a:r>
            <a:r>
              <a:rPr lang="es-MX" dirty="0" smtClean="0"/>
              <a:t> as a </a:t>
            </a:r>
            <a:r>
              <a:rPr lang="es-MX" dirty="0" err="1" smtClean="0"/>
              <a:t>function</a:t>
            </a:r>
            <a:r>
              <a:rPr lang="es-MX" dirty="0" smtClean="0"/>
              <a:t> of…</a:t>
            </a:r>
          </a:p>
          <a:p>
            <a:pPr lvl="1" algn="just"/>
            <a:r>
              <a:rPr lang="es-MX" dirty="0" err="1" smtClean="0"/>
              <a:t>Utility</a:t>
            </a:r>
            <a:r>
              <a:rPr lang="es-MX" dirty="0" smtClean="0"/>
              <a:t>  (</a:t>
            </a:r>
            <a:r>
              <a:rPr lang="es-MX" dirty="0" err="1" smtClean="0"/>
              <a:t>Payoffs</a:t>
            </a:r>
            <a:r>
              <a:rPr lang="es-MX" dirty="0" smtClean="0"/>
              <a:t>)</a:t>
            </a:r>
          </a:p>
          <a:p>
            <a:pPr lvl="1" algn="just"/>
            <a:r>
              <a:rPr lang="es-MX" dirty="0" err="1" smtClean="0"/>
              <a:t>Knowledge</a:t>
            </a:r>
            <a:r>
              <a:rPr lang="es-MX" dirty="0" smtClean="0"/>
              <a:t>  (</a:t>
            </a:r>
            <a:r>
              <a:rPr lang="es-MX" dirty="0" err="1" smtClean="0"/>
              <a:t>Probability</a:t>
            </a:r>
            <a:r>
              <a:rPr lang="es-MX" dirty="0" smtClean="0"/>
              <a:t>)</a:t>
            </a:r>
          </a:p>
          <a:p>
            <a:pPr marL="118872" indent="0" algn="just">
              <a:buNone/>
            </a:pPr>
            <a:endParaRPr lang="es-MX" dirty="0" smtClean="0"/>
          </a:p>
          <a:p>
            <a:pPr lvl="1" algn="just"/>
            <a:endParaRPr lang="es-MX" dirty="0" smtClean="0"/>
          </a:p>
          <a:p>
            <a:pPr algn="just"/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‘</a:t>
            </a:r>
            <a:r>
              <a:rPr lang="es-MX" dirty="0" err="1" smtClean="0"/>
              <a:t>Bias</a:t>
            </a:r>
            <a:r>
              <a:rPr lang="es-MX" dirty="0" smtClean="0"/>
              <a:t> as a </a:t>
            </a:r>
            <a:r>
              <a:rPr lang="es-MX" dirty="0" err="1" smtClean="0"/>
              <a:t>function</a:t>
            </a:r>
            <a:r>
              <a:rPr lang="es-MX" dirty="0" smtClean="0"/>
              <a:t> of </a:t>
            </a:r>
            <a:r>
              <a:rPr lang="es-MX" dirty="0" err="1" smtClean="0"/>
              <a:t>Sensitivity</a:t>
            </a:r>
            <a:r>
              <a:rPr lang="es-MX" dirty="0" smtClean="0"/>
              <a:t>’.</a:t>
            </a:r>
          </a:p>
          <a:p>
            <a:pPr algn="just"/>
            <a:endParaRPr lang="es-MX" dirty="0"/>
          </a:p>
          <a:p>
            <a:pPr algn="just"/>
            <a:r>
              <a:rPr lang="es-MX" dirty="0" err="1" smtClean="0"/>
              <a:t>If</a:t>
            </a:r>
            <a:r>
              <a:rPr lang="es-MX" dirty="0"/>
              <a:t> </a:t>
            </a:r>
            <a:r>
              <a:rPr lang="es-MX" dirty="0" err="1" smtClean="0"/>
              <a:t>Optimality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goal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should</a:t>
            </a:r>
            <a:r>
              <a:rPr lang="es-MX" dirty="0" smtClean="0"/>
              <a:t> show more extreme </a:t>
            </a:r>
            <a:r>
              <a:rPr lang="es-MX" dirty="0" err="1" smtClean="0"/>
              <a:t>behavior</a:t>
            </a:r>
            <a:r>
              <a:rPr lang="es-MX" dirty="0" smtClean="0"/>
              <a:t> (</a:t>
            </a:r>
            <a:r>
              <a:rPr lang="es-MX" dirty="0" err="1" smtClean="0"/>
              <a:t>Bias</a:t>
            </a:r>
            <a:r>
              <a:rPr lang="es-MX" dirty="0" smtClean="0"/>
              <a:t>)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uncertainitiy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.</a:t>
            </a:r>
          </a:p>
          <a:p>
            <a:pPr lvl="2" algn="just"/>
            <a:r>
              <a:rPr lang="es-MX" dirty="0" smtClean="0"/>
              <a:t>Reverse </a:t>
            </a:r>
            <a:r>
              <a:rPr lang="es-MX" dirty="0" err="1" smtClean="0"/>
              <a:t>correlation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and </a:t>
            </a:r>
            <a:r>
              <a:rPr lang="es-MX" dirty="0" err="1" smtClean="0"/>
              <a:t>Bias</a:t>
            </a:r>
            <a:r>
              <a:rPr lang="es-MX" dirty="0" smtClean="0"/>
              <a:t>.</a:t>
            </a:r>
          </a:p>
          <a:p>
            <a:pPr lvl="1"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36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I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??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tendency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respond</a:t>
            </a:r>
            <a:r>
              <a:rPr lang="es-MX" dirty="0" smtClean="0"/>
              <a:t> in a particular </a:t>
            </a:r>
            <a:r>
              <a:rPr lang="es-MX" dirty="0" err="1" smtClean="0"/>
              <a:t>direction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every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condition</a:t>
            </a:r>
            <a:r>
              <a:rPr lang="es-MX" dirty="0" smtClean="0"/>
              <a:t> </a:t>
            </a:r>
            <a:r>
              <a:rPr lang="es-MX" dirty="0" err="1" smtClean="0"/>
              <a:t>remain</a:t>
            </a:r>
            <a:r>
              <a:rPr lang="es-MX" dirty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except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discriminability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signal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69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http://upload.wikimedia.org/wikipedia/commons/thumb/b/bc/Mond-vergleich.svg/2000px-Mond-vergleich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515" y="1772816"/>
            <a:ext cx="7056784" cy="4343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20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endParaRPr lang="es-MX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b="1" dirty="0" err="1" smtClean="0"/>
              <a:t>Disruption</a:t>
            </a:r>
            <a:r>
              <a:rPr lang="es-MX" b="1" dirty="0" smtClean="0"/>
              <a:t> of </a:t>
            </a:r>
            <a:r>
              <a:rPr lang="es-MX" b="1" dirty="0" err="1" smtClean="0"/>
              <a:t>subjective</a:t>
            </a:r>
            <a:r>
              <a:rPr lang="es-MX" b="1" dirty="0" smtClean="0"/>
              <a:t> </a:t>
            </a:r>
            <a:r>
              <a:rPr lang="es-MX" b="1" dirty="0" err="1" smtClean="0"/>
              <a:t>size</a:t>
            </a:r>
            <a:r>
              <a:rPr lang="es-MX" b="1" dirty="0" smtClean="0"/>
              <a:t> </a:t>
            </a:r>
            <a:r>
              <a:rPr lang="es-MX" b="1" dirty="0" err="1" smtClean="0"/>
              <a:t>estimation</a:t>
            </a:r>
            <a:endParaRPr lang="es-MX" dirty="0" smtClean="0"/>
          </a:p>
          <a:p>
            <a:pPr lvl="1" algn="just"/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interferes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mechanism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calculates</a:t>
            </a:r>
            <a:r>
              <a:rPr lang="es-MX" dirty="0" smtClean="0"/>
              <a:t> </a:t>
            </a:r>
            <a:r>
              <a:rPr lang="es-MX" dirty="0" err="1" smtClean="0"/>
              <a:t>subjective</a:t>
            </a:r>
            <a:r>
              <a:rPr lang="es-MX" dirty="0" smtClean="0"/>
              <a:t> </a:t>
            </a:r>
            <a:r>
              <a:rPr lang="es-MX" dirty="0" err="1" smtClean="0"/>
              <a:t>sizes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contrast</a:t>
            </a:r>
            <a:r>
              <a:rPr lang="es-MX" dirty="0" smtClean="0"/>
              <a:t>. 						 (</a:t>
            </a:r>
            <a:r>
              <a:rPr lang="es-MX" dirty="0" err="1" smtClean="0"/>
              <a:t>Jaeger</a:t>
            </a:r>
            <a:r>
              <a:rPr lang="es-MX" dirty="0" smtClean="0"/>
              <a:t> &amp; </a:t>
            </a:r>
            <a:r>
              <a:rPr lang="es-MX" dirty="0" err="1" smtClean="0"/>
              <a:t>Pollack</a:t>
            </a:r>
            <a:r>
              <a:rPr lang="es-MX" dirty="0" smtClean="0"/>
              <a:t>, 1977).  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err="1" smtClean="0"/>
              <a:t>Subjective</a:t>
            </a:r>
            <a:r>
              <a:rPr lang="es-MX" dirty="0" smtClean="0"/>
              <a:t> </a:t>
            </a:r>
            <a:r>
              <a:rPr lang="es-MX" dirty="0" err="1" smtClean="0"/>
              <a:t>judgement</a:t>
            </a:r>
            <a:r>
              <a:rPr lang="es-MX" dirty="0" smtClean="0"/>
              <a:t> </a:t>
            </a:r>
            <a:r>
              <a:rPr lang="es-MX" dirty="0" err="1" smtClean="0"/>
              <a:t>depends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:</a:t>
            </a:r>
          </a:p>
          <a:p>
            <a:pPr lvl="1" algn="just"/>
            <a:r>
              <a:rPr lang="es-MX" dirty="0" smtClean="0"/>
              <a:t>Actual </a:t>
            </a:r>
            <a:r>
              <a:rPr lang="es-MX" dirty="0" err="1" smtClean="0"/>
              <a:t>size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central </a:t>
            </a:r>
            <a:r>
              <a:rPr lang="es-MX" dirty="0" err="1" smtClean="0"/>
              <a:t>circle</a:t>
            </a:r>
            <a:endParaRPr lang="es-MX" dirty="0" smtClean="0"/>
          </a:p>
          <a:p>
            <a:pPr lvl="1" algn="just"/>
            <a:r>
              <a:rPr lang="es-MX" dirty="0" smtClean="0"/>
              <a:t>Actual </a:t>
            </a:r>
            <a:r>
              <a:rPr lang="es-MX" dirty="0" err="1" smtClean="0"/>
              <a:t>size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 algn="just"/>
            <a:r>
              <a:rPr lang="es-MX" dirty="0" err="1" smtClean="0"/>
              <a:t>Distance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 algn="just"/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circles</a:t>
            </a:r>
            <a:r>
              <a:rPr lang="es-MX" dirty="0" smtClean="0"/>
              <a:t> </a:t>
            </a:r>
            <a:r>
              <a:rPr lang="es-MX" dirty="0" err="1" smtClean="0"/>
              <a:t>surrounding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central </a:t>
            </a:r>
            <a:r>
              <a:rPr lang="es-MX" dirty="0" err="1" smtClean="0"/>
              <a:t>one</a:t>
            </a:r>
            <a:r>
              <a:rPr lang="es-MX" dirty="0" smtClean="0"/>
              <a:t>.</a:t>
            </a:r>
          </a:p>
          <a:p>
            <a:pPr lvl="1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0981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64954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s-MX" sz="1500" dirty="0" err="1" smtClean="0"/>
              <a:t>Pressey</a:t>
            </a:r>
            <a:r>
              <a:rPr lang="es-MX" sz="1500" dirty="0" smtClean="0"/>
              <a:t>, A., (1977). </a:t>
            </a:r>
            <a:r>
              <a:rPr lang="es-MX" sz="1500" dirty="0" err="1" smtClean="0"/>
              <a:t>Measuring</a:t>
            </a:r>
            <a:r>
              <a:rPr lang="es-MX" sz="1500" dirty="0" smtClean="0"/>
              <a:t> </a:t>
            </a:r>
            <a:r>
              <a:rPr lang="es-MX" sz="1500" dirty="0" err="1" smtClean="0"/>
              <a:t>theTitchener</a:t>
            </a:r>
            <a:r>
              <a:rPr lang="es-MX" sz="1500" dirty="0" smtClean="0"/>
              <a:t> </a:t>
            </a:r>
            <a:r>
              <a:rPr lang="es-MX" sz="1500" dirty="0" err="1" smtClean="0"/>
              <a:t>circles</a:t>
            </a:r>
            <a:r>
              <a:rPr lang="es-MX" sz="1500" dirty="0" smtClean="0"/>
              <a:t> and </a:t>
            </a:r>
            <a:r>
              <a:rPr lang="es-MX" sz="1500" dirty="0" err="1" smtClean="0"/>
              <a:t>Delbouf</a:t>
            </a:r>
            <a:r>
              <a:rPr lang="es-MX" sz="1500" dirty="0" smtClean="0"/>
              <a:t> </a:t>
            </a:r>
            <a:r>
              <a:rPr lang="es-MX" sz="1500" dirty="0" err="1" smtClean="0"/>
              <a:t>Illusions</a:t>
            </a:r>
            <a:r>
              <a:rPr lang="es-MX" sz="1500" dirty="0" smtClean="0"/>
              <a:t> </a:t>
            </a:r>
            <a:r>
              <a:rPr lang="es-MX" sz="1500" dirty="0" err="1" smtClean="0"/>
              <a:t>with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method</a:t>
            </a:r>
            <a:r>
              <a:rPr lang="es-MX" sz="1500" dirty="0" smtClean="0"/>
              <a:t> of </a:t>
            </a:r>
            <a:r>
              <a:rPr lang="es-MX" sz="1500" dirty="0" err="1" smtClean="0"/>
              <a:t>adjustment</a:t>
            </a:r>
            <a:r>
              <a:rPr lang="es-MX" sz="1500" dirty="0" smtClean="0"/>
              <a:t>. </a:t>
            </a:r>
            <a:r>
              <a:rPr lang="es-MX" sz="1500" dirty="0" err="1" smtClean="0"/>
              <a:t>Bulletin</a:t>
            </a:r>
            <a:r>
              <a:rPr lang="es-MX" sz="1500" dirty="0" smtClean="0"/>
              <a:t> of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Psychonomic</a:t>
            </a:r>
            <a:r>
              <a:rPr lang="es-MX" sz="1500" dirty="0" smtClean="0"/>
              <a:t> </a:t>
            </a:r>
            <a:r>
              <a:rPr lang="es-MX" sz="1500" dirty="0" err="1" smtClean="0"/>
              <a:t>Society</a:t>
            </a:r>
            <a:r>
              <a:rPr lang="es-MX" sz="1500" dirty="0" smtClean="0"/>
              <a:t>. Vol. 10 (2), 118-120.</a:t>
            </a:r>
            <a:endParaRPr lang="es-MX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84784"/>
            <a:ext cx="5378090" cy="396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39552" y="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2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External</a:t>
            </a:r>
            <a:r>
              <a:rPr lang="es-MX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MX" sz="42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circles</a:t>
            </a:r>
            <a:r>
              <a:rPr lang="es-MX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 (</a:t>
            </a:r>
            <a:r>
              <a:rPr lang="es-MX" sz="42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Size</a:t>
            </a:r>
            <a:r>
              <a:rPr lang="es-MX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MX" sz="42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Effect</a:t>
            </a:r>
            <a:r>
              <a:rPr lang="es-MX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kumimoji="0" lang="es-MX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5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6" y="2758408"/>
            <a:ext cx="7328137" cy="3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3131840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5148064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3034812" y="6312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Evidence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00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r>
              <a:rPr lang="es-MX" dirty="0" smtClean="0"/>
              <a:t> (</a:t>
            </a:r>
            <a:r>
              <a:rPr lang="es-MX" dirty="0" err="1" smtClean="0"/>
              <a:t>Number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589240"/>
            <a:ext cx="8229600" cy="1043608"/>
          </a:xfrm>
        </p:spPr>
        <p:txBody>
          <a:bodyPr>
            <a:normAutofit/>
          </a:bodyPr>
          <a:lstStyle/>
          <a:p>
            <a:pPr algn="r">
              <a:buNone/>
            </a:pPr>
            <a:endParaRPr lang="es-MX" sz="1500" dirty="0" smtClean="0"/>
          </a:p>
          <a:p>
            <a:pPr algn="r">
              <a:buNone/>
            </a:pPr>
            <a:r>
              <a:rPr lang="es-MX" sz="1500" dirty="0" err="1" smtClean="0"/>
              <a:t>Massaro</a:t>
            </a:r>
            <a:r>
              <a:rPr lang="es-MX" sz="1500" dirty="0" smtClean="0"/>
              <a:t>, D., Anderson, N. (1971). </a:t>
            </a:r>
            <a:r>
              <a:rPr lang="es-MX" sz="1500" dirty="0" err="1" smtClean="0"/>
              <a:t>Judgmental</a:t>
            </a:r>
            <a:r>
              <a:rPr lang="es-MX" sz="1500" dirty="0" smtClean="0"/>
              <a:t> </a:t>
            </a:r>
            <a:r>
              <a:rPr lang="es-MX" sz="1500" dirty="0" err="1" smtClean="0"/>
              <a:t>model</a:t>
            </a:r>
            <a:r>
              <a:rPr lang="es-MX" sz="1500" dirty="0" smtClean="0"/>
              <a:t> of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Ebbinghaus</a:t>
            </a:r>
            <a:r>
              <a:rPr lang="es-MX" sz="1500" dirty="0" smtClean="0"/>
              <a:t> </a:t>
            </a:r>
            <a:r>
              <a:rPr lang="es-MX" sz="1500" dirty="0" err="1" smtClean="0"/>
              <a:t>Illusion</a:t>
            </a:r>
            <a:r>
              <a:rPr lang="es-MX" sz="1500" dirty="0" smtClean="0"/>
              <a:t>. </a:t>
            </a:r>
            <a:r>
              <a:rPr lang="es-MX" sz="1500" dirty="0" err="1" smtClean="0"/>
              <a:t>Journal</a:t>
            </a:r>
            <a:r>
              <a:rPr lang="es-MX" sz="1500" dirty="0" smtClean="0"/>
              <a:t> of Experimental </a:t>
            </a:r>
            <a:r>
              <a:rPr lang="es-MX" sz="1500" dirty="0" err="1" smtClean="0"/>
              <a:t>Psychology</a:t>
            </a:r>
            <a:r>
              <a:rPr lang="es-MX" sz="1500" dirty="0" smtClean="0"/>
              <a:t>. Vol. 89. 147 - 151</a:t>
            </a:r>
            <a:endParaRPr lang="es-MX" sz="15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2195736" y="1412776"/>
            <a:ext cx="47815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54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related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d’?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/>
              <a:t> </a:t>
            </a:r>
            <a:r>
              <a:rPr lang="es-MX" dirty="0" smtClean="0"/>
              <a:t>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,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seems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variables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contribute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r>
              <a:rPr lang="es-MX" dirty="0" smtClean="0"/>
              <a:t>:</a:t>
            </a:r>
          </a:p>
          <a:p>
            <a:pPr algn="just"/>
            <a:endParaRPr lang="es-MX" dirty="0"/>
          </a:p>
          <a:p>
            <a:pPr algn="just"/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levels</a:t>
            </a:r>
            <a:r>
              <a:rPr lang="es-MX" dirty="0" smtClean="0"/>
              <a:t> of </a:t>
            </a:r>
            <a:r>
              <a:rPr lang="es-MX" dirty="0" err="1" smtClean="0"/>
              <a:t>Difficulty</a:t>
            </a:r>
            <a:r>
              <a:rPr lang="es-MX" dirty="0" smtClean="0"/>
              <a:t>: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‘</a:t>
            </a:r>
            <a:r>
              <a:rPr lang="es-MX" dirty="0" err="1" smtClean="0"/>
              <a:t>Hard</a:t>
            </a:r>
            <a:r>
              <a:rPr lang="es-MX" dirty="0" smtClean="0"/>
              <a:t>’</a:t>
            </a:r>
          </a:p>
          <a:p>
            <a:pPr lvl="1" algn="just"/>
            <a:r>
              <a:rPr lang="es-MX" dirty="0" smtClean="0"/>
              <a:t>6, 7 and 8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 algn="just"/>
            <a:endParaRPr lang="es-MX" dirty="0" smtClean="0"/>
          </a:p>
          <a:p>
            <a:pPr algn="just"/>
            <a:r>
              <a:rPr lang="es-MX" dirty="0" err="1"/>
              <a:t>Easy</a:t>
            </a:r>
            <a:r>
              <a:rPr lang="es-MX" dirty="0"/>
              <a:t>’  	</a:t>
            </a:r>
          </a:p>
          <a:p>
            <a:pPr lvl="1" algn="just"/>
            <a:r>
              <a:rPr lang="es-MX" dirty="0"/>
              <a:t>2,3 and 4 </a:t>
            </a:r>
            <a:r>
              <a:rPr lang="es-MX" dirty="0" err="1"/>
              <a:t>external</a:t>
            </a:r>
            <a:r>
              <a:rPr lang="es-MX" dirty="0"/>
              <a:t> </a:t>
            </a:r>
            <a:r>
              <a:rPr lang="es-MX" dirty="0" err="1"/>
              <a:t>circles</a:t>
            </a:r>
            <a:endParaRPr lang="es-MX" dirty="0"/>
          </a:p>
          <a:p>
            <a:pPr lvl="1" algn="just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2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244408" cy="516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21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" y="1484784"/>
            <a:ext cx="9209407" cy="243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1520" y="3775170"/>
            <a:ext cx="2232248" cy="29084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500" dirty="0" err="1" smtClean="0"/>
              <a:t>Baseline</a:t>
            </a:r>
            <a:endParaRPr lang="es-MX" sz="1500" dirty="0" smtClean="0"/>
          </a:p>
          <a:p>
            <a:endParaRPr lang="es-MX" sz="1500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sz="1500" dirty="0" smtClean="0"/>
              <a:t>336 </a:t>
            </a:r>
            <a:r>
              <a:rPr lang="es-MX" sz="1500" dirty="0" err="1" smtClean="0"/>
              <a:t>trials</a:t>
            </a:r>
            <a:endParaRPr lang="es-MX" sz="1500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sz="1500" dirty="0" smtClean="0"/>
              <a:t>Feedback: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sz="1500" dirty="0" smtClean="0"/>
              <a:t># </a:t>
            </a:r>
            <a:r>
              <a:rPr lang="es-MX" sz="1500" dirty="0" err="1" smtClean="0"/>
              <a:t>Right</a:t>
            </a:r>
            <a:endParaRPr lang="es-MX" sz="15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MX" sz="1500" dirty="0" smtClean="0"/>
              <a:t>#  </a:t>
            </a:r>
            <a:r>
              <a:rPr lang="es-MX" sz="1500" dirty="0" err="1" smtClean="0"/>
              <a:t>Wrong</a:t>
            </a:r>
            <a:endParaRPr lang="es-MX" sz="15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MX" sz="15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MX" sz="1500" dirty="0" smtClean="0"/>
              <a:t>No </a:t>
            </a:r>
            <a:r>
              <a:rPr lang="es-MX" sz="1500" dirty="0" err="1" smtClean="0"/>
              <a:t>learning</a:t>
            </a:r>
            <a:endParaRPr lang="es-MX" sz="15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MX" sz="1500" dirty="0" err="1" smtClean="0"/>
              <a:t>Just</a:t>
            </a:r>
            <a:r>
              <a:rPr lang="es-MX" sz="1500" dirty="0" smtClean="0"/>
              <a:t> </a:t>
            </a:r>
            <a:r>
              <a:rPr lang="es-MX" sz="1500" dirty="0" err="1" smtClean="0"/>
              <a:t>an</a:t>
            </a:r>
            <a:r>
              <a:rPr lang="es-MX" sz="1500" dirty="0" smtClean="0"/>
              <a:t> </a:t>
            </a:r>
            <a:r>
              <a:rPr lang="es-MX" sz="1500" dirty="0" err="1" smtClean="0"/>
              <a:t>estimation</a:t>
            </a:r>
            <a:r>
              <a:rPr lang="es-MX" sz="1500" dirty="0" smtClean="0"/>
              <a:t> of d’</a:t>
            </a:r>
            <a:endParaRPr lang="es-MX" sz="1500" dirty="0" smtClean="0"/>
          </a:p>
          <a:p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5076056" y="3775170"/>
            <a:ext cx="2232248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500" dirty="0" smtClean="0"/>
              <a:t>Experimental </a:t>
            </a:r>
            <a:r>
              <a:rPr lang="es-MX" sz="1500" dirty="0" err="1" smtClean="0"/>
              <a:t>trials</a:t>
            </a:r>
            <a:r>
              <a:rPr lang="es-MX" sz="1500" dirty="0" smtClean="0"/>
              <a:t>	 </a:t>
            </a:r>
          </a:p>
          <a:p>
            <a:endParaRPr lang="es-MX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sz="1500" dirty="0" smtClean="0"/>
              <a:t>336 </a:t>
            </a:r>
            <a:r>
              <a:rPr lang="es-MX" sz="1500" dirty="0" err="1" smtClean="0"/>
              <a:t>trials</a:t>
            </a:r>
            <a:endParaRPr lang="es-MX" sz="1500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sz="1500" dirty="0" err="1" smtClean="0"/>
              <a:t>Paoffs</a:t>
            </a:r>
            <a:endParaRPr lang="es-MX" sz="1500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sz="1500" dirty="0" smtClean="0"/>
              <a:t>Total Score.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5732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D’ </a:t>
            </a:r>
            <a:r>
              <a:rPr lang="es-MX" dirty="0" err="1" smtClean="0"/>
              <a:t>conditions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/>
          <a:lstStyle/>
          <a:p>
            <a:pPr>
              <a:buNone/>
            </a:pPr>
            <a:r>
              <a:rPr lang="es-MX" b="1" dirty="0" smtClean="0"/>
              <a:t>VI:   </a:t>
            </a:r>
            <a:r>
              <a:rPr lang="es-MX" dirty="0" smtClean="0"/>
              <a:t>d’</a:t>
            </a:r>
            <a:r>
              <a:rPr lang="es-MX" dirty="0"/>
              <a:t> </a:t>
            </a:r>
            <a:r>
              <a:rPr lang="es-MX" dirty="0" smtClean="0"/>
              <a:t>(‘</a:t>
            </a:r>
            <a:r>
              <a:rPr lang="es-MX" dirty="0" err="1" smtClean="0"/>
              <a:t>difficulty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’)</a:t>
            </a:r>
          </a:p>
          <a:p>
            <a:endParaRPr lang="es-MX" dirty="0" smtClean="0"/>
          </a:p>
          <a:p>
            <a:r>
              <a:rPr lang="es-MX" dirty="0" smtClean="0"/>
              <a:t>A: </a:t>
            </a:r>
            <a:r>
              <a:rPr lang="es-MX" dirty="0" err="1" smtClean="0"/>
              <a:t>Smaller</a:t>
            </a:r>
            <a:r>
              <a:rPr lang="es-MX" dirty="0" smtClean="0"/>
              <a:t> d’ (</a:t>
            </a:r>
            <a:r>
              <a:rPr lang="es-MX" dirty="0" err="1" smtClean="0"/>
              <a:t>Hard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6, 7 and 8 </a:t>
            </a:r>
            <a:r>
              <a:rPr lang="es-MX" dirty="0" err="1" smtClean="0"/>
              <a:t>circles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B: </a:t>
            </a:r>
            <a:r>
              <a:rPr lang="es-MX" dirty="0" err="1" smtClean="0"/>
              <a:t>Bigger</a:t>
            </a:r>
            <a:r>
              <a:rPr lang="es-MX" dirty="0" smtClean="0"/>
              <a:t> d’ (</a:t>
            </a:r>
            <a:r>
              <a:rPr lang="es-MX" dirty="0" err="1" smtClean="0"/>
              <a:t>Easy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3, 4 and 5 </a:t>
            </a:r>
            <a:r>
              <a:rPr lang="es-MX" dirty="0" err="1" smtClean="0"/>
              <a:t>circles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687606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052736"/>
          </a:xfrm>
        </p:spPr>
        <p:txBody>
          <a:bodyPr/>
          <a:lstStyle/>
          <a:p>
            <a:pPr algn="ctr"/>
            <a:r>
              <a:rPr lang="es-MX" b="1" dirty="0" err="1" smtClean="0"/>
              <a:t>Stimulus</a:t>
            </a:r>
            <a:r>
              <a:rPr lang="es-MX" b="1" dirty="0" smtClean="0"/>
              <a:t> </a:t>
            </a:r>
            <a:r>
              <a:rPr lang="es-MX" b="1" dirty="0" err="1" smtClean="0"/>
              <a:t>Design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28800"/>
            <a:ext cx="5436096" cy="5229200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Reference </a:t>
            </a:r>
            <a:r>
              <a:rPr lang="es-MX" dirty="0" err="1" smtClean="0"/>
              <a:t>circle</a:t>
            </a:r>
            <a:r>
              <a:rPr lang="es-MX" dirty="0" smtClean="0"/>
              <a:t> (3 </a:t>
            </a:r>
            <a:r>
              <a:rPr lang="es-MX" dirty="0" smtClean="0"/>
              <a:t>cm)</a:t>
            </a:r>
          </a:p>
          <a:p>
            <a:endParaRPr lang="es-MX" dirty="0" smtClean="0"/>
          </a:p>
          <a:p>
            <a:r>
              <a:rPr lang="es-MX" dirty="0" smtClean="0"/>
              <a:t>D1:  5 </a:t>
            </a:r>
            <a:r>
              <a:rPr lang="es-MX" dirty="0" err="1" smtClean="0"/>
              <a:t>Comparison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r>
              <a:rPr lang="es-MX" dirty="0" smtClean="0"/>
              <a:t> (.</a:t>
            </a:r>
            <a:r>
              <a:rPr lang="es-MX" dirty="0" smtClean="0"/>
              <a:t>5 </a:t>
            </a:r>
            <a:r>
              <a:rPr lang="es-MX" dirty="0" smtClean="0"/>
              <a:t>cm </a:t>
            </a:r>
            <a:r>
              <a:rPr lang="es-MX" dirty="0" err="1" smtClean="0"/>
              <a:t>distance</a:t>
            </a:r>
            <a:r>
              <a:rPr lang="es-MX" dirty="0" smtClean="0"/>
              <a:t>)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D2: 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r>
              <a:rPr lang="es-MX" dirty="0"/>
              <a:t> </a:t>
            </a:r>
            <a:r>
              <a:rPr lang="es-MX" dirty="0" smtClean="0"/>
              <a:t> (3 </a:t>
            </a:r>
            <a:r>
              <a:rPr lang="es-MX" dirty="0" err="1" smtClean="0"/>
              <a:t>levels</a:t>
            </a:r>
            <a:r>
              <a:rPr lang="es-MX" dirty="0" smtClean="0"/>
              <a:t>)</a:t>
            </a:r>
            <a:endParaRPr lang="es-MX" dirty="0" smtClean="0"/>
          </a:p>
          <a:p>
            <a:pPr lvl="1"/>
            <a:r>
              <a:rPr lang="es-MX" dirty="0" err="1" smtClean="0"/>
              <a:t>Easy</a:t>
            </a:r>
            <a:r>
              <a:rPr lang="es-MX" dirty="0" smtClean="0"/>
              <a:t> – 2,3 and 4</a:t>
            </a:r>
            <a:endParaRPr lang="es-MX" dirty="0" smtClean="0"/>
          </a:p>
          <a:p>
            <a:pPr lvl="1"/>
            <a:r>
              <a:rPr lang="es-MX" dirty="0" err="1" smtClean="0"/>
              <a:t>Hard</a:t>
            </a:r>
            <a:r>
              <a:rPr lang="es-MX" dirty="0"/>
              <a:t> </a:t>
            </a:r>
            <a:r>
              <a:rPr lang="es-MX" dirty="0" smtClean="0"/>
              <a:t>– 6, 7 and 8 </a:t>
            </a:r>
            <a:endParaRPr lang="es-MX" dirty="0" smtClean="0"/>
          </a:p>
          <a:p>
            <a:pPr lvl="1"/>
            <a:endParaRPr lang="es-MX" dirty="0" smtClean="0"/>
          </a:p>
          <a:p>
            <a:r>
              <a:rPr lang="es-MX" dirty="0" smtClean="0"/>
              <a:t>D3:  </a:t>
            </a:r>
            <a:r>
              <a:rPr lang="es-MX" dirty="0" err="1" smtClean="0"/>
              <a:t>Size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r>
              <a:rPr lang="es-MX" dirty="0" smtClean="0"/>
              <a:t> ( 2 </a:t>
            </a:r>
            <a:r>
              <a:rPr lang="es-MX" dirty="0" err="1" smtClean="0"/>
              <a:t>levels</a:t>
            </a:r>
            <a:r>
              <a:rPr lang="es-MX" dirty="0" smtClean="0"/>
              <a:t>)</a:t>
            </a:r>
            <a:endParaRPr lang="es-MX" dirty="0" smtClean="0"/>
          </a:p>
          <a:p>
            <a:pPr lvl="1"/>
            <a:r>
              <a:rPr lang="es-MX" dirty="0" err="1" smtClean="0"/>
              <a:t>Overestimation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smtClean="0"/>
              <a:t> </a:t>
            </a:r>
            <a:r>
              <a:rPr lang="es-MX" dirty="0" smtClean="0"/>
              <a:t>= 1.5 cm</a:t>
            </a:r>
          </a:p>
          <a:p>
            <a:pPr lvl="1"/>
            <a:r>
              <a:rPr lang="es-MX" dirty="0" err="1" smtClean="0"/>
              <a:t>Underestimation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=  </a:t>
            </a:r>
            <a:r>
              <a:rPr lang="es-MX" dirty="0" smtClean="0"/>
              <a:t>6 cm</a:t>
            </a:r>
            <a:endParaRPr lang="es-MX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2602" y="4437112"/>
            <a:ext cx="3135379" cy="230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5632602" y="1102604"/>
            <a:ext cx="3164189" cy="281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8682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6801"/>
            <a:ext cx="5184576" cy="32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384" y="2832745"/>
            <a:ext cx="5544616" cy="40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224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4000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5x3x2 </a:t>
            </a:r>
            <a:r>
              <a:rPr lang="es-MX" dirty="0" smtClean="0"/>
              <a:t>= 30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kind</a:t>
            </a:r>
            <a:r>
              <a:rPr lang="es-MX" dirty="0" smtClean="0"/>
              <a:t> of </a:t>
            </a:r>
            <a:r>
              <a:rPr lang="es-MX" dirty="0" err="1" smtClean="0"/>
              <a:t>configurations</a:t>
            </a:r>
            <a:endParaRPr lang="es-MX" dirty="0"/>
          </a:p>
          <a:p>
            <a:pPr lvl="1"/>
            <a:r>
              <a:rPr lang="es-MX" dirty="0" smtClean="0"/>
              <a:t>24 </a:t>
            </a:r>
            <a:r>
              <a:rPr lang="es-MX" dirty="0" err="1" smtClean="0"/>
              <a:t>Noise</a:t>
            </a:r>
            <a:r>
              <a:rPr lang="es-MX" dirty="0" smtClean="0"/>
              <a:t> </a:t>
            </a:r>
            <a:r>
              <a:rPr lang="es-MX" dirty="0" err="1" smtClean="0"/>
              <a:t>configurations</a:t>
            </a:r>
            <a:endParaRPr lang="es-MX" dirty="0" smtClean="0"/>
          </a:p>
          <a:p>
            <a:pPr lvl="1"/>
            <a:r>
              <a:rPr lang="es-MX" dirty="0" smtClean="0"/>
              <a:t>6 Signal </a:t>
            </a:r>
            <a:r>
              <a:rPr lang="es-MX" dirty="0" err="1" smtClean="0"/>
              <a:t>configurations</a:t>
            </a:r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7 </a:t>
            </a:r>
            <a:r>
              <a:rPr lang="es-MX" dirty="0" err="1" smtClean="0"/>
              <a:t>repetitions</a:t>
            </a:r>
            <a:r>
              <a:rPr lang="es-MX" dirty="0" smtClean="0"/>
              <a:t> per </a:t>
            </a:r>
            <a:r>
              <a:rPr lang="es-MX" dirty="0" err="1" smtClean="0"/>
              <a:t>configuration</a:t>
            </a:r>
            <a:endParaRPr lang="es-MX" dirty="0" smtClean="0"/>
          </a:p>
          <a:p>
            <a:pPr lvl="2"/>
            <a:r>
              <a:rPr lang="es-MX" dirty="0" smtClean="0"/>
              <a:t>Signal </a:t>
            </a:r>
            <a:r>
              <a:rPr lang="es-MX" dirty="0" err="1" smtClean="0"/>
              <a:t>configurations</a:t>
            </a:r>
            <a:r>
              <a:rPr lang="es-MX" dirty="0" smtClean="0"/>
              <a:t> </a:t>
            </a:r>
            <a:r>
              <a:rPr lang="es-MX" dirty="0" err="1" smtClean="0"/>
              <a:t>appear</a:t>
            </a:r>
            <a:r>
              <a:rPr lang="es-MX" dirty="0" smtClean="0"/>
              <a:t> 21 times </a:t>
            </a:r>
            <a:r>
              <a:rPr lang="es-MX" dirty="0" err="1" smtClean="0"/>
              <a:t>each</a:t>
            </a:r>
            <a:r>
              <a:rPr lang="es-MX" dirty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promote</a:t>
            </a:r>
            <a:r>
              <a:rPr lang="es-MX" dirty="0" smtClean="0"/>
              <a:t> </a:t>
            </a:r>
            <a:r>
              <a:rPr lang="es-MX" dirty="0" err="1" smtClean="0"/>
              <a:t>Equiprobability</a:t>
            </a:r>
            <a:endParaRPr lang="es-MX" dirty="0" smtClean="0"/>
          </a:p>
          <a:p>
            <a:pPr lvl="1">
              <a:buNone/>
            </a:pPr>
            <a:r>
              <a:rPr lang="es-MX" dirty="0" smtClean="0"/>
              <a:t>				</a:t>
            </a:r>
          </a:p>
          <a:p>
            <a:pPr lvl="1"/>
            <a:r>
              <a:rPr lang="es-MX" dirty="0" smtClean="0"/>
              <a:t>336 </a:t>
            </a:r>
            <a:r>
              <a:rPr lang="es-MX" dirty="0" err="1" smtClean="0"/>
              <a:t>trials</a:t>
            </a:r>
            <a:r>
              <a:rPr lang="es-MX" dirty="0" smtClean="0"/>
              <a:t> per </a:t>
            </a:r>
            <a:r>
              <a:rPr lang="es-MX" dirty="0" err="1" smtClean="0"/>
              <a:t>session</a:t>
            </a:r>
            <a:endParaRPr lang="es-MX" dirty="0" smtClean="0"/>
          </a:p>
          <a:p>
            <a:pPr lvl="2"/>
            <a:r>
              <a:rPr lang="es-MX" dirty="0" smtClean="0"/>
              <a:t>336 training </a:t>
            </a:r>
            <a:r>
              <a:rPr lang="es-MX" dirty="0" err="1" smtClean="0"/>
              <a:t>session</a:t>
            </a:r>
            <a:endParaRPr lang="es-MX" dirty="0" smtClean="0"/>
          </a:p>
          <a:p>
            <a:pPr lvl="2"/>
            <a:r>
              <a:rPr lang="es-MX" dirty="0" smtClean="0"/>
              <a:t>336 experimental </a:t>
            </a:r>
            <a:r>
              <a:rPr lang="es-MX" dirty="0" err="1" smtClean="0"/>
              <a:t>session</a:t>
            </a:r>
            <a:endParaRPr lang="es-MX" dirty="0" smtClean="0"/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672 total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733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Pilot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52045"/>
              </p:ext>
            </p:extLst>
          </p:nvPr>
        </p:nvGraphicFramePr>
        <p:xfrm>
          <a:off x="1259632" y="3717032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506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Conservative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Bias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Liberal </a:t>
                      </a:r>
                      <a:r>
                        <a:rPr lang="es-MX" dirty="0" err="1" smtClean="0"/>
                        <a:t>Bias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Hard</a:t>
                      </a:r>
                      <a:r>
                        <a:rPr lang="es-MX" dirty="0" smtClean="0"/>
                        <a:t> Task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Easy</a:t>
                      </a:r>
                      <a:r>
                        <a:rPr lang="es-MX" dirty="0" smtClean="0"/>
                        <a:t> Task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700808"/>
            <a:ext cx="8229600" cy="4754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MX" dirty="0" smtClean="0"/>
              <a:t>30 </a:t>
            </a:r>
            <a:r>
              <a:rPr lang="es-MX" dirty="0" err="1" smtClean="0"/>
              <a:t>participants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672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79296" cy="125272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Mean </a:t>
            </a:r>
            <a:r>
              <a:rPr lang="es-MX" dirty="0" err="1" smtClean="0"/>
              <a:t>differences</a:t>
            </a:r>
            <a:r>
              <a:rPr lang="es-MX" dirty="0" smtClean="0"/>
              <a:t> – </a:t>
            </a:r>
            <a:r>
              <a:rPr lang="es-MX" dirty="0" err="1" smtClean="0"/>
              <a:t>Conservative</a:t>
            </a:r>
            <a:r>
              <a:rPr lang="es-MX" dirty="0" smtClean="0"/>
              <a:t> </a:t>
            </a:r>
            <a:r>
              <a:rPr lang="es-MX" dirty="0" err="1" smtClean="0"/>
              <a:t>Bias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3" y="2132856"/>
            <a:ext cx="898533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81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75" y="2690494"/>
            <a:ext cx="73533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4591325" y="3573016"/>
            <a:ext cx="2428947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535444" y="299695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Uncertainity</a:t>
            </a:r>
            <a:r>
              <a:rPr lang="es-MX" dirty="0" smtClean="0"/>
              <a:t>!</a:t>
            </a:r>
          </a:p>
          <a:p>
            <a:pPr algn="ctr"/>
            <a:r>
              <a:rPr lang="es-MX" dirty="0" err="1" smtClean="0"/>
              <a:t>Risk</a:t>
            </a:r>
            <a:r>
              <a:rPr lang="es-MX" dirty="0" smtClean="0"/>
              <a:t>!</a:t>
            </a:r>
          </a:p>
          <a:p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48064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034812" y="63093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Evidence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82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Participant</a:t>
            </a:r>
            <a:r>
              <a:rPr lang="es-MX" dirty="0" smtClean="0"/>
              <a:t> #9          </a:t>
            </a:r>
            <a:r>
              <a:rPr lang="es-MX" dirty="0" err="1" smtClean="0"/>
              <a:t>Hard</a:t>
            </a:r>
            <a:r>
              <a:rPr lang="es-MX" dirty="0" smtClean="0"/>
              <a:t> </a:t>
            </a:r>
            <a:r>
              <a:rPr lang="es-MX" dirty="0" err="1" smtClean="0"/>
              <a:t>Condition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5191"/>
            <a:ext cx="4402832" cy="4625609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28" y="1916832"/>
            <a:ext cx="5412972" cy="401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7300"/>
              </p:ext>
            </p:extLst>
          </p:nvPr>
        </p:nvGraphicFramePr>
        <p:xfrm>
          <a:off x="0" y="3369723"/>
          <a:ext cx="3672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792088"/>
                <a:gridCol w="792088"/>
                <a:gridCol w="720080"/>
                <a:gridCol w="1008112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 Hits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</a:t>
                      </a:r>
                      <a:r>
                        <a:rPr lang="es-MX" baseline="0" dirty="0" smtClean="0"/>
                        <a:t> C.R.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#F.</a:t>
                      </a:r>
                      <a:r>
                        <a:rPr lang="es-MX" baseline="0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</a:t>
                      </a:r>
                      <a:r>
                        <a:rPr lang="es-MX" dirty="0" err="1" smtClean="0"/>
                        <a:t>Misses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45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Participant</a:t>
            </a:r>
            <a:r>
              <a:rPr lang="es-MX" dirty="0" smtClean="0"/>
              <a:t> #20          </a:t>
            </a:r>
            <a:r>
              <a:rPr lang="es-MX" dirty="0" err="1" smtClean="0"/>
              <a:t>Easy</a:t>
            </a:r>
            <a:r>
              <a:rPr lang="es-MX" dirty="0" smtClean="0"/>
              <a:t> </a:t>
            </a:r>
            <a:r>
              <a:rPr lang="es-MX" dirty="0" err="1" smtClean="0"/>
              <a:t>Condition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232" y="2348880"/>
            <a:ext cx="520476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0555"/>
              </p:ext>
            </p:extLst>
          </p:nvPr>
        </p:nvGraphicFramePr>
        <p:xfrm>
          <a:off x="0" y="3369723"/>
          <a:ext cx="3672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792088"/>
                <a:gridCol w="792088"/>
                <a:gridCol w="720080"/>
                <a:gridCol w="1008112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 Hits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</a:t>
                      </a:r>
                      <a:r>
                        <a:rPr lang="es-MX" baseline="0" dirty="0" smtClean="0"/>
                        <a:t> C.R.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#F.</a:t>
                      </a:r>
                      <a:r>
                        <a:rPr lang="es-MX" baseline="0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</a:t>
                      </a:r>
                      <a:r>
                        <a:rPr lang="es-MX" dirty="0" err="1" smtClean="0"/>
                        <a:t>Misses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38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Mean </a:t>
            </a:r>
            <a:r>
              <a:rPr lang="es-MX" dirty="0" err="1" smtClean="0"/>
              <a:t>differences</a:t>
            </a:r>
            <a:r>
              <a:rPr lang="es-MX" dirty="0" smtClean="0"/>
              <a:t> – Liberal </a:t>
            </a:r>
            <a:r>
              <a:rPr lang="es-MX" dirty="0" err="1" smtClean="0"/>
              <a:t>Bias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" y="2060848"/>
            <a:ext cx="8893243" cy="379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472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Participant</a:t>
            </a:r>
            <a:r>
              <a:rPr lang="es-MX" dirty="0" smtClean="0"/>
              <a:t> #32        </a:t>
            </a:r>
            <a:r>
              <a:rPr lang="es-MX" dirty="0" err="1" smtClean="0"/>
              <a:t>Hard</a:t>
            </a:r>
            <a:r>
              <a:rPr lang="es-MX" dirty="0" smtClean="0"/>
              <a:t> </a:t>
            </a:r>
            <a:r>
              <a:rPr lang="es-MX" dirty="0" err="1" smtClean="0"/>
              <a:t>Condition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78" y="2060848"/>
            <a:ext cx="5004048" cy="402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08755"/>
              </p:ext>
            </p:extLst>
          </p:nvPr>
        </p:nvGraphicFramePr>
        <p:xfrm>
          <a:off x="251520" y="3284984"/>
          <a:ext cx="3672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792088"/>
                <a:gridCol w="792088"/>
                <a:gridCol w="720080"/>
                <a:gridCol w="1008112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 Hits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</a:t>
                      </a:r>
                      <a:r>
                        <a:rPr lang="es-MX" baseline="0" dirty="0" smtClean="0"/>
                        <a:t> C.R.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#F.</a:t>
                      </a:r>
                      <a:r>
                        <a:rPr lang="es-MX" baseline="0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</a:t>
                      </a:r>
                      <a:r>
                        <a:rPr lang="es-MX" dirty="0" err="1" smtClean="0"/>
                        <a:t>Misses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185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Participant</a:t>
            </a:r>
            <a:r>
              <a:rPr lang="es-MX" dirty="0" smtClean="0"/>
              <a:t> #31      </a:t>
            </a:r>
            <a:r>
              <a:rPr lang="es-MX" dirty="0" err="1" smtClean="0"/>
              <a:t>Easy</a:t>
            </a:r>
            <a:r>
              <a:rPr lang="es-MX" dirty="0" smtClean="0"/>
              <a:t> </a:t>
            </a:r>
            <a:r>
              <a:rPr lang="es-MX" dirty="0" err="1" smtClean="0"/>
              <a:t>Condition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85" y="2132856"/>
            <a:ext cx="5270619" cy="38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72022"/>
              </p:ext>
            </p:extLst>
          </p:nvPr>
        </p:nvGraphicFramePr>
        <p:xfrm>
          <a:off x="107504" y="3284984"/>
          <a:ext cx="3672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792088"/>
                <a:gridCol w="792088"/>
                <a:gridCol w="720080"/>
                <a:gridCol w="1008112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 Hits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</a:t>
                      </a:r>
                      <a:r>
                        <a:rPr lang="es-MX" baseline="0" dirty="0" smtClean="0"/>
                        <a:t> C.R.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#F.</a:t>
                      </a:r>
                      <a:r>
                        <a:rPr lang="es-MX" baseline="0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</a:t>
                      </a:r>
                      <a:r>
                        <a:rPr lang="es-MX" dirty="0" err="1" smtClean="0"/>
                        <a:t>Misses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36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5" y="3572701"/>
            <a:ext cx="7947592" cy="325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1" y="0"/>
            <a:ext cx="807318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84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8077200" cy="1673352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 err="1" smtClean="0"/>
              <a:t>What</a:t>
            </a:r>
            <a:r>
              <a:rPr lang="es-MX" sz="8000" dirty="0" smtClean="0"/>
              <a:t> </a:t>
            </a:r>
            <a:r>
              <a:rPr lang="es-MX" sz="8000" dirty="0" smtClean="0"/>
              <a:t>am I </a:t>
            </a:r>
            <a:r>
              <a:rPr lang="es-MX" sz="8000" dirty="0" err="1" smtClean="0"/>
              <a:t>doing</a:t>
            </a:r>
            <a:r>
              <a:rPr lang="es-MX" sz="8000" dirty="0" smtClean="0"/>
              <a:t> </a:t>
            </a:r>
            <a:r>
              <a:rPr lang="es-MX" sz="8000" dirty="0" err="1" smtClean="0"/>
              <a:t>now</a:t>
            </a:r>
            <a:r>
              <a:rPr lang="es-MX" sz="8000" dirty="0" smtClean="0"/>
              <a:t>?</a:t>
            </a:r>
            <a:endParaRPr lang="es-MX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5157192"/>
            <a:ext cx="8077200" cy="1499616"/>
          </a:xfrm>
        </p:spPr>
        <p:txBody>
          <a:bodyPr>
            <a:norm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339752" y="450912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s-MX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Besides</a:t>
            </a:r>
            <a:r>
              <a:rPr lang="es-MX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crying</a:t>
            </a:r>
            <a:r>
              <a:rPr lang="es-MX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in </a:t>
            </a:r>
            <a:r>
              <a:rPr lang="es-MX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inside</a:t>
            </a:r>
            <a:r>
              <a:rPr lang="es-MX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es-MX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8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8077200" cy="1673352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 err="1" smtClean="0"/>
              <a:t>Than</a:t>
            </a:r>
            <a:r>
              <a:rPr lang="es-MX" sz="8000" dirty="0" err="1" smtClean="0"/>
              <a:t>k</a:t>
            </a:r>
            <a:r>
              <a:rPr lang="es-MX" sz="8000" dirty="0" smtClean="0"/>
              <a:t> </a:t>
            </a:r>
            <a:r>
              <a:rPr lang="es-MX" sz="8000" dirty="0" err="1" smtClean="0"/>
              <a:t>you</a:t>
            </a:r>
            <a:endParaRPr lang="es-MX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5157192"/>
            <a:ext cx="8077200" cy="1499616"/>
          </a:xfrm>
        </p:spPr>
        <p:txBody>
          <a:bodyPr>
            <a:norm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25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8" y="2850096"/>
            <a:ext cx="73437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716015" y="2295002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997513" y="165041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dirty="0"/>
          </a:p>
          <a:p>
            <a:pPr algn="ctr"/>
            <a:r>
              <a:rPr lang="es-MX" dirty="0" err="1" smtClean="0"/>
              <a:t>Criterion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48064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582363" y="32129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Perception</a:t>
            </a:r>
            <a:endParaRPr lang="es-MX" dirty="0" smtClean="0"/>
          </a:p>
          <a:p>
            <a:pPr algn="ctr"/>
            <a:r>
              <a:rPr lang="es-MX" dirty="0" smtClean="0"/>
              <a:t>=</a:t>
            </a:r>
          </a:p>
          <a:p>
            <a:pPr algn="ctr"/>
            <a:r>
              <a:rPr lang="es-MX" dirty="0" err="1" smtClean="0"/>
              <a:t>Decision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34812" y="6312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Evidence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09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4" y="2758408"/>
            <a:ext cx="7315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716015" y="2295002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997513" y="165041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dirty="0"/>
          </a:p>
          <a:p>
            <a:pPr algn="ctr"/>
            <a:r>
              <a:rPr lang="es-MX" dirty="0" err="1" smtClean="0"/>
              <a:t>Criterion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48064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582363" y="32129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Perception</a:t>
            </a:r>
            <a:endParaRPr lang="es-MX" dirty="0" smtClean="0"/>
          </a:p>
          <a:p>
            <a:pPr algn="ctr"/>
            <a:r>
              <a:rPr lang="es-MX" dirty="0" smtClean="0"/>
              <a:t>=</a:t>
            </a:r>
          </a:p>
          <a:p>
            <a:pPr algn="ctr"/>
            <a:r>
              <a:rPr lang="es-MX" dirty="0" err="1" smtClean="0"/>
              <a:t>Decision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34812" y="6312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Evidence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0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4" y="2796508"/>
            <a:ext cx="73247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716015" y="2295002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997513" y="165041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dirty="0"/>
          </a:p>
          <a:p>
            <a:pPr algn="ctr"/>
            <a:r>
              <a:rPr lang="es-MX" dirty="0" err="1" smtClean="0"/>
              <a:t>Criterion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48064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582363" y="32129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Perception</a:t>
            </a:r>
            <a:endParaRPr lang="es-MX" dirty="0" smtClean="0"/>
          </a:p>
          <a:p>
            <a:pPr algn="ctr"/>
            <a:r>
              <a:rPr lang="es-MX" dirty="0" smtClean="0"/>
              <a:t>=</a:t>
            </a:r>
          </a:p>
          <a:p>
            <a:pPr algn="ctr"/>
            <a:r>
              <a:rPr lang="es-MX" dirty="0" err="1" smtClean="0"/>
              <a:t>Decision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34812" y="6312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Evidence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93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4" y="2796508"/>
            <a:ext cx="72485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716015" y="2295002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997513" y="165041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dirty="0"/>
          </a:p>
          <a:p>
            <a:pPr algn="ctr"/>
            <a:r>
              <a:rPr lang="es-MX" dirty="0" err="1" smtClean="0"/>
              <a:t>Criterion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48064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582363" y="32129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Perception</a:t>
            </a:r>
            <a:endParaRPr lang="es-MX" dirty="0" smtClean="0"/>
          </a:p>
          <a:p>
            <a:pPr algn="ctr"/>
            <a:r>
              <a:rPr lang="es-MX" dirty="0" smtClean="0"/>
              <a:t>=</a:t>
            </a:r>
          </a:p>
          <a:p>
            <a:pPr algn="ctr"/>
            <a:r>
              <a:rPr lang="es-MX" dirty="0" err="1" smtClean="0"/>
              <a:t>Decision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34812" y="6312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Evidence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36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943074"/>
            <a:ext cx="72580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716015" y="2295002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997513" y="165041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dirty="0"/>
          </a:p>
          <a:p>
            <a:pPr algn="ctr"/>
            <a:r>
              <a:rPr lang="es-MX" dirty="0" err="1" smtClean="0"/>
              <a:t>Criterion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48064" y="2573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582363" y="32129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Perception</a:t>
            </a:r>
            <a:endParaRPr lang="es-MX" dirty="0" smtClean="0"/>
          </a:p>
          <a:p>
            <a:pPr algn="ctr"/>
            <a:r>
              <a:rPr lang="es-MX" dirty="0" smtClean="0"/>
              <a:t>=</a:t>
            </a:r>
          </a:p>
          <a:p>
            <a:pPr algn="ctr"/>
            <a:r>
              <a:rPr lang="es-MX" dirty="0" err="1" smtClean="0"/>
              <a:t>Decision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34812" y="6312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Evidence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1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Parameters</a:t>
            </a:r>
            <a:r>
              <a:rPr lang="es-MX" dirty="0" smtClean="0"/>
              <a:t> of </a:t>
            </a:r>
            <a:r>
              <a:rPr lang="es-MX" dirty="0" err="1" smtClean="0"/>
              <a:t>Interest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88" y="1638439"/>
            <a:ext cx="8229600" cy="4625609"/>
          </a:xfrm>
        </p:spPr>
        <p:txBody>
          <a:bodyPr/>
          <a:lstStyle/>
          <a:p>
            <a:r>
              <a:rPr lang="es-MX" dirty="0" err="1" smtClean="0"/>
              <a:t>Discriminability</a:t>
            </a:r>
            <a:r>
              <a:rPr lang="es-MX" dirty="0" smtClean="0"/>
              <a:t> – </a:t>
            </a:r>
            <a:r>
              <a:rPr lang="es-MX" dirty="0" err="1" smtClean="0"/>
              <a:t>Sensitivity</a:t>
            </a:r>
            <a:r>
              <a:rPr lang="es-MX" dirty="0" smtClean="0"/>
              <a:t> </a:t>
            </a:r>
            <a:r>
              <a:rPr lang="es-MX" dirty="0" smtClean="0"/>
              <a:t>(d’)</a:t>
            </a:r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6" y="2758408"/>
            <a:ext cx="7328137" cy="3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errar corchete"/>
          <p:cNvSpPr/>
          <p:nvPr/>
        </p:nvSpPr>
        <p:spPr>
          <a:xfrm rot="16200000">
            <a:off x="4438968" y="1930316"/>
            <a:ext cx="288032" cy="1944216"/>
          </a:xfrm>
          <a:prstGeom prst="righ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4355976" y="2271482"/>
            <a:ext cx="5760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b="1" dirty="0" smtClean="0">
                <a:solidFill>
                  <a:srgbClr val="FF0000"/>
                </a:solidFill>
              </a:rPr>
              <a:t>d’</a:t>
            </a:r>
            <a:endParaRPr lang="es-MX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3847</TotalTime>
  <Words>721</Words>
  <Application>Microsoft Office PowerPoint</Application>
  <PresentationFormat>Presentación en pantalla (4:3)</PresentationFormat>
  <Paragraphs>271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Módulo</vt:lpstr>
      <vt:lpstr>Sensibility as a source of Bias in a Detection Task using the Ebbinghaus Illusion</vt:lpstr>
      <vt:lpstr>Signal Detection Theory</vt:lpstr>
      <vt:lpstr>Signal Detection Theory</vt:lpstr>
      <vt:lpstr>Signal Detection Theory</vt:lpstr>
      <vt:lpstr>Signal Detection Theory</vt:lpstr>
      <vt:lpstr>Signal Detection Theory</vt:lpstr>
      <vt:lpstr>Signal Detection Theory</vt:lpstr>
      <vt:lpstr>Signal Detection Theory</vt:lpstr>
      <vt:lpstr>Parameters of Interest</vt:lpstr>
      <vt:lpstr>Parameters of Interest</vt:lpstr>
      <vt:lpstr>Parameters of Interest</vt:lpstr>
      <vt:lpstr>How could you not love SDT ?!</vt:lpstr>
      <vt:lpstr> What have I done so far?</vt:lpstr>
      <vt:lpstr>What have I done so far?</vt:lpstr>
      <vt:lpstr>Sensitivity and Bias</vt:lpstr>
      <vt:lpstr>What was I looking for??</vt:lpstr>
      <vt:lpstr>Ebbinghaus Illusion</vt:lpstr>
      <vt:lpstr>Ebbinghaus Illusion</vt:lpstr>
      <vt:lpstr> </vt:lpstr>
      <vt:lpstr>External Circles (Number Effect)</vt:lpstr>
      <vt:lpstr> How is this related to d’?</vt:lpstr>
      <vt:lpstr>The Experiment</vt:lpstr>
      <vt:lpstr>The Experiment</vt:lpstr>
      <vt:lpstr>D’ conditions</vt:lpstr>
      <vt:lpstr>Stimulus Design</vt:lpstr>
      <vt:lpstr> </vt:lpstr>
      <vt:lpstr> </vt:lpstr>
      <vt:lpstr>Pilot</vt:lpstr>
      <vt:lpstr>Mean differences – Conservative Bias</vt:lpstr>
      <vt:lpstr>Participant #9          Hard Condition</vt:lpstr>
      <vt:lpstr>Participant #20          Easy Condition</vt:lpstr>
      <vt:lpstr>Mean differences – Liberal Bias</vt:lpstr>
      <vt:lpstr>Participant #32        Hard Condition</vt:lpstr>
      <vt:lpstr>Participant #31      Easy Condition</vt:lpstr>
      <vt:lpstr> </vt:lpstr>
      <vt:lpstr> What am I doing now?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Sensibility as a source of Bias in a Detection Task using the Ebbinghaus Illusion</dc:title>
  <dc:creator>Adrifelcha</dc:creator>
  <cp:lastModifiedBy>Adrifelcha</cp:lastModifiedBy>
  <cp:revision>55</cp:revision>
  <dcterms:created xsi:type="dcterms:W3CDTF">2015-09-18T20:58:22Z</dcterms:created>
  <dcterms:modified xsi:type="dcterms:W3CDTF">2015-09-21T13:06:19Z</dcterms:modified>
</cp:coreProperties>
</file>