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63" r:id="rId7"/>
    <p:sldId id="264" r:id="rId8"/>
    <p:sldId id="265" r:id="rId9"/>
    <p:sldId id="266" r:id="rId10"/>
    <p:sldId id="268" r:id="rId11"/>
    <p:sldId id="269"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6F382B1-91C8-42F4-85A8-F62F0C6E8396}" type="datetimeFigureOut">
              <a:rPr lang="es-MX" smtClean="0"/>
              <a:t>15/07/2019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397062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6F382B1-91C8-42F4-85A8-F62F0C6E8396}" type="datetimeFigureOut">
              <a:rPr lang="es-MX" smtClean="0"/>
              <a:t>15/07/2019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272216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6F382B1-91C8-42F4-85A8-F62F0C6E8396}" type="datetimeFigureOut">
              <a:rPr lang="es-MX" smtClean="0"/>
              <a:t>15/07/2019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222867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6F382B1-91C8-42F4-85A8-F62F0C6E8396}" type="datetimeFigureOut">
              <a:rPr lang="es-MX" smtClean="0"/>
              <a:t>15/07/2019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299068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6F382B1-91C8-42F4-85A8-F62F0C6E8396}" type="datetimeFigureOut">
              <a:rPr lang="es-MX" smtClean="0"/>
              <a:t>15/07/2019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335171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6F382B1-91C8-42F4-85A8-F62F0C6E8396}" type="datetimeFigureOut">
              <a:rPr lang="es-MX" smtClean="0"/>
              <a:t>15/07/2019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119303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6F382B1-91C8-42F4-85A8-F62F0C6E8396}" type="datetimeFigureOut">
              <a:rPr lang="es-MX" smtClean="0"/>
              <a:t>15/07/2019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86242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6F382B1-91C8-42F4-85A8-F62F0C6E8396}" type="datetimeFigureOut">
              <a:rPr lang="es-MX" smtClean="0"/>
              <a:t>15/07/2019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38234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6F382B1-91C8-42F4-85A8-F62F0C6E8396}" type="datetimeFigureOut">
              <a:rPr lang="es-MX" smtClean="0"/>
              <a:t>15/07/2019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321634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6F382B1-91C8-42F4-85A8-F62F0C6E8396}" type="datetimeFigureOut">
              <a:rPr lang="es-MX" smtClean="0"/>
              <a:t>15/07/2019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189924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6F382B1-91C8-42F4-85A8-F62F0C6E8396}" type="datetimeFigureOut">
              <a:rPr lang="es-MX" smtClean="0"/>
              <a:t>15/07/2019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E562C9D-7319-4107-A3B9-2073F58F76C2}" type="slidenum">
              <a:rPr lang="es-MX" smtClean="0"/>
              <a:t>‹Nº›</a:t>
            </a:fld>
            <a:endParaRPr lang="es-MX"/>
          </a:p>
        </p:txBody>
      </p:sp>
    </p:spTree>
    <p:extLst>
      <p:ext uri="{BB962C8B-B14F-4D97-AF65-F5344CB8AC3E}">
        <p14:creationId xmlns:p14="http://schemas.microsoft.com/office/powerpoint/2010/main" val="372824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382B1-91C8-42F4-85A8-F62F0C6E8396}" type="datetimeFigureOut">
              <a:rPr lang="es-MX" smtClean="0"/>
              <a:t>15/07/2019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62C9D-7319-4107-A3B9-2073F58F76C2}" type="slidenum">
              <a:rPr lang="es-MX" smtClean="0"/>
              <a:t>‹Nº›</a:t>
            </a:fld>
            <a:endParaRPr lang="es-MX"/>
          </a:p>
        </p:txBody>
      </p:sp>
    </p:spTree>
    <p:extLst>
      <p:ext uri="{BB962C8B-B14F-4D97-AF65-F5344CB8AC3E}">
        <p14:creationId xmlns:p14="http://schemas.microsoft.com/office/powerpoint/2010/main" val="325500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Direcciones futuras</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339431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Futuras direcciones:</a:t>
            </a:r>
            <a:endParaRPr lang="es-MX" dirty="0"/>
          </a:p>
        </p:txBody>
      </p:sp>
      <p:sp>
        <p:nvSpPr>
          <p:cNvPr id="3" name="Marcador de contenido 2"/>
          <p:cNvSpPr>
            <a:spLocks noGrp="1"/>
          </p:cNvSpPr>
          <p:nvPr>
            <p:ph idx="1"/>
          </p:nvPr>
        </p:nvSpPr>
        <p:spPr/>
        <p:txBody>
          <a:bodyPr>
            <a:normAutofit lnSpcReduction="10000"/>
          </a:bodyPr>
          <a:lstStyle/>
          <a:p>
            <a:pPr marL="514350" indent="-514350">
              <a:buAutoNum type="arabicParenR"/>
            </a:pPr>
            <a:r>
              <a:rPr lang="es-MX" dirty="0" smtClean="0"/>
              <a:t>Desarrollo de una extensión Bayesiana del modelo DINA y </a:t>
            </a:r>
            <a:r>
              <a:rPr lang="es-MX" dirty="0" err="1" smtClean="0"/>
              <a:t>gDINA</a:t>
            </a:r>
            <a:r>
              <a:rPr lang="es-MX" dirty="0" smtClean="0"/>
              <a:t> que permita la detección de contaminantes. (Es decir, que permita identificar qué sujetos están respondiendo de acuerdo a los supuestos de estos modelos, y distinguirlos de aquellos que estuvieran respondiendo de manera totalmente azarosa) </a:t>
            </a:r>
          </a:p>
          <a:p>
            <a:pPr marL="514350" indent="-514350">
              <a:buAutoNum type="arabicParenR"/>
            </a:pPr>
            <a:r>
              <a:rPr lang="es-MX" dirty="0" smtClean="0"/>
              <a:t>Desarrollo de una extensión jerárquica Bayesiana del modelo DINA que permita, tras la aplicación de una prueba a gran escala, identificar no sólo las características de la distribución poblacional, sino el número de distribuciones que explican los datos, a partir de un proceso </a:t>
            </a:r>
            <a:r>
              <a:rPr lang="es-MX" dirty="0" err="1" smtClean="0"/>
              <a:t>Dirchlet</a:t>
            </a:r>
            <a:r>
              <a:rPr lang="es-MX" dirty="0"/>
              <a:t> </a:t>
            </a:r>
            <a:r>
              <a:rPr lang="es-MX" dirty="0" smtClean="0"/>
              <a:t>(Es decir, identificar el número de grupos o categorías que mejor describe la variabilidad de la muestra evaluada)</a:t>
            </a:r>
            <a:endParaRPr lang="es-MX" dirty="0"/>
          </a:p>
        </p:txBody>
      </p:sp>
    </p:spTree>
    <p:extLst>
      <p:ext uri="{BB962C8B-B14F-4D97-AF65-F5344CB8AC3E}">
        <p14:creationId xmlns:p14="http://schemas.microsoft.com/office/powerpoint/2010/main" val="280004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Futuras direcciones:</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3) Desarrollo de un modelo bayesiano de mezclas latentes que permita distinguir qué modelo ajusta mejor al desempeño observado por cada participante, a partir de la aplicación de una prueba a gran escala. (De momento, se trabaja con los modelos DINA y DINO).</a:t>
            </a:r>
          </a:p>
          <a:p>
            <a:pPr marL="0" indent="0">
              <a:buNone/>
            </a:pPr>
            <a:endParaRPr lang="es-MX" dirty="0"/>
          </a:p>
          <a:p>
            <a:pPr marL="0" indent="0">
              <a:buNone/>
            </a:pPr>
            <a:r>
              <a:rPr lang="es-MX" dirty="0" smtClean="0"/>
              <a:t>4) Presentar las ventajas de trabajar con modelos de Diagnóstico Cognitivo Bayesianos para trabajar con datos faltantes (Se trabaja </a:t>
            </a:r>
            <a:r>
              <a:rPr lang="es-MX" dirty="0" err="1" smtClean="0"/>
              <a:t>conel</a:t>
            </a:r>
            <a:r>
              <a:rPr lang="es-MX" dirty="0" smtClean="0"/>
              <a:t> modelo DINA).</a:t>
            </a:r>
          </a:p>
        </p:txBody>
      </p:sp>
    </p:spTree>
    <p:extLst>
      <p:ext uri="{BB962C8B-B14F-4D97-AF65-F5344CB8AC3E}">
        <p14:creationId xmlns:p14="http://schemas.microsoft.com/office/powerpoint/2010/main" val="79727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normAutofit fontScale="77500" lnSpcReduction="20000"/>
          </a:bodyPr>
          <a:lstStyle/>
          <a:p>
            <a:r>
              <a:rPr lang="en-US" dirty="0" smtClean="0"/>
              <a:t>Lee, M. D. (2018). Bayesian methods in cognitive modeling. </a:t>
            </a:r>
            <a:r>
              <a:rPr lang="en-US" i="1" dirty="0" smtClean="0"/>
              <a:t>Stevens' Handbook of Experimental Psychology and Cognitive Neuroscience</a:t>
            </a:r>
            <a:r>
              <a:rPr lang="en-US" dirty="0" smtClean="0"/>
              <a:t>, </a:t>
            </a:r>
            <a:r>
              <a:rPr lang="en-US" i="1" dirty="0" smtClean="0"/>
              <a:t>5</a:t>
            </a:r>
            <a:r>
              <a:rPr lang="en-US" dirty="0" smtClean="0"/>
              <a:t>, 1-48.</a:t>
            </a:r>
          </a:p>
          <a:p>
            <a:r>
              <a:rPr lang="en-US" dirty="0"/>
              <a:t>Sheng, Y., &amp; </a:t>
            </a:r>
            <a:r>
              <a:rPr lang="en-US" dirty="0" err="1"/>
              <a:t>Wikle</a:t>
            </a:r>
            <a:r>
              <a:rPr lang="en-US" dirty="0"/>
              <a:t>, C. K. (2008). Bayesian multidimensional IRT models with a hierarchical structure. </a:t>
            </a:r>
            <a:r>
              <a:rPr lang="en-US" i="1" dirty="0"/>
              <a:t>Educational and Psychological Measurement</a:t>
            </a:r>
            <a:r>
              <a:rPr lang="en-US" dirty="0"/>
              <a:t>, </a:t>
            </a:r>
            <a:r>
              <a:rPr lang="en-US" i="1" dirty="0"/>
              <a:t>68</a:t>
            </a:r>
            <a:r>
              <a:rPr lang="en-US" dirty="0"/>
              <a:t>(3), 413-430.</a:t>
            </a:r>
            <a:endParaRPr lang="es-MX" dirty="0" smtClean="0"/>
          </a:p>
          <a:p>
            <a:r>
              <a:rPr lang="en-US" dirty="0"/>
              <a:t>Cao, J., &amp; Stokes, S. L. (2008). Bayesian IRT guessing models for partial guessing behaviors. </a:t>
            </a:r>
            <a:r>
              <a:rPr lang="en-US" i="1" dirty="0" err="1"/>
              <a:t>Psychometrika</a:t>
            </a:r>
            <a:r>
              <a:rPr lang="en-US" dirty="0"/>
              <a:t>, </a:t>
            </a:r>
            <a:r>
              <a:rPr lang="en-US" i="1" dirty="0"/>
              <a:t>73</a:t>
            </a:r>
            <a:r>
              <a:rPr lang="en-US" dirty="0"/>
              <a:t>(2), 209</a:t>
            </a:r>
            <a:r>
              <a:rPr lang="en-US" dirty="0" smtClean="0"/>
              <a:t>.</a:t>
            </a:r>
          </a:p>
          <a:p>
            <a:r>
              <a:rPr lang="es-MX" dirty="0"/>
              <a:t>Li, F., Cohen, A. S., Kim, S. H., &amp; </a:t>
            </a:r>
            <a:r>
              <a:rPr lang="es-MX" dirty="0" err="1"/>
              <a:t>Cho</a:t>
            </a:r>
            <a:r>
              <a:rPr lang="es-MX" dirty="0"/>
              <a:t>, S. J. (2009). </a:t>
            </a:r>
            <a:r>
              <a:rPr lang="es-MX" dirty="0" err="1"/>
              <a:t>Model</a:t>
            </a:r>
            <a:r>
              <a:rPr lang="es-MX" dirty="0"/>
              <a:t> </a:t>
            </a:r>
            <a:r>
              <a:rPr lang="es-MX" dirty="0" err="1"/>
              <a:t>selection</a:t>
            </a:r>
            <a:r>
              <a:rPr lang="es-MX" dirty="0"/>
              <a:t> </a:t>
            </a:r>
            <a:r>
              <a:rPr lang="es-MX" dirty="0" err="1"/>
              <a:t>methods</a:t>
            </a:r>
            <a:r>
              <a:rPr lang="es-MX" dirty="0"/>
              <a:t> </a:t>
            </a:r>
            <a:r>
              <a:rPr lang="es-MX" dirty="0" err="1"/>
              <a:t>for</a:t>
            </a:r>
            <a:r>
              <a:rPr lang="es-MX" dirty="0"/>
              <a:t> mixture </a:t>
            </a:r>
            <a:r>
              <a:rPr lang="es-MX" dirty="0" err="1"/>
              <a:t>dichotomous</a:t>
            </a:r>
            <a:r>
              <a:rPr lang="es-MX" dirty="0"/>
              <a:t> IRT </a:t>
            </a:r>
            <a:r>
              <a:rPr lang="es-MX" dirty="0" err="1"/>
              <a:t>models</a:t>
            </a:r>
            <a:r>
              <a:rPr lang="es-MX" dirty="0"/>
              <a:t>. </a:t>
            </a:r>
            <a:r>
              <a:rPr lang="es-MX" i="1" dirty="0" err="1"/>
              <a:t>Applied</a:t>
            </a:r>
            <a:r>
              <a:rPr lang="es-MX" i="1" dirty="0"/>
              <a:t> </a:t>
            </a:r>
            <a:r>
              <a:rPr lang="es-MX" i="1" dirty="0" err="1"/>
              <a:t>Psychological</a:t>
            </a:r>
            <a:r>
              <a:rPr lang="es-MX" i="1" dirty="0"/>
              <a:t> </a:t>
            </a:r>
            <a:r>
              <a:rPr lang="es-MX" i="1" dirty="0" err="1"/>
              <a:t>Measurement</a:t>
            </a:r>
            <a:r>
              <a:rPr lang="es-MX" dirty="0"/>
              <a:t>, </a:t>
            </a:r>
            <a:r>
              <a:rPr lang="es-MX" i="1" dirty="0"/>
              <a:t>33</a:t>
            </a:r>
            <a:r>
              <a:rPr lang="es-MX" dirty="0"/>
              <a:t>(5), 353-373</a:t>
            </a:r>
            <a:r>
              <a:rPr lang="es-MX" dirty="0" smtClean="0"/>
              <a:t>.</a:t>
            </a:r>
          </a:p>
          <a:p>
            <a:r>
              <a:rPr lang="es-MX" dirty="0"/>
              <a:t>San Martín, E., Jara, A., </a:t>
            </a:r>
            <a:r>
              <a:rPr lang="es-MX" dirty="0" err="1"/>
              <a:t>Rolin</a:t>
            </a:r>
            <a:r>
              <a:rPr lang="es-MX" dirty="0"/>
              <a:t>, J. M., &amp; </a:t>
            </a:r>
            <a:r>
              <a:rPr lang="es-MX" dirty="0" err="1"/>
              <a:t>Mouchart</a:t>
            </a:r>
            <a:r>
              <a:rPr lang="es-MX" dirty="0"/>
              <a:t>, M. (2011). </a:t>
            </a:r>
            <a:r>
              <a:rPr lang="es-MX" dirty="0" err="1"/>
              <a:t>On</a:t>
            </a:r>
            <a:r>
              <a:rPr lang="es-MX" dirty="0"/>
              <a:t> </a:t>
            </a:r>
            <a:r>
              <a:rPr lang="es-MX" dirty="0" err="1"/>
              <a:t>the</a:t>
            </a:r>
            <a:r>
              <a:rPr lang="es-MX" dirty="0"/>
              <a:t> </a:t>
            </a:r>
            <a:r>
              <a:rPr lang="es-MX" dirty="0" err="1"/>
              <a:t>Bayesian</a:t>
            </a:r>
            <a:r>
              <a:rPr lang="es-MX" dirty="0"/>
              <a:t> </a:t>
            </a:r>
            <a:r>
              <a:rPr lang="es-MX" dirty="0" err="1"/>
              <a:t>nonparametric</a:t>
            </a:r>
            <a:r>
              <a:rPr lang="es-MX" dirty="0"/>
              <a:t> </a:t>
            </a:r>
            <a:r>
              <a:rPr lang="es-MX" dirty="0" err="1"/>
              <a:t>generalization</a:t>
            </a:r>
            <a:r>
              <a:rPr lang="es-MX" dirty="0"/>
              <a:t> of IRT-</a:t>
            </a:r>
            <a:r>
              <a:rPr lang="es-MX" dirty="0" err="1"/>
              <a:t>type</a:t>
            </a:r>
            <a:r>
              <a:rPr lang="es-MX" dirty="0"/>
              <a:t> </a:t>
            </a:r>
            <a:r>
              <a:rPr lang="es-MX" dirty="0" err="1"/>
              <a:t>models</a:t>
            </a:r>
            <a:r>
              <a:rPr lang="es-MX" dirty="0"/>
              <a:t>. </a:t>
            </a:r>
            <a:r>
              <a:rPr lang="es-MX" i="1" dirty="0" err="1"/>
              <a:t>Psychometrika</a:t>
            </a:r>
            <a:r>
              <a:rPr lang="es-MX" dirty="0"/>
              <a:t>, </a:t>
            </a:r>
            <a:r>
              <a:rPr lang="es-MX" i="1" dirty="0"/>
              <a:t>76</a:t>
            </a:r>
            <a:r>
              <a:rPr lang="es-MX" dirty="0"/>
              <a:t>(3), 385-409</a:t>
            </a:r>
            <a:r>
              <a:rPr lang="es-MX" dirty="0" smtClean="0"/>
              <a:t>.</a:t>
            </a:r>
          </a:p>
          <a:p>
            <a:r>
              <a:rPr lang="en-US" dirty="0"/>
              <a:t>Almond, R. G., </a:t>
            </a:r>
            <a:r>
              <a:rPr lang="en-US" dirty="0" err="1"/>
              <a:t>DiBello</a:t>
            </a:r>
            <a:r>
              <a:rPr lang="en-US" dirty="0"/>
              <a:t>, L. V., </a:t>
            </a:r>
            <a:r>
              <a:rPr lang="en-US" dirty="0" err="1"/>
              <a:t>Moulder</a:t>
            </a:r>
            <a:r>
              <a:rPr lang="en-US" dirty="0"/>
              <a:t>, B., &amp; Zapata‐Rivera, J. D. (2007). Modeling diagnostic assessments with Bayesian networks. </a:t>
            </a:r>
            <a:r>
              <a:rPr lang="en-US" i="1" dirty="0"/>
              <a:t>Journal of Educational Measurement</a:t>
            </a:r>
            <a:r>
              <a:rPr lang="en-US" dirty="0"/>
              <a:t>, </a:t>
            </a:r>
            <a:r>
              <a:rPr lang="en-US" i="1" dirty="0"/>
              <a:t>44</a:t>
            </a:r>
            <a:r>
              <a:rPr lang="en-US" dirty="0"/>
              <a:t>(4), 341-359.</a:t>
            </a:r>
            <a:endParaRPr lang="es-MX" dirty="0" smtClean="0"/>
          </a:p>
          <a:p>
            <a:endParaRPr lang="es-MX" dirty="0"/>
          </a:p>
        </p:txBody>
      </p:sp>
    </p:spTree>
    <p:extLst>
      <p:ext uri="{BB962C8B-B14F-4D97-AF65-F5344CB8AC3E}">
        <p14:creationId xmlns:p14="http://schemas.microsoft.com/office/powerpoint/2010/main" val="306361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Modelamiento Bayesiano</a:t>
            </a:r>
            <a:endParaRPr lang="es-MX" dirty="0"/>
          </a:p>
        </p:txBody>
      </p:sp>
      <p:sp>
        <p:nvSpPr>
          <p:cNvPr id="3" name="Marcador de contenido 2"/>
          <p:cNvSpPr>
            <a:spLocks noGrp="1"/>
          </p:cNvSpPr>
          <p:nvPr>
            <p:ph idx="1"/>
          </p:nvPr>
        </p:nvSpPr>
        <p:spPr/>
        <p:txBody>
          <a:bodyPr>
            <a:normAutofit/>
          </a:bodyPr>
          <a:lstStyle/>
          <a:p>
            <a:r>
              <a:rPr lang="en-US" dirty="0" smtClean="0"/>
              <a:t>Los </a:t>
            </a:r>
            <a:r>
              <a:rPr lang="en-US" dirty="0" err="1" smtClean="0"/>
              <a:t>métodos</a:t>
            </a:r>
            <a:r>
              <a:rPr lang="en-US" dirty="0" smtClean="0"/>
              <a:t> </a:t>
            </a:r>
            <a:r>
              <a:rPr lang="en-US" dirty="0" err="1" smtClean="0"/>
              <a:t>estadísticos</a:t>
            </a:r>
            <a:r>
              <a:rPr lang="en-US" dirty="0" smtClean="0"/>
              <a:t> </a:t>
            </a:r>
            <a:r>
              <a:rPr lang="en-US" dirty="0" err="1" smtClean="0"/>
              <a:t>Bayesianos</a:t>
            </a:r>
            <a:r>
              <a:rPr lang="en-US" dirty="0" smtClean="0"/>
              <a:t> </a:t>
            </a:r>
            <a:r>
              <a:rPr lang="en-US" dirty="0" err="1" smtClean="0"/>
              <a:t>constituyen</a:t>
            </a:r>
            <a:r>
              <a:rPr lang="en-US" dirty="0" smtClean="0"/>
              <a:t> un </a:t>
            </a:r>
            <a:r>
              <a:rPr lang="en-US" dirty="0" err="1" smtClean="0"/>
              <a:t>marco</a:t>
            </a:r>
            <a:r>
              <a:rPr lang="en-US" dirty="0" smtClean="0"/>
              <a:t> formal para </a:t>
            </a:r>
            <a:r>
              <a:rPr lang="en-US" dirty="0" err="1" smtClean="0"/>
              <a:t>abordar</a:t>
            </a:r>
            <a:r>
              <a:rPr lang="en-US" dirty="0" smtClean="0"/>
              <a:t> la </a:t>
            </a:r>
            <a:r>
              <a:rPr lang="en-US" dirty="0" err="1" smtClean="0"/>
              <a:t>relación</a:t>
            </a:r>
            <a:r>
              <a:rPr lang="en-US" dirty="0" smtClean="0"/>
              <a:t> entre los </a:t>
            </a:r>
            <a:r>
              <a:rPr lang="en-US" dirty="0" err="1" smtClean="0"/>
              <a:t>datos</a:t>
            </a:r>
            <a:r>
              <a:rPr lang="en-US" dirty="0" smtClean="0"/>
              <a:t> </a:t>
            </a:r>
            <a:r>
              <a:rPr lang="en-US" dirty="0" err="1" smtClean="0"/>
              <a:t>obtenidos</a:t>
            </a:r>
            <a:r>
              <a:rPr lang="en-US" dirty="0" smtClean="0"/>
              <a:t> y </a:t>
            </a:r>
            <a:r>
              <a:rPr lang="en-US" dirty="0" err="1" smtClean="0"/>
              <a:t>cualquier</a:t>
            </a:r>
            <a:r>
              <a:rPr lang="en-US" dirty="0" smtClean="0"/>
              <a:t> </a:t>
            </a:r>
            <a:r>
              <a:rPr lang="en-US" dirty="0" err="1" smtClean="0"/>
              <a:t>modelo</a:t>
            </a:r>
            <a:r>
              <a:rPr lang="en-US" dirty="0" smtClean="0"/>
              <a:t> </a:t>
            </a:r>
            <a:r>
              <a:rPr lang="en-US" dirty="0" err="1" smtClean="0"/>
              <a:t>cognitivo</a:t>
            </a:r>
            <a:r>
              <a:rPr lang="en-US" dirty="0" smtClean="0"/>
              <a:t> </a:t>
            </a:r>
            <a:r>
              <a:rPr lang="en-US" dirty="0" err="1" smtClean="0"/>
              <a:t>que</a:t>
            </a:r>
            <a:r>
              <a:rPr lang="en-US" dirty="0" smtClean="0"/>
              <a:t> </a:t>
            </a:r>
            <a:r>
              <a:rPr lang="en-US" dirty="0" err="1" smtClean="0"/>
              <a:t>interese</a:t>
            </a:r>
            <a:r>
              <a:rPr lang="en-US" dirty="0" smtClean="0"/>
              <a:t> </a:t>
            </a:r>
            <a:r>
              <a:rPr lang="en-US" dirty="0" err="1" smtClean="0"/>
              <a:t>evaluar</a:t>
            </a:r>
            <a:r>
              <a:rPr lang="en-US" dirty="0" smtClean="0"/>
              <a:t>. </a:t>
            </a:r>
            <a:r>
              <a:rPr lang="en-US" dirty="0"/>
              <a:t> </a:t>
            </a:r>
            <a:endParaRPr lang="en-US" dirty="0" smtClean="0"/>
          </a:p>
          <a:p>
            <a:r>
              <a:rPr lang="en-US" dirty="0" smtClean="0"/>
              <a:t>Su </a:t>
            </a:r>
            <a:r>
              <a:rPr lang="en-US" dirty="0" err="1" smtClean="0"/>
              <a:t>aplicación</a:t>
            </a:r>
            <a:r>
              <a:rPr lang="en-US" dirty="0" smtClean="0"/>
              <a:t> </a:t>
            </a:r>
            <a:r>
              <a:rPr lang="en-US" dirty="0" err="1" smtClean="0"/>
              <a:t>permite</a:t>
            </a:r>
            <a:r>
              <a:rPr lang="en-US" dirty="0" smtClean="0"/>
              <a:t> </a:t>
            </a:r>
            <a:r>
              <a:rPr lang="en-US" dirty="0" err="1" smtClean="0"/>
              <a:t>inferir</a:t>
            </a:r>
            <a:r>
              <a:rPr lang="en-US" dirty="0" smtClean="0"/>
              <a:t> </a:t>
            </a:r>
            <a:r>
              <a:rPr lang="en-US" dirty="0" err="1" smtClean="0"/>
              <a:t>paramétros</a:t>
            </a:r>
            <a:r>
              <a:rPr lang="en-US" dirty="0" smtClean="0"/>
              <a:t> con mucho mayor </a:t>
            </a:r>
            <a:r>
              <a:rPr lang="en-US" dirty="0" err="1" smtClean="0"/>
              <a:t>precisión</a:t>
            </a:r>
            <a:r>
              <a:rPr lang="en-US" dirty="0" smtClean="0"/>
              <a:t>, </a:t>
            </a:r>
            <a:r>
              <a:rPr lang="en-US" dirty="0" err="1" smtClean="0"/>
              <a:t>alejándose</a:t>
            </a:r>
            <a:r>
              <a:rPr lang="en-US" dirty="0" smtClean="0"/>
              <a:t> de los </a:t>
            </a:r>
            <a:r>
              <a:rPr lang="en-US" dirty="0" err="1" smtClean="0"/>
              <a:t>paradigmas</a:t>
            </a:r>
            <a:r>
              <a:rPr lang="en-US" dirty="0" smtClean="0"/>
              <a:t> </a:t>
            </a:r>
            <a:r>
              <a:rPr lang="en-US" dirty="0" err="1" smtClean="0"/>
              <a:t>basados</a:t>
            </a:r>
            <a:r>
              <a:rPr lang="en-US" dirty="0" smtClean="0"/>
              <a:t> en </a:t>
            </a:r>
            <a:r>
              <a:rPr lang="en-US" dirty="0" err="1" smtClean="0"/>
              <a:t>estimadores</a:t>
            </a:r>
            <a:r>
              <a:rPr lang="en-US" dirty="0" smtClean="0"/>
              <a:t> </a:t>
            </a:r>
            <a:r>
              <a:rPr lang="en-US" dirty="0" err="1" smtClean="0"/>
              <a:t>fijos</a:t>
            </a:r>
            <a:r>
              <a:rPr lang="en-US" dirty="0" smtClean="0"/>
              <a:t> e </a:t>
            </a:r>
            <a:r>
              <a:rPr lang="en-US" dirty="0" err="1" smtClean="0"/>
              <a:t>introduciendo</a:t>
            </a:r>
            <a:r>
              <a:rPr lang="en-US" dirty="0" smtClean="0"/>
              <a:t> el </a:t>
            </a:r>
            <a:r>
              <a:rPr lang="en-US" dirty="0" err="1" smtClean="0"/>
              <a:t>uso</a:t>
            </a:r>
            <a:r>
              <a:rPr lang="en-US" dirty="0" smtClean="0"/>
              <a:t> de </a:t>
            </a:r>
            <a:r>
              <a:rPr lang="en-US" dirty="0" err="1" smtClean="0"/>
              <a:t>distribuciones</a:t>
            </a:r>
            <a:r>
              <a:rPr lang="en-US" dirty="0" smtClean="0"/>
              <a:t> </a:t>
            </a:r>
            <a:r>
              <a:rPr lang="en-US" dirty="0" err="1" smtClean="0"/>
              <a:t>posteriores</a:t>
            </a:r>
            <a:r>
              <a:rPr lang="en-US" dirty="0" smtClean="0"/>
              <a:t> </a:t>
            </a:r>
            <a:r>
              <a:rPr lang="en-US" dirty="0" err="1" smtClean="0"/>
              <a:t>que</a:t>
            </a:r>
            <a:r>
              <a:rPr lang="en-US" dirty="0" smtClean="0"/>
              <a:t> </a:t>
            </a:r>
            <a:r>
              <a:rPr lang="en-US" dirty="0" err="1" smtClean="0"/>
              <a:t>permitan</a:t>
            </a:r>
            <a:r>
              <a:rPr lang="en-US" dirty="0" smtClean="0"/>
              <a:t> </a:t>
            </a:r>
            <a:r>
              <a:rPr lang="en-US" dirty="0" err="1" smtClean="0"/>
              <a:t>identificar</a:t>
            </a:r>
            <a:r>
              <a:rPr lang="en-US" dirty="0" smtClean="0"/>
              <a:t> el valor de </a:t>
            </a:r>
            <a:r>
              <a:rPr lang="en-US" dirty="0" err="1" smtClean="0"/>
              <a:t>cada</a:t>
            </a:r>
            <a:r>
              <a:rPr lang="en-US" dirty="0" smtClean="0"/>
              <a:t> </a:t>
            </a:r>
            <a:r>
              <a:rPr lang="en-US" dirty="0" err="1" smtClean="0"/>
              <a:t>parámetro</a:t>
            </a:r>
            <a:r>
              <a:rPr lang="en-US" dirty="0" smtClean="0"/>
              <a:t> </a:t>
            </a:r>
            <a:r>
              <a:rPr lang="en-US" dirty="0" err="1" smtClean="0"/>
              <a:t>que</a:t>
            </a:r>
            <a:r>
              <a:rPr lang="en-US" dirty="0" smtClean="0"/>
              <a:t> </a:t>
            </a:r>
            <a:r>
              <a:rPr lang="en-US" dirty="0" err="1" smtClean="0"/>
              <a:t>más</a:t>
            </a:r>
            <a:r>
              <a:rPr lang="en-US" dirty="0" smtClean="0"/>
              <a:t> </a:t>
            </a:r>
            <a:r>
              <a:rPr lang="en-US" dirty="0" err="1" smtClean="0"/>
              <a:t>probablemente</a:t>
            </a:r>
            <a:r>
              <a:rPr lang="en-US" dirty="0" smtClean="0"/>
              <a:t> se </a:t>
            </a:r>
            <a:r>
              <a:rPr lang="en-US" dirty="0" err="1" smtClean="0"/>
              <a:t>asocie</a:t>
            </a:r>
            <a:r>
              <a:rPr lang="en-US" dirty="0" smtClean="0"/>
              <a:t> al </a:t>
            </a:r>
            <a:r>
              <a:rPr lang="en-US" dirty="0" err="1" smtClean="0"/>
              <a:t>conjunto</a:t>
            </a:r>
            <a:r>
              <a:rPr lang="en-US" dirty="0" smtClean="0"/>
              <a:t> de </a:t>
            </a:r>
            <a:r>
              <a:rPr lang="en-US" dirty="0" err="1" smtClean="0"/>
              <a:t>datos</a:t>
            </a:r>
            <a:r>
              <a:rPr lang="en-US" dirty="0" smtClean="0"/>
              <a:t> </a:t>
            </a:r>
            <a:r>
              <a:rPr lang="en-US" dirty="0" err="1" smtClean="0"/>
              <a:t>recopilados</a:t>
            </a:r>
            <a:r>
              <a:rPr lang="en-US" dirty="0" smtClean="0"/>
              <a:t>.</a:t>
            </a:r>
          </a:p>
        </p:txBody>
      </p:sp>
    </p:spTree>
    <p:extLst>
      <p:ext uri="{BB962C8B-B14F-4D97-AF65-F5344CB8AC3E}">
        <p14:creationId xmlns:p14="http://schemas.microsoft.com/office/powerpoint/2010/main" val="335845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Cuatro grandes ventajas</a:t>
            </a:r>
            <a:endParaRPr lang="es-MX" dirty="0"/>
          </a:p>
        </p:txBody>
      </p:sp>
      <p:sp>
        <p:nvSpPr>
          <p:cNvPr id="3" name="Marcador de contenido 2"/>
          <p:cNvSpPr>
            <a:spLocks noGrp="1"/>
          </p:cNvSpPr>
          <p:nvPr>
            <p:ph idx="1"/>
          </p:nvPr>
        </p:nvSpPr>
        <p:spPr>
          <a:xfrm>
            <a:off x="448733" y="1447800"/>
            <a:ext cx="10905067" cy="4729163"/>
          </a:xfrm>
        </p:spPr>
        <p:txBody>
          <a:bodyPr>
            <a:normAutofit/>
          </a:bodyPr>
          <a:lstStyle/>
          <a:p>
            <a:r>
              <a:rPr lang="es-MX" dirty="0" smtClean="0"/>
              <a:t>1) Permite incorporar información previa para mejorar la precisión de las inferencias realizadas</a:t>
            </a:r>
          </a:p>
          <a:p>
            <a:pPr marL="457200" lvl="1" indent="0">
              <a:buNone/>
            </a:pPr>
            <a:r>
              <a:rPr lang="es-MX" dirty="0" smtClean="0"/>
              <a:t>Por cada parámetro es posible especificar una “distribución prior” que describa las creencias iniciales del investigador (basadas en la literatura) acerca de los valores plausibles para cada uno de estos.</a:t>
            </a:r>
          </a:p>
          <a:p>
            <a:pPr marL="457200" lvl="1" indent="0">
              <a:buNone/>
            </a:pPr>
            <a:endParaRPr lang="es-MX" dirty="0" smtClean="0"/>
          </a:p>
          <a:p>
            <a:r>
              <a:rPr lang="es-MX" dirty="0" smtClean="0"/>
              <a:t>2) Abandona el uso de estimadores puntuales</a:t>
            </a:r>
          </a:p>
          <a:p>
            <a:pPr marL="457200" lvl="1" indent="0">
              <a:buNone/>
            </a:pPr>
            <a:r>
              <a:rPr lang="es-MX" dirty="0" smtClean="0"/>
              <a:t>Tras conjugar la información prior con los datos recopilados, los métodos Bayesianos permiten obtener una distribución posterior que describe los valores que, a la luz de los datos, resultan más verosímiles para cada parámetro</a:t>
            </a:r>
          </a:p>
          <a:p>
            <a:pPr marL="0" indent="0">
              <a:buNone/>
            </a:pPr>
            <a:endParaRPr lang="es-MX" dirty="0" smtClean="0"/>
          </a:p>
        </p:txBody>
      </p:sp>
    </p:spTree>
    <p:extLst>
      <p:ext uri="{BB962C8B-B14F-4D97-AF65-F5344CB8AC3E}">
        <p14:creationId xmlns:p14="http://schemas.microsoft.com/office/powerpoint/2010/main" val="181903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Cuatro grandes ventajas</a:t>
            </a:r>
            <a:endParaRPr lang="es-MX" dirty="0"/>
          </a:p>
        </p:txBody>
      </p:sp>
      <p:sp>
        <p:nvSpPr>
          <p:cNvPr id="3" name="Marcador de contenido 2"/>
          <p:cNvSpPr>
            <a:spLocks noGrp="1"/>
          </p:cNvSpPr>
          <p:nvPr>
            <p:ph idx="1"/>
          </p:nvPr>
        </p:nvSpPr>
        <p:spPr>
          <a:xfrm>
            <a:off x="448733" y="1447800"/>
            <a:ext cx="10905067" cy="4729163"/>
          </a:xfrm>
        </p:spPr>
        <p:txBody>
          <a:bodyPr>
            <a:normAutofit/>
          </a:bodyPr>
          <a:lstStyle/>
          <a:p>
            <a:r>
              <a:rPr lang="es-MX" dirty="0" smtClean="0"/>
              <a:t>3) Permite realizar análisis a nivel individual</a:t>
            </a:r>
          </a:p>
          <a:p>
            <a:pPr marL="457200" lvl="1" indent="0">
              <a:buNone/>
            </a:pPr>
            <a:r>
              <a:rPr lang="es-MX" dirty="0" smtClean="0"/>
              <a:t>Aún cuando la totalidad de los datos obtenidos sea utilizada para hacer inferencias sobre los parámetros que describen a la población, es posible regresar la mirada al desempeño de cada uno de los sujetos contenidos en la muestra para hacer estimaciones paramétricas individualizadas.</a:t>
            </a:r>
          </a:p>
          <a:p>
            <a:endParaRPr lang="es-MX" dirty="0" smtClean="0"/>
          </a:p>
          <a:p>
            <a:r>
              <a:rPr lang="es-MX" dirty="0" smtClean="0"/>
              <a:t>4) Permite trabajar con un menor número de observaciones</a:t>
            </a:r>
          </a:p>
          <a:p>
            <a:pPr marL="457200" lvl="1" indent="0">
              <a:buNone/>
            </a:pPr>
            <a:r>
              <a:rPr lang="es-MX" dirty="0" smtClean="0"/>
              <a:t>La mayoría de la estadística tradicional requiere de un amplio número de observaciones para hacer inferencias sobre los parámetros poblacionales, los métodos Bayesianos permiten trabajar a partir de una cantidad limitada de datos mediante la realización de varias iteraciones en el proceso de estimación.</a:t>
            </a:r>
          </a:p>
        </p:txBody>
      </p:sp>
    </p:spTree>
    <p:extLst>
      <p:ext uri="{BB962C8B-B14F-4D97-AF65-F5344CB8AC3E}">
        <p14:creationId xmlns:p14="http://schemas.microsoft.com/office/powerpoint/2010/main" val="291862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Tres grandes aplicaciones del modelamiento Bayesiano a las Ciencias Cognitivas</a:t>
            </a:r>
            <a:endParaRPr lang="es-MX" dirty="0"/>
          </a:p>
        </p:txBody>
      </p:sp>
      <p:sp>
        <p:nvSpPr>
          <p:cNvPr id="3" name="Marcador de contenido 2"/>
          <p:cNvSpPr>
            <a:spLocks noGrp="1"/>
          </p:cNvSpPr>
          <p:nvPr>
            <p:ph idx="1"/>
          </p:nvPr>
        </p:nvSpPr>
        <p:spPr>
          <a:xfrm>
            <a:off x="448733" y="1447800"/>
            <a:ext cx="10905067" cy="4729163"/>
          </a:xfrm>
        </p:spPr>
        <p:txBody>
          <a:bodyPr/>
          <a:lstStyle/>
          <a:p>
            <a:r>
              <a:rPr lang="es-MX" dirty="0" smtClean="0"/>
              <a:t>La mente como un “sistema de inferencias Bayesianas”</a:t>
            </a:r>
          </a:p>
          <a:p>
            <a:pPr marL="457200" lvl="1" indent="0">
              <a:buNone/>
            </a:pPr>
            <a:r>
              <a:rPr lang="es-MX" dirty="0"/>
              <a:t> </a:t>
            </a:r>
            <a:r>
              <a:rPr lang="es-MX" dirty="0" smtClean="0"/>
              <a:t>i.e. Asumir que la mente humana computa probabilidades y toma decisiones con base en un sistema de inferencias Bayesiano, que opere según los principios del Teorema de </a:t>
            </a:r>
            <a:r>
              <a:rPr lang="es-MX" dirty="0" err="1" smtClean="0"/>
              <a:t>Bayes</a:t>
            </a:r>
            <a:endParaRPr lang="es-MX" dirty="0" smtClean="0"/>
          </a:p>
          <a:p>
            <a:r>
              <a:rPr lang="es-MX" dirty="0" smtClean="0"/>
              <a:t>Análisis de datos (Modelos estadísticos Bayesianos)</a:t>
            </a:r>
          </a:p>
          <a:p>
            <a:pPr marL="457200" lvl="1" indent="0">
              <a:buNone/>
            </a:pPr>
            <a:r>
              <a:rPr lang="es-MX" dirty="0" err="1" smtClean="0"/>
              <a:t>i.e</a:t>
            </a:r>
            <a:r>
              <a:rPr lang="es-MX" dirty="0" smtClean="0"/>
              <a:t> Implica trabajar con modelos estadísticos que operen de acuerdo a los principios del Teorema de </a:t>
            </a:r>
            <a:r>
              <a:rPr lang="es-MX" dirty="0" err="1" smtClean="0"/>
              <a:t>Bayes</a:t>
            </a:r>
            <a:r>
              <a:rPr lang="es-MX" dirty="0" smtClean="0"/>
              <a:t> (pruebas t Bayesianas, pruebas binomiales Bayesianas, ANOVAS y MANOVAS Bayesianos, etc.)</a:t>
            </a:r>
          </a:p>
          <a:p>
            <a:r>
              <a:rPr lang="es-MX" dirty="0" smtClean="0"/>
              <a:t>Modelamiento cognitivo</a:t>
            </a:r>
          </a:p>
          <a:p>
            <a:pPr marL="457200" lvl="1" indent="0">
              <a:buNone/>
            </a:pPr>
            <a:r>
              <a:rPr lang="es-MX" dirty="0" smtClean="0"/>
              <a:t>i.e. Implica trabajar con modelos matemáticos que consideren y puedan ser interpretados en términos de procesos cognitivos  (Por ejemplo, modelos de descuento temporal, psicofísica, refuerzo, psicometría… etc.)</a:t>
            </a:r>
            <a:endParaRPr lang="es-MX" dirty="0"/>
          </a:p>
        </p:txBody>
      </p:sp>
    </p:spTree>
    <p:extLst>
      <p:ext uri="{BB962C8B-B14F-4D97-AF65-F5344CB8AC3E}">
        <p14:creationId xmlns:p14="http://schemas.microsoft.com/office/powerpoint/2010/main" val="413049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Mediante el modelamiento Bayesiano es posible desarrollar:</a:t>
            </a:r>
            <a:endParaRPr lang="es-MX" dirty="0"/>
          </a:p>
        </p:txBody>
      </p:sp>
      <p:sp>
        <p:nvSpPr>
          <p:cNvPr id="3" name="Marcador de contenido 2"/>
          <p:cNvSpPr>
            <a:spLocks noGrp="1"/>
          </p:cNvSpPr>
          <p:nvPr>
            <p:ph idx="1"/>
          </p:nvPr>
        </p:nvSpPr>
        <p:spPr/>
        <p:txBody>
          <a:bodyPr/>
          <a:lstStyle/>
          <a:p>
            <a:r>
              <a:rPr lang="es-MX" dirty="0" smtClean="0"/>
              <a:t>1) Modelos Contaminantes: </a:t>
            </a:r>
          </a:p>
          <a:p>
            <a:pPr marL="457200" lvl="1" indent="0">
              <a:buNone/>
            </a:pPr>
            <a:r>
              <a:rPr lang="es-MX" dirty="0" smtClean="0"/>
              <a:t>Funcionan como modelos de mezclas latentes que permitan identificar, para cada sujeto o caso observado, si los datos recopilados corresponden con el modelo cognitivo que interesa evaluar o no. (Es decir, permite evaluar si el modelo cognitivo permite explicar los datos obtenidos por cada individuo)</a:t>
            </a:r>
          </a:p>
        </p:txBody>
      </p:sp>
    </p:spTree>
    <p:extLst>
      <p:ext uri="{BB962C8B-B14F-4D97-AF65-F5344CB8AC3E}">
        <p14:creationId xmlns:p14="http://schemas.microsoft.com/office/powerpoint/2010/main" val="40486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Mediante el modelamiento Bayesiano es posible desarrollar:</a:t>
            </a:r>
            <a:endParaRPr lang="es-MX" dirty="0"/>
          </a:p>
        </p:txBody>
      </p:sp>
      <p:sp>
        <p:nvSpPr>
          <p:cNvPr id="3" name="Marcador de contenido 2"/>
          <p:cNvSpPr>
            <a:spLocks noGrp="1"/>
          </p:cNvSpPr>
          <p:nvPr>
            <p:ph idx="1"/>
          </p:nvPr>
        </p:nvSpPr>
        <p:spPr/>
        <p:txBody>
          <a:bodyPr/>
          <a:lstStyle/>
          <a:p>
            <a:r>
              <a:rPr lang="es-MX" dirty="0" smtClean="0"/>
              <a:t>2) Modelos de Detección de cambio:</a:t>
            </a:r>
          </a:p>
          <a:p>
            <a:pPr marL="457200" lvl="1" indent="0">
              <a:buNone/>
            </a:pPr>
            <a:r>
              <a:rPr lang="es-MX" dirty="0" smtClean="0"/>
              <a:t>Modelos de mezclas latentes que permitan detectar, ensayo a ensayo, el momento exacto en que se produzca un cambio en alguno de los parámetros. Estos modelos resultan particularmente útiles cuando se trabaja con procesos dinámicos, donde se asume que el tiempo (por fatiga o habituación) pudieran estar mermando el correcto funcionamiento del proceso cognitivo. </a:t>
            </a:r>
          </a:p>
        </p:txBody>
      </p:sp>
    </p:spTree>
    <p:extLst>
      <p:ext uri="{BB962C8B-B14F-4D97-AF65-F5344CB8AC3E}">
        <p14:creationId xmlns:p14="http://schemas.microsoft.com/office/powerpoint/2010/main" val="214516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Mediante el modelamiento Bayesiano es posible desarrollar:</a:t>
            </a:r>
            <a:endParaRPr lang="es-MX" dirty="0"/>
          </a:p>
        </p:txBody>
      </p:sp>
      <p:sp>
        <p:nvSpPr>
          <p:cNvPr id="3" name="Marcador de contenido 2"/>
          <p:cNvSpPr>
            <a:spLocks noGrp="1"/>
          </p:cNvSpPr>
          <p:nvPr>
            <p:ph idx="1"/>
          </p:nvPr>
        </p:nvSpPr>
        <p:spPr/>
        <p:txBody>
          <a:bodyPr/>
          <a:lstStyle/>
          <a:p>
            <a:r>
              <a:rPr lang="es-MX" dirty="0" smtClean="0"/>
              <a:t>3) Modelos con datos faltantes: </a:t>
            </a:r>
          </a:p>
          <a:p>
            <a:pPr marL="457200" lvl="1" indent="0">
              <a:buNone/>
            </a:pPr>
            <a:r>
              <a:rPr lang="es-MX" dirty="0" smtClean="0"/>
              <a:t>Implica realizar un modelo cognitivo Bayesiano donde no todos los datos sean conocidos, permitiendo llenar los huecos faltantes con datos simulados a partir de las inferencias realizadas acerca de los parámetros poblacionales y del individuo particular.</a:t>
            </a:r>
            <a:endParaRPr lang="es-MX" dirty="0"/>
          </a:p>
        </p:txBody>
      </p:sp>
    </p:spTree>
    <p:extLst>
      <p:ext uri="{BB962C8B-B14F-4D97-AF65-F5344CB8AC3E}">
        <p14:creationId xmlns:p14="http://schemas.microsoft.com/office/powerpoint/2010/main" val="26658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dirty="0" smtClean="0"/>
              <a:t>Mediante el modelamiento Bayesiano es posible desarrollar:</a:t>
            </a:r>
            <a:endParaRPr lang="es-MX" dirty="0"/>
          </a:p>
        </p:txBody>
      </p:sp>
      <p:sp>
        <p:nvSpPr>
          <p:cNvPr id="3" name="Marcador de contenido 2"/>
          <p:cNvSpPr>
            <a:spLocks noGrp="1"/>
          </p:cNvSpPr>
          <p:nvPr>
            <p:ph idx="1"/>
          </p:nvPr>
        </p:nvSpPr>
        <p:spPr/>
        <p:txBody>
          <a:bodyPr/>
          <a:lstStyle/>
          <a:p>
            <a:r>
              <a:rPr lang="es-MX" dirty="0" smtClean="0"/>
              <a:t>4) Modelos jerárquicos:</a:t>
            </a:r>
          </a:p>
          <a:p>
            <a:pPr marL="457200" lvl="1" indent="0">
              <a:buNone/>
            </a:pPr>
            <a:r>
              <a:rPr lang="es-MX" dirty="0" smtClean="0"/>
              <a:t>Modelos que asumen que los parámetros individuales provienen de una misma distribución, permitiendo así la estimación de las características de esta distribución poblacional.</a:t>
            </a:r>
            <a:endParaRPr lang="es-MX" dirty="0"/>
          </a:p>
        </p:txBody>
      </p:sp>
    </p:spTree>
    <p:extLst>
      <p:ext uri="{BB962C8B-B14F-4D97-AF65-F5344CB8AC3E}">
        <p14:creationId xmlns:p14="http://schemas.microsoft.com/office/powerpoint/2010/main" val="37147860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856</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Direcciones futuras</vt:lpstr>
      <vt:lpstr>Modelamiento Bayesiano</vt:lpstr>
      <vt:lpstr>Cuatro grandes ventajas</vt:lpstr>
      <vt:lpstr>Cuatro grandes ventajas</vt:lpstr>
      <vt:lpstr>Tres grandes aplicaciones del modelamiento Bayesiano a las Ciencias Cognitivas</vt:lpstr>
      <vt:lpstr>Mediante el modelamiento Bayesiano es posible desarrollar:</vt:lpstr>
      <vt:lpstr>Mediante el modelamiento Bayesiano es posible desarrollar:</vt:lpstr>
      <vt:lpstr>Mediante el modelamiento Bayesiano es posible desarrollar:</vt:lpstr>
      <vt:lpstr>Mediante el modelamiento Bayesiano es posible desarrollar:</vt:lpstr>
      <vt:lpstr>Futuras direcciones:</vt:lpstr>
      <vt:lpstr>Futuras direcciones:</vt:lpstr>
      <vt:lpstr>Referencias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Direcciones futuras</dc:title>
  <dc:creator>Alejandro</dc:creator>
  <cp:lastModifiedBy>Alejandro</cp:lastModifiedBy>
  <cp:revision>7</cp:revision>
  <dcterms:created xsi:type="dcterms:W3CDTF">2019-07-15T21:53:36Z</dcterms:created>
  <dcterms:modified xsi:type="dcterms:W3CDTF">2019-07-15T22:31:53Z</dcterms:modified>
</cp:coreProperties>
</file>