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6" r:id="rId10"/>
    <p:sldId id="267" r:id="rId11"/>
    <p:sldId id="264" r:id="rId12"/>
    <p:sldId id="268" r:id="rId13"/>
    <p:sldId id="269" r:id="rId14"/>
    <p:sldId id="270" r:id="rId15"/>
    <p:sldId id="265" r:id="rId16"/>
    <p:sldId id="271" r:id="rId17"/>
    <p:sldId id="273" r:id="rId18"/>
    <p:sldId id="27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0"/>
    <p:restoredTop sz="94613"/>
  </p:normalViewPr>
  <p:slideViewPr>
    <p:cSldViewPr snapToGrid="0" snapToObjects="1">
      <p:cViewPr varScale="1">
        <p:scale>
          <a:sx n="115" d="100"/>
          <a:sy n="115" d="100"/>
        </p:scale>
        <p:origin x="1448"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E0EDC-2DBB-F04F-9837-027A71DD7343}" type="datetimeFigureOut">
              <a:rPr lang="en-US" smtClean="0"/>
              <a:t>11/28/18</a:t>
            </a:fld>
            <a:endParaRPr lang="es-ES_trad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ES_trad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8F4106-C759-6948-9F09-6354D0C89D3C}" type="slidenum">
              <a:rPr lang="es-ES_tradnl" smtClean="0"/>
              <a:t>‹#›</a:t>
            </a:fld>
            <a:endParaRPr lang="es-ES_tradnl"/>
          </a:p>
        </p:txBody>
      </p:sp>
    </p:spTree>
    <p:extLst>
      <p:ext uri="{BB962C8B-B14F-4D97-AF65-F5344CB8AC3E}">
        <p14:creationId xmlns:p14="http://schemas.microsoft.com/office/powerpoint/2010/main" val="7825780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10"/>
          </p:nvPr>
        </p:nvSpPr>
        <p:spPr/>
        <p:txBody>
          <a:bodyPr/>
          <a:lstStyle/>
          <a:p>
            <a:fld id="{AC8F4106-C759-6948-9F09-6354D0C89D3C}" type="slidenum">
              <a:rPr lang="es-ES_tradnl" smtClean="0"/>
              <a:t>2</a:t>
            </a:fld>
            <a:endParaRPr lang="es-ES_tradnl"/>
          </a:p>
        </p:txBody>
      </p:sp>
    </p:spTree>
    <p:extLst>
      <p:ext uri="{BB962C8B-B14F-4D97-AF65-F5344CB8AC3E}">
        <p14:creationId xmlns:p14="http://schemas.microsoft.com/office/powerpoint/2010/main" val="4130292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s-ES_tradnl" dirty="0" smtClean="0"/>
              <a:t>No falsificar</a:t>
            </a:r>
            <a:r>
              <a:rPr lang="es-ES_tradnl" baseline="0" dirty="0" smtClean="0"/>
              <a:t> datos ni omitir información relevante. </a:t>
            </a:r>
          </a:p>
          <a:p>
            <a:pPr marL="228600" indent="-228600">
              <a:buAutoNum type="arabicPeriod"/>
            </a:pPr>
            <a:r>
              <a:rPr lang="es-ES_tradnl" baseline="0" dirty="0" smtClean="0"/>
              <a:t>Participantes: confidencialidad, seguridad, opción de terminar o retirar datos.</a:t>
            </a:r>
          </a:p>
          <a:p>
            <a:pPr marL="228600" indent="-228600">
              <a:buAutoNum type="arabicPeriod"/>
            </a:pPr>
            <a:r>
              <a:rPr lang="es-ES_tradnl" baseline="0" dirty="0" smtClean="0"/>
              <a:t>Plagio: citas y referencias</a:t>
            </a:r>
          </a:p>
        </p:txBody>
      </p:sp>
      <p:sp>
        <p:nvSpPr>
          <p:cNvPr id="4" name="Slide Number Placeholder 3"/>
          <p:cNvSpPr>
            <a:spLocks noGrp="1"/>
          </p:cNvSpPr>
          <p:nvPr>
            <p:ph type="sldNum" sz="quarter" idx="10"/>
          </p:nvPr>
        </p:nvSpPr>
        <p:spPr/>
        <p:txBody>
          <a:bodyPr/>
          <a:lstStyle/>
          <a:p>
            <a:fld id="{AC8F4106-C759-6948-9F09-6354D0C89D3C}" type="slidenum">
              <a:rPr lang="es-ES_tradnl" smtClean="0"/>
              <a:t>5</a:t>
            </a:fld>
            <a:endParaRPr lang="es-ES_tradnl"/>
          </a:p>
        </p:txBody>
      </p:sp>
    </p:spTree>
    <p:extLst>
      <p:ext uri="{BB962C8B-B14F-4D97-AF65-F5344CB8AC3E}">
        <p14:creationId xmlns:p14="http://schemas.microsoft.com/office/powerpoint/2010/main" val="3989750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Aunque sea el más importante, hay que demostrar que se conocen otros seguidores/opositores.</a:t>
            </a:r>
            <a:endParaRPr lang="es-ES_tradnl" dirty="0"/>
          </a:p>
        </p:txBody>
      </p:sp>
      <p:sp>
        <p:nvSpPr>
          <p:cNvPr id="4" name="Slide Number Placeholder 3"/>
          <p:cNvSpPr>
            <a:spLocks noGrp="1"/>
          </p:cNvSpPr>
          <p:nvPr>
            <p:ph type="sldNum" sz="quarter" idx="10"/>
          </p:nvPr>
        </p:nvSpPr>
        <p:spPr/>
        <p:txBody>
          <a:bodyPr/>
          <a:lstStyle/>
          <a:p>
            <a:fld id="{AC8F4106-C759-6948-9F09-6354D0C89D3C}" type="slidenum">
              <a:rPr lang="es-ES_tradnl" smtClean="0"/>
              <a:t>7</a:t>
            </a:fld>
            <a:endParaRPr lang="es-ES_tradnl"/>
          </a:p>
        </p:txBody>
      </p:sp>
    </p:spTree>
    <p:extLst>
      <p:ext uri="{BB962C8B-B14F-4D97-AF65-F5344CB8AC3E}">
        <p14:creationId xmlns:p14="http://schemas.microsoft.com/office/powerpoint/2010/main" val="64799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smtClean="0"/>
              <a:t>Todos los elementos en la bibliografía deben estar citados en el texto, y todas las citas</a:t>
            </a:r>
            <a:r>
              <a:rPr lang="es-ES_tradnl" baseline="0" dirty="0" smtClean="0"/>
              <a:t> del texto tienen que estar en la bibliografía. </a:t>
            </a:r>
            <a:endParaRPr lang="es-ES_tradnl" dirty="0"/>
          </a:p>
        </p:txBody>
      </p:sp>
      <p:sp>
        <p:nvSpPr>
          <p:cNvPr id="4" name="Slide Number Placeholder 3"/>
          <p:cNvSpPr>
            <a:spLocks noGrp="1"/>
          </p:cNvSpPr>
          <p:nvPr>
            <p:ph type="sldNum" sz="quarter" idx="10"/>
          </p:nvPr>
        </p:nvSpPr>
        <p:spPr/>
        <p:txBody>
          <a:bodyPr/>
          <a:lstStyle/>
          <a:p>
            <a:fld id="{AC8F4106-C759-6948-9F09-6354D0C89D3C}" type="slidenum">
              <a:rPr lang="es-ES_tradnl" smtClean="0"/>
              <a:t>15</a:t>
            </a:fld>
            <a:endParaRPr lang="es-ES_tradnl"/>
          </a:p>
        </p:txBody>
      </p:sp>
    </p:spTree>
    <p:extLst>
      <p:ext uri="{BB962C8B-B14F-4D97-AF65-F5344CB8AC3E}">
        <p14:creationId xmlns:p14="http://schemas.microsoft.com/office/powerpoint/2010/main" val="2081407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smtClean="0"/>
              <a:t>Click to edit Master title style</a:t>
            </a:r>
            <a:endParaRPr lang="es-ES_tradn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Click to edit Master subtitle style</a:t>
            </a:r>
            <a:endParaRPr lang="es-ES_tradnl"/>
          </a:p>
        </p:txBody>
      </p:sp>
      <p:sp>
        <p:nvSpPr>
          <p:cNvPr id="4" name="Date Placeholder 3"/>
          <p:cNvSpPr>
            <a:spLocks noGrp="1"/>
          </p:cNvSpPr>
          <p:nvPr>
            <p:ph type="dt" sz="half" idx="10"/>
          </p:nvPr>
        </p:nvSpPr>
        <p:spPr/>
        <p:txBody>
          <a:bodyPr/>
          <a:lstStyle/>
          <a:p>
            <a:fld id="{9DDF861D-D464-8644-BDC8-8D9D7FBCCA9B}" type="datetimeFigureOut">
              <a:rPr lang="en-US" smtClean="0"/>
              <a:t>11/28/18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2C7292C-09E6-774F-8AAF-93728B28F98F}" type="slidenum">
              <a:rPr lang="es-ES_tradnl" smtClean="0"/>
              <a:t>‹#›</a:t>
            </a:fld>
            <a:endParaRPr lang="es-ES_tradnl"/>
          </a:p>
        </p:txBody>
      </p:sp>
    </p:spTree>
    <p:extLst>
      <p:ext uri="{BB962C8B-B14F-4D97-AF65-F5344CB8AC3E}">
        <p14:creationId xmlns:p14="http://schemas.microsoft.com/office/powerpoint/2010/main" val="223943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s-ES_tradnl"/>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ES_tradnl"/>
          </a:p>
        </p:txBody>
      </p:sp>
      <p:sp>
        <p:nvSpPr>
          <p:cNvPr id="4" name="Date Placeholder 3"/>
          <p:cNvSpPr>
            <a:spLocks noGrp="1"/>
          </p:cNvSpPr>
          <p:nvPr>
            <p:ph type="dt" sz="half" idx="10"/>
          </p:nvPr>
        </p:nvSpPr>
        <p:spPr/>
        <p:txBody>
          <a:bodyPr/>
          <a:lstStyle/>
          <a:p>
            <a:fld id="{9DDF861D-D464-8644-BDC8-8D9D7FBCCA9B}" type="datetimeFigureOut">
              <a:rPr lang="en-US" smtClean="0"/>
              <a:t>11/28/18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2C7292C-09E6-774F-8AAF-93728B28F98F}" type="slidenum">
              <a:rPr lang="es-ES_tradnl" smtClean="0"/>
              <a:t>‹#›</a:t>
            </a:fld>
            <a:endParaRPr lang="es-ES_tradnl"/>
          </a:p>
        </p:txBody>
      </p:sp>
    </p:spTree>
    <p:extLst>
      <p:ext uri="{BB962C8B-B14F-4D97-AF65-F5344CB8AC3E}">
        <p14:creationId xmlns:p14="http://schemas.microsoft.com/office/powerpoint/2010/main" val="3743088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smtClean="0"/>
              <a:t>Click to edit Master title style</a:t>
            </a:r>
            <a:endParaRPr lang="es-ES_tradn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ES_tradnl"/>
          </a:p>
        </p:txBody>
      </p:sp>
      <p:sp>
        <p:nvSpPr>
          <p:cNvPr id="4" name="Date Placeholder 3"/>
          <p:cNvSpPr>
            <a:spLocks noGrp="1"/>
          </p:cNvSpPr>
          <p:nvPr>
            <p:ph type="dt" sz="half" idx="10"/>
          </p:nvPr>
        </p:nvSpPr>
        <p:spPr/>
        <p:txBody>
          <a:bodyPr/>
          <a:lstStyle/>
          <a:p>
            <a:fld id="{9DDF861D-D464-8644-BDC8-8D9D7FBCCA9B}" type="datetimeFigureOut">
              <a:rPr lang="en-US" smtClean="0"/>
              <a:t>11/28/18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2C7292C-09E6-774F-8AAF-93728B28F98F}" type="slidenum">
              <a:rPr lang="es-ES_tradnl" smtClean="0"/>
              <a:t>‹#›</a:t>
            </a:fld>
            <a:endParaRPr lang="es-ES_tradnl"/>
          </a:p>
        </p:txBody>
      </p:sp>
    </p:spTree>
    <p:extLst>
      <p:ext uri="{BB962C8B-B14F-4D97-AF65-F5344CB8AC3E}">
        <p14:creationId xmlns:p14="http://schemas.microsoft.com/office/powerpoint/2010/main" val="3758075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s-ES_tradnl"/>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ES_tradnl"/>
          </a:p>
        </p:txBody>
      </p:sp>
      <p:sp>
        <p:nvSpPr>
          <p:cNvPr id="4" name="Date Placeholder 3"/>
          <p:cNvSpPr>
            <a:spLocks noGrp="1"/>
          </p:cNvSpPr>
          <p:nvPr>
            <p:ph type="dt" sz="half" idx="10"/>
          </p:nvPr>
        </p:nvSpPr>
        <p:spPr/>
        <p:txBody>
          <a:bodyPr/>
          <a:lstStyle/>
          <a:p>
            <a:fld id="{9DDF861D-D464-8644-BDC8-8D9D7FBCCA9B}" type="datetimeFigureOut">
              <a:rPr lang="en-US" smtClean="0"/>
              <a:t>11/28/18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2C7292C-09E6-774F-8AAF-93728B28F98F}" type="slidenum">
              <a:rPr lang="es-ES_tradnl" smtClean="0"/>
              <a:t>‹#›</a:t>
            </a:fld>
            <a:endParaRPr lang="es-ES_tradnl"/>
          </a:p>
        </p:txBody>
      </p:sp>
    </p:spTree>
    <p:extLst>
      <p:ext uri="{BB962C8B-B14F-4D97-AF65-F5344CB8AC3E}">
        <p14:creationId xmlns:p14="http://schemas.microsoft.com/office/powerpoint/2010/main" val="389686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smtClean="0"/>
              <a:t>Click to edit Master title style</a:t>
            </a:r>
            <a:endParaRPr lang="es-ES_trad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Click to edit Master text styles</a:t>
            </a:r>
          </a:p>
        </p:txBody>
      </p:sp>
      <p:sp>
        <p:nvSpPr>
          <p:cNvPr id="4" name="Date Placeholder 3"/>
          <p:cNvSpPr>
            <a:spLocks noGrp="1"/>
          </p:cNvSpPr>
          <p:nvPr>
            <p:ph type="dt" sz="half" idx="10"/>
          </p:nvPr>
        </p:nvSpPr>
        <p:spPr/>
        <p:txBody>
          <a:bodyPr/>
          <a:lstStyle/>
          <a:p>
            <a:fld id="{9DDF861D-D464-8644-BDC8-8D9D7FBCCA9B}" type="datetimeFigureOut">
              <a:rPr lang="en-US" smtClean="0"/>
              <a:t>11/28/18</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2C7292C-09E6-774F-8AAF-93728B28F98F}" type="slidenum">
              <a:rPr lang="es-ES_tradnl" smtClean="0"/>
              <a:t>‹#›</a:t>
            </a:fld>
            <a:endParaRPr lang="es-ES_tradnl"/>
          </a:p>
        </p:txBody>
      </p:sp>
    </p:spTree>
    <p:extLst>
      <p:ext uri="{BB962C8B-B14F-4D97-AF65-F5344CB8AC3E}">
        <p14:creationId xmlns:p14="http://schemas.microsoft.com/office/powerpoint/2010/main" val="192777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s-ES_tradn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ES_tradn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ES_tradnl"/>
          </a:p>
        </p:txBody>
      </p:sp>
      <p:sp>
        <p:nvSpPr>
          <p:cNvPr id="5" name="Date Placeholder 4"/>
          <p:cNvSpPr>
            <a:spLocks noGrp="1"/>
          </p:cNvSpPr>
          <p:nvPr>
            <p:ph type="dt" sz="half" idx="10"/>
          </p:nvPr>
        </p:nvSpPr>
        <p:spPr/>
        <p:txBody>
          <a:bodyPr/>
          <a:lstStyle/>
          <a:p>
            <a:fld id="{9DDF861D-D464-8644-BDC8-8D9D7FBCCA9B}" type="datetimeFigureOut">
              <a:rPr lang="en-US" smtClean="0"/>
              <a:t>11/28/18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F2C7292C-09E6-774F-8AAF-93728B28F98F}" type="slidenum">
              <a:rPr lang="es-ES_tradnl" smtClean="0"/>
              <a:t>‹#›</a:t>
            </a:fld>
            <a:endParaRPr lang="es-ES_tradnl"/>
          </a:p>
        </p:txBody>
      </p:sp>
    </p:spTree>
    <p:extLst>
      <p:ext uri="{BB962C8B-B14F-4D97-AF65-F5344CB8AC3E}">
        <p14:creationId xmlns:p14="http://schemas.microsoft.com/office/powerpoint/2010/main" val="53799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smtClean="0"/>
              <a:t>Click to edit Master title style</a:t>
            </a:r>
            <a:endParaRPr lang="es-ES_trad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ES_trad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ES_tradnl"/>
          </a:p>
        </p:txBody>
      </p:sp>
      <p:sp>
        <p:nvSpPr>
          <p:cNvPr id="7" name="Date Placeholder 6"/>
          <p:cNvSpPr>
            <a:spLocks noGrp="1"/>
          </p:cNvSpPr>
          <p:nvPr>
            <p:ph type="dt" sz="half" idx="10"/>
          </p:nvPr>
        </p:nvSpPr>
        <p:spPr/>
        <p:txBody>
          <a:bodyPr/>
          <a:lstStyle/>
          <a:p>
            <a:fld id="{9DDF861D-D464-8644-BDC8-8D9D7FBCCA9B}" type="datetimeFigureOut">
              <a:rPr lang="en-US" smtClean="0"/>
              <a:t>11/28/18</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F2C7292C-09E6-774F-8AAF-93728B28F98F}" type="slidenum">
              <a:rPr lang="es-ES_tradnl" smtClean="0"/>
              <a:t>‹#›</a:t>
            </a:fld>
            <a:endParaRPr lang="es-ES_tradnl"/>
          </a:p>
        </p:txBody>
      </p:sp>
    </p:spTree>
    <p:extLst>
      <p:ext uri="{BB962C8B-B14F-4D97-AF65-F5344CB8AC3E}">
        <p14:creationId xmlns:p14="http://schemas.microsoft.com/office/powerpoint/2010/main" val="310984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s-ES_tradnl"/>
          </a:p>
        </p:txBody>
      </p:sp>
      <p:sp>
        <p:nvSpPr>
          <p:cNvPr id="3" name="Date Placeholder 2"/>
          <p:cNvSpPr>
            <a:spLocks noGrp="1"/>
          </p:cNvSpPr>
          <p:nvPr>
            <p:ph type="dt" sz="half" idx="10"/>
          </p:nvPr>
        </p:nvSpPr>
        <p:spPr/>
        <p:txBody>
          <a:bodyPr/>
          <a:lstStyle/>
          <a:p>
            <a:fld id="{9DDF861D-D464-8644-BDC8-8D9D7FBCCA9B}" type="datetimeFigureOut">
              <a:rPr lang="en-US" smtClean="0"/>
              <a:t>11/28/18</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F2C7292C-09E6-774F-8AAF-93728B28F98F}" type="slidenum">
              <a:rPr lang="es-ES_tradnl" smtClean="0"/>
              <a:t>‹#›</a:t>
            </a:fld>
            <a:endParaRPr lang="es-ES_tradnl"/>
          </a:p>
        </p:txBody>
      </p:sp>
    </p:spTree>
    <p:extLst>
      <p:ext uri="{BB962C8B-B14F-4D97-AF65-F5344CB8AC3E}">
        <p14:creationId xmlns:p14="http://schemas.microsoft.com/office/powerpoint/2010/main" val="34195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F861D-D464-8644-BDC8-8D9D7FBCCA9B}" type="datetimeFigureOut">
              <a:rPr lang="en-US" smtClean="0"/>
              <a:t>11/28/18</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F2C7292C-09E6-774F-8AAF-93728B28F98F}" type="slidenum">
              <a:rPr lang="es-ES_tradnl" smtClean="0"/>
              <a:t>‹#›</a:t>
            </a:fld>
            <a:endParaRPr lang="es-ES_tradnl"/>
          </a:p>
        </p:txBody>
      </p:sp>
    </p:spTree>
    <p:extLst>
      <p:ext uri="{BB962C8B-B14F-4D97-AF65-F5344CB8AC3E}">
        <p14:creationId xmlns:p14="http://schemas.microsoft.com/office/powerpoint/2010/main" val="1493451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smtClean="0"/>
              <a:t>Click to edit Master title style</a:t>
            </a:r>
            <a:endParaRPr lang="es-ES_trad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ES_trad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9DDF861D-D464-8644-BDC8-8D9D7FBCCA9B}" type="datetimeFigureOut">
              <a:rPr lang="en-US" smtClean="0"/>
              <a:t>11/28/18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F2C7292C-09E6-774F-8AAF-93728B28F98F}" type="slidenum">
              <a:rPr lang="es-ES_tradnl" smtClean="0"/>
              <a:t>‹#›</a:t>
            </a:fld>
            <a:endParaRPr lang="es-ES_tradnl"/>
          </a:p>
        </p:txBody>
      </p:sp>
    </p:spTree>
    <p:extLst>
      <p:ext uri="{BB962C8B-B14F-4D97-AF65-F5344CB8AC3E}">
        <p14:creationId xmlns:p14="http://schemas.microsoft.com/office/powerpoint/2010/main" val="2858348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smtClean="0"/>
              <a:t>Click to edit Master title style</a:t>
            </a:r>
            <a:endParaRPr lang="es-ES_trad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
        <p:nvSpPr>
          <p:cNvPr id="5" name="Date Placeholder 4"/>
          <p:cNvSpPr>
            <a:spLocks noGrp="1"/>
          </p:cNvSpPr>
          <p:nvPr>
            <p:ph type="dt" sz="half" idx="10"/>
          </p:nvPr>
        </p:nvSpPr>
        <p:spPr/>
        <p:txBody>
          <a:bodyPr/>
          <a:lstStyle/>
          <a:p>
            <a:fld id="{9DDF861D-D464-8644-BDC8-8D9D7FBCCA9B}" type="datetimeFigureOut">
              <a:rPr lang="en-US" smtClean="0"/>
              <a:t>11/28/18</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F2C7292C-09E6-774F-8AAF-93728B28F98F}" type="slidenum">
              <a:rPr lang="es-ES_tradnl" smtClean="0"/>
              <a:t>‹#›</a:t>
            </a:fld>
            <a:endParaRPr lang="es-ES_tradnl"/>
          </a:p>
        </p:txBody>
      </p:sp>
    </p:spTree>
    <p:extLst>
      <p:ext uri="{BB962C8B-B14F-4D97-AF65-F5344CB8AC3E}">
        <p14:creationId xmlns:p14="http://schemas.microsoft.com/office/powerpoint/2010/main" val="7857869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smtClean="0"/>
              <a:t>Click to edit Master title style</a:t>
            </a:r>
            <a:endParaRPr lang="es-ES_tradnl"/>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s-ES_tradnl"/>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F861D-D464-8644-BDC8-8D9D7FBCCA9B}" type="datetimeFigureOut">
              <a:rPr lang="en-US" smtClean="0"/>
              <a:t>11/28/18</a:t>
            </a:fld>
            <a:endParaRPr lang="es-ES_tradnl"/>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7292C-09E6-774F-8AAF-93728B28F98F}" type="slidenum">
              <a:rPr lang="es-ES_tradnl" smtClean="0"/>
              <a:t>‹#›</a:t>
            </a:fld>
            <a:endParaRPr lang="es-ES_tradnl"/>
          </a:p>
        </p:txBody>
      </p:sp>
    </p:spTree>
    <p:extLst>
      <p:ext uri="{BB962C8B-B14F-4D97-AF65-F5344CB8AC3E}">
        <p14:creationId xmlns:p14="http://schemas.microsoft.com/office/powerpoint/2010/main" val="690883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81243"/>
            <a:ext cx="7772400" cy="1470025"/>
          </a:xfrm>
        </p:spPr>
        <p:txBody>
          <a:bodyPr/>
          <a:lstStyle/>
          <a:p>
            <a:r>
              <a:rPr lang="es-ES_tradnl" dirty="0" smtClean="0"/>
              <a:t>Elaboración de un marco teórico</a:t>
            </a:r>
            <a:endParaRPr lang="es-ES_tradnl" dirty="0"/>
          </a:p>
        </p:txBody>
      </p:sp>
      <p:sp>
        <p:nvSpPr>
          <p:cNvPr id="3" name="Subtitle 2"/>
          <p:cNvSpPr>
            <a:spLocks noGrp="1"/>
          </p:cNvSpPr>
          <p:nvPr>
            <p:ph type="subTitle" idx="1"/>
          </p:nvPr>
        </p:nvSpPr>
        <p:spPr>
          <a:xfrm>
            <a:off x="1371600" y="5089236"/>
            <a:ext cx="6400800" cy="1752600"/>
          </a:xfrm>
        </p:spPr>
        <p:txBody>
          <a:bodyPr/>
          <a:lstStyle/>
          <a:p>
            <a:r>
              <a:rPr lang="es-ES_tradnl" dirty="0" smtClean="0"/>
              <a:t>Lineamientos y formatos</a:t>
            </a:r>
            <a:endParaRPr lang="es-ES_tradnl" dirty="0"/>
          </a:p>
        </p:txBody>
      </p:sp>
      <p:pic>
        <p:nvPicPr>
          <p:cNvPr id="4" name="Picture 3"/>
          <p:cNvPicPr>
            <a:picLocks noChangeAspect="1"/>
          </p:cNvPicPr>
          <p:nvPr/>
        </p:nvPicPr>
        <p:blipFill>
          <a:blip r:embed="rId2"/>
          <a:stretch>
            <a:fillRect/>
          </a:stretch>
        </p:blipFill>
        <p:spPr>
          <a:xfrm>
            <a:off x="2585029" y="248716"/>
            <a:ext cx="4043056" cy="3757565"/>
          </a:xfrm>
          <a:prstGeom prst="rect">
            <a:avLst/>
          </a:prstGeom>
        </p:spPr>
      </p:pic>
    </p:spTree>
    <p:extLst>
      <p:ext uri="{BB962C8B-B14F-4D97-AF65-F5344CB8AC3E}">
        <p14:creationId xmlns:p14="http://schemas.microsoft.com/office/powerpoint/2010/main" val="42594463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1182"/>
            <a:ext cx="8229600" cy="5444981"/>
          </a:xfrm>
        </p:spPr>
        <p:txBody>
          <a:bodyPr/>
          <a:lstStyle/>
          <a:p>
            <a:pPr marL="342900" lvl="2" indent="-342900"/>
            <a:r>
              <a:rPr lang="es-ES_tradnl" dirty="0"/>
              <a:t>Citas textuales de más de 40 palabras: se pone un párrafo aparte con sangría (5 espacios) y sin comillas. Para indicar la obra se debe incluir el apellido del autor, el año y la página de donde se obtuvo el texto. </a:t>
            </a:r>
            <a:endParaRPr lang="es-ES_tradnl" dirty="0" smtClean="0"/>
          </a:p>
          <a:p>
            <a:pPr marL="342900" lvl="2" indent="-342900"/>
            <a:endParaRPr lang="es-ES_tradnl" dirty="0" smtClean="0"/>
          </a:p>
          <a:p>
            <a:pPr marL="0" lvl="2" indent="0">
              <a:buNone/>
            </a:pPr>
            <a:r>
              <a:rPr lang="es-ES_tradnl" sz="1800" dirty="0" smtClean="0"/>
              <a:t>		Libertad </a:t>
            </a:r>
            <a:r>
              <a:rPr lang="es-ES_tradnl" sz="1800" dirty="0"/>
              <a:t>es una palabra enorme. Por ejemplo, cuando terminan las clases, se </a:t>
            </a:r>
            <a:r>
              <a:rPr lang="es-ES_tradnl" sz="1800" dirty="0" smtClean="0"/>
              <a:t>		dice </a:t>
            </a:r>
            <a:r>
              <a:rPr lang="es-ES_tradnl" sz="1800" dirty="0"/>
              <a:t>que una está en libertad. Mientras dura la libertad, una pasea, una </a:t>
            </a:r>
            <a:r>
              <a:rPr lang="es-ES_tradnl" sz="1800" dirty="0" smtClean="0"/>
              <a:t>			juega</a:t>
            </a:r>
            <a:r>
              <a:rPr lang="es-ES_tradnl" sz="1800" dirty="0"/>
              <a:t>, una no tiene por qué estudiar. Se dice que un país es libre cuando una </a:t>
            </a:r>
            <a:r>
              <a:rPr lang="es-ES_tradnl" sz="1800" dirty="0" smtClean="0"/>
              <a:t>		mujer </a:t>
            </a:r>
            <a:r>
              <a:rPr lang="es-ES_tradnl" sz="1800" dirty="0"/>
              <a:t>cualquiera o un hombre </a:t>
            </a:r>
            <a:r>
              <a:rPr lang="es-ES_tradnl" sz="1800" dirty="0" smtClean="0"/>
              <a:t>cualquiera </a:t>
            </a:r>
            <a:r>
              <a:rPr lang="es-ES_tradnl" sz="1800" dirty="0"/>
              <a:t>hace lo que se le antoja. Pero </a:t>
            </a:r>
            <a:r>
              <a:rPr lang="es-ES_tradnl" sz="1800" dirty="0" smtClean="0"/>
              <a:t>			hasta </a:t>
            </a:r>
            <a:r>
              <a:rPr lang="es-ES_tradnl" sz="1800" dirty="0"/>
              <a:t>los países libres tienen cosas muy prohibidas. Por ejemplo matar </a:t>
            </a:r>
            <a:r>
              <a:rPr lang="es-ES_tradnl" sz="1800" dirty="0" smtClean="0"/>
              <a:t>			(</a:t>
            </a:r>
            <a:r>
              <a:rPr lang="es-ES_tradnl" sz="1800" dirty="0"/>
              <a:t>Benedetti, 1982, p. 91</a:t>
            </a:r>
            <a:r>
              <a:rPr lang="es-ES_tradnl" sz="1800" dirty="0" smtClean="0"/>
              <a:t>).</a:t>
            </a:r>
            <a:endParaRPr lang="en-US" sz="1800" dirty="0"/>
          </a:p>
          <a:p>
            <a:pPr marL="342900" lvl="2" indent="-342900"/>
            <a:endParaRPr lang="en-US" dirty="0"/>
          </a:p>
          <a:p>
            <a:endParaRPr lang="es-ES_tradnl" dirty="0"/>
          </a:p>
        </p:txBody>
      </p:sp>
    </p:spTree>
    <p:extLst>
      <p:ext uri="{BB962C8B-B14F-4D97-AF65-F5344CB8AC3E}">
        <p14:creationId xmlns:p14="http://schemas.microsoft.com/office/powerpoint/2010/main" val="4157045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Referencias</a:t>
            </a:r>
            <a:endParaRPr lang="es-ES_tradnl" dirty="0"/>
          </a:p>
        </p:txBody>
      </p:sp>
      <p:sp>
        <p:nvSpPr>
          <p:cNvPr id="3" name="Content Placeholder 2"/>
          <p:cNvSpPr>
            <a:spLocks noGrp="1"/>
          </p:cNvSpPr>
          <p:nvPr>
            <p:ph idx="1"/>
          </p:nvPr>
        </p:nvSpPr>
        <p:spPr/>
        <p:txBody>
          <a:bodyPr>
            <a:normAutofit fontScale="92500" lnSpcReduction="20000"/>
          </a:bodyPr>
          <a:lstStyle/>
          <a:p>
            <a:r>
              <a:rPr lang="es-ES_tradnl" dirty="0" smtClean="0"/>
              <a:t>Son extractos de una obra retomadas en las propias palabras de quien escribe el nuevo texto.</a:t>
            </a:r>
          </a:p>
          <a:p>
            <a:r>
              <a:rPr lang="es-ES_tradnl" dirty="0" smtClean="0"/>
              <a:t>Debe incluir: Autor, año</a:t>
            </a:r>
          </a:p>
          <a:p>
            <a:pPr marL="0" indent="0">
              <a:buNone/>
            </a:pPr>
            <a:r>
              <a:rPr lang="es-ES_tradnl" dirty="0" smtClean="0"/>
              <a:t> </a:t>
            </a:r>
          </a:p>
          <a:p>
            <a:pPr marL="0" indent="0">
              <a:buNone/>
            </a:pPr>
            <a:r>
              <a:rPr lang="es-ES_tradnl" dirty="0"/>
              <a:t>Primavera con una esquina rota es una novela que trata el tema del exilio en el contexto de la opresión militar en Uruguay. Está presentada en capítulos narrados por los diferentes personajes, cada uno con un estilo particular que hace sentir al lector que son diferentes voces narrando la trama (Benedetti, 1982).</a:t>
            </a:r>
            <a:endParaRPr lang="en-US" dirty="0"/>
          </a:p>
          <a:p>
            <a:endParaRPr lang="es-ES_tradnl" dirty="0"/>
          </a:p>
        </p:txBody>
      </p:sp>
    </p:spTree>
    <p:extLst>
      <p:ext uri="{BB962C8B-B14F-4D97-AF65-F5344CB8AC3E}">
        <p14:creationId xmlns:p14="http://schemas.microsoft.com/office/powerpoint/2010/main" val="3069150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16734956"/>
              </p:ext>
            </p:extLst>
          </p:nvPr>
        </p:nvGraphicFramePr>
        <p:xfrm>
          <a:off x="80821" y="300186"/>
          <a:ext cx="9063180" cy="6390819"/>
        </p:xfrm>
        <a:graphic>
          <a:graphicData uri="http://schemas.openxmlformats.org/drawingml/2006/table">
            <a:tbl>
              <a:tblPr firstRow="1" bandRow="1">
                <a:tableStyleId>{5FD0F851-EC5A-4D38-B0AD-8093EC10F338}</a:tableStyleId>
              </a:tblPr>
              <a:tblGrid>
                <a:gridCol w="1812636"/>
                <a:gridCol w="1812636"/>
                <a:gridCol w="1812636"/>
                <a:gridCol w="1812636"/>
                <a:gridCol w="1812636"/>
              </a:tblGrid>
              <a:tr h="750454">
                <a:tc>
                  <a:txBody>
                    <a:bodyPr/>
                    <a:lstStyle/>
                    <a:p>
                      <a:r>
                        <a:rPr lang="es-ES_tradnl" sz="1600" dirty="0" smtClean="0"/>
                        <a:t>Tipo de cita</a:t>
                      </a:r>
                      <a:endParaRPr lang="es-ES_tradnl" sz="1600" b="1" dirty="0"/>
                    </a:p>
                  </a:txBody>
                  <a:tcPr/>
                </a:tc>
                <a:tc>
                  <a:txBody>
                    <a:bodyPr/>
                    <a:lstStyle/>
                    <a:p>
                      <a:r>
                        <a:rPr lang="es-ES_tradnl" sz="1600" dirty="0" smtClean="0"/>
                        <a:t>Primera</a:t>
                      </a:r>
                      <a:r>
                        <a:rPr lang="es-ES_tradnl" sz="1600" baseline="0" dirty="0" smtClean="0"/>
                        <a:t> en el texto</a:t>
                      </a:r>
                      <a:endParaRPr lang="es-ES_tradnl" sz="1600" b="1" dirty="0"/>
                    </a:p>
                  </a:txBody>
                  <a:tcPr/>
                </a:tc>
                <a:tc>
                  <a:txBody>
                    <a:bodyPr/>
                    <a:lstStyle/>
                    <a:p>
                      <a:r>
                        <a:rPr lang="es-ES_tradnl" sz="1600" dirty="0" smtClean="0"/>
                        <a:t>Subsecuentes en texto</a:t>
                      </a:r>
                      <a:endParaRPr lang="es-ES_tradnl" sz="1600" b="1" dirty="0"/>
                    </a:p>
                  </a:txBody>
                  <a:tcPr/>
                </a:tc>
                <a:tc>
                  <a:txBody>
                    <a:bodyPr/>
                    <a:lstStyle/>
                    <a:p>
                      <a:r>
                        <a:rPr lang="es-ES_tradnl" sz="1600" dirty="0" smtClean="0"/>
                        <a:t>Formato en paréntesis</a:t>
                      </a:r>
                      <a:endParaRPr lang="es-ES_tradnl" sz="1600" b="1" dirty="0"/>
                    </a:p>
                  </a:txBody>
                  <a:tcPr/>
                </a:tc>
                <a:tc>
                  <a:txBody>
                    <a:bodyPr/>
                    <a:lstStyle/>
                    <a:p>
                      <a:r>
                        <a:rPr lang="es-ES_tradnl" sz="1600" dirty="0" smtClean="0"/>
                        <a:t>Subsecuentes en paréntesis</a:t>
                      </a:r>
                      <a:endParaRPr lang="es-ES_tradnl" sz="1600" b="1" dirty="0"/>
                    </a:p>
                  </a:txBody>
                  <a:tcPr/>
                </a:tc>
              </a:tr>
              <a:tr h="634297">
                <a:tc>
                  <a:txBody>
                    <a:bodyPr/>
                    <a:lstStyle/>
                    <a:p>
                      <a:r>
                        <a:rPr lang="es-ES_tradnl" sz="1600" dirty="0" smtClean="0"/>
                        <a:t>Un autor</a:t>
                      </a:r>
                      <a:endParaRPr lang="es-ES_tradnl" sz="1600" dirty="0"/>
                    </a:p>
                  </a:txBody>
                  <a:tcPr/>
                </a:tc>
                <a:tc>
                  <a:txBody>
                    <a:bodyPr/>
                    <a:lstStyle/>
                    <a:p>
                      <a:r>
                        <a:rPr lang="es-ES_tradnl" sz="1600" dirty="0" smtClean="0"/>
                        <a:t>Walker</a:t>
                      </a:r>
                      <a:r>
                        <a:rPr lang="es-ES_tradnl" sz="1600" baseline="0" dirty="0" smtClean="0"/>
                        <a:t> (2007)</a:t>
                      </a:r>
                      <a:endParaRPr lang="es-ES_tradnl" sz="1600" dirty="0"/>
                    </a:p>
                  </a:txBody>
                  <a:tcPr/>
                </a:tc>
                <a:tc>
                  <a:txBody>
                    <a:bodyPr/>
                    <a:lstStyle/>
                    <a:p>
                      <a:r>
                        <a:rPr lang="es-ES_tradnl" sz="1600" dirty="0" smtClean="0"/>
                        <a:t>Walker (2007)</a:t>
                      </a:r>
                      <a:endParaRPr lang="es-ES_tradnl" sz="1600" dirty="0"/>
                    </a:p>
                  </a:txBody>
                  <a:tcPr/>
                </a:tc>
                <a:tc>
                  <a:txBody>
                    <a:bodyPr/>
                    <a:lstStyle/>
                    <a:p>
                      <a:r>
                        <a:rPr lang="es-ES_tradnl" sz="1600" dirty="0" smtClean="0"/>
                        <a:t>(Walker, 2007)</a:t>
                      </a:r>
                      <a:endParaRPr lang="es-ES_tradnl"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_tradnl" sz="1600" dirty="0" smtClean="0"/>
                        <a:t>(Walker, 2007)</a:t>
                      </a:r>
                    </a:p>
                  </a:txBody>
                  <a:tcPr/>
                </a:tc>
              </a:tr>
              <a:tr h="634297">
                <a:tc>
                  <a:txBody>
                    <a:bodyPr/>
                    <a:lstStyle/>
                    <a:p>
                      <a:r>
                        <a:rPr lang="es-ES_tradnl" sz="1600" dirty="0" smtClean="0"/>
                        <a:t>Dos autores</a:t>
                      </a:r>
                      <a:endParaRPr lang="es-ES_tradnl" sz="1600" dirty="0"/>
                    </a:p>
                  </a:txBody>
                  <a:tcPr/>
                </a:tc>
                <a:tc>
                  <a:txBody>
                    <a:bodyPr/>
                    <a:lstStyle/>
                    <a:p>
                      <a:r>
                        <a:rPr lang="es-ES_tradnl" sz="1600" dirty="0" smtClean="0"/>
                        <a:t>Walker y Allen (2004)</a:t>
                      </a:r>
                      <a:endParaRPr lang="es-ES_tradnl" sz="1600" dirty="0"/>
                    </a:p>
                  </a:txBody>
                  <a:tcPr/>
                </a:tc>
                <a:tc>
                  <a:txBody>
                    <a:bodyPr/>
                    <a:lstStyle/>
                    <a:p>
                      <a:r>
                        <a:rPr lang="es-ES_tradnl" sz="1600" dirty="0" smtClean="0"/>
                        <a:t>Walker y Allen (2004)</a:t>
                      </a:r>
                      <a:endParaRPr lang="es-ES_tradnl" sz="1600" dirty="0"/>
                    </a:p>
                  </a:txBody>
                  <a:tcPr/>
                </a:tc>
                <a:tc>
                  <a:txBody>
                    <a:bodyPr/>
                    <a:lstStyle/>
                    <a:p>
                      <a:r>
                        <a:rPr lang="es-ES_tradnl" sz="1600" dirty="0" smtClean="0"/>
                        <a:t>(Walker &amp; Allen, 2004)</a:t>
                      </a:r>
                      <a:endParaRPr lang="es-ES_tradnl"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_tradnl" sz="1600" dirty="0" smtClean="0"/>
                        <a:t>(Walker &amp; Allen, 2004)</a:t>
                      </a:r>
                    </a:p>
                  </a:txBody>
                  <a:tcPr/>
                </a:tc>
              </a:tr>
              <a:tr h="634297">
                <a:tc>
                  <a:txBody>
                    <a:bodyPr/>
                    <a:lstStyle/>
                    <a:p>
                      <a:r>
                        <a:rPr lang="es-ES_tradnl" sz="1600" dirty="0" smtClean="0"/>
                        <a:t>Tres autores</a:t>
                      </a:r>
                      <a:endParaRPr lang="es-ES_tradnl" sz="1600" dirty="0"/>
                    </a:p>
                  </a:txBody>
                  <a:tcPr/>
                </a:tc>
                <a:tc>
                  <a:txBody>
                    <a:bodyPr/>
                    <a:lstStyle/>
                    <a:p>
                      <a:r>
                        <a:rPr lang="es-ES_tradnl" sz="1600" dirty="0" smtClean="0"/>
                        <a:t>Bradley, Ramírez y </a:t>
                      </a:r>
                      <a:r>
                        <a:rPr lang="es-ES_tradnl" sz="1600" dirty="0" err="1" smtClean="0"/>
                        <a:t>Soo</a:t>
                      </a:r>
                      <a:r>
                        <a:rPr lang="es-ES_tradnl" sz="1600" dirty="0" smtClean="0"/>
                        <a:t> (1999)</a:t>
                      </a:r>
                      <a:endParaRPr lang="es-ES_tradnl" sz="1600" dirty="0"/>
                    </a:p>
                  </a:txBody>
                  <a:tcPr/>
                </a:tc>
                <a:tc>
                  <a:txBody>
                    <a:bodyPr/>
                    <a:lstStyle/>
                    <a:p>
                      <a:r>
                        <a:rPr lang="es-ES_tradnl" sz="1600" dirty="0" smtClean="0"/>
                        <a:t>Bradley</a:t>
                      </a:r>
                      <a:r>
                        <a:rPr lang="es-ES_tradnl" sz="1600" baseline="0" dirty="0" smtClean="0"/>
                        <a:t> et al. (1999)</a:t>
                      </a:r>
                      <a:endParaRPr lang="es-ES_tradnl" sz="1600" dirty="0"/>
                    </a:p>
                  </a:txBody>
                  <a:tcPr/>
                </a:tc>
                <a:tc>
                  <a:txBody>
                    <a:bodyPr/>
                    <a:lstStyle/>
                    <a:p>
                      <a:r>
                        <a:rPr lang="es-ES_tradnl" sz="1600" dirty="0" smtClean="0"/>
                        <a:t>(Bradley,</a:t>
                      </a:r>
                      <a:r>
                        <a:rPr lang="es-ES_tradnl" sz="1600" baseline="0" dirty="0" smtClean="0"/>
                        <a:t> Ramírez, &amp; </a:t>
                      </a:r>
                      <a:r>
                        <a:rPr lang="es-ES_tradnl" sz="1600" baseline="0" dirty="0" err="1" smtClean="0"/>
                        <a:t>Soo</a:t>
                      </a:r>
                      <a:r>
                        <a:rPr lang="es-ES_tradnl" sz="1600" baseline="0" dirty="0" smtClean="0"/>
                        <a:t>, 1999)</a:t>
                      </a:r>
                      <a:endParaRPr lang="es-ES_tradnl" sz="1600" dirty="0"/>
                    </a:p>
                  </a:txBody>
                  <a:tcPr/>
                </a:tc>
                <a:tc>
                  <a:txBody>
                    <a:bodyPr/>
                    <a:lstStyle/>
                    <a:p>
                      <a:r>
                        <a:rPr lang="es-ES_tradnl" sz="1600" dirty="0" smtClean="0"/>
                        <a:t>(Bradley</a:t>
                      </a:r>
                      <a:r>
                        <a:rPr lang="es-ES_tradnl" sz="1600" baseline="0" dirty="0" smtClean="0"/>
                        <a:t> et al. 1999)</a:t>
                      </a:r>
                      <a:endParaRPr lang="es-ES_tradnl" sz="1600" dirty="0"/>
                    </a:p>
                  </a:txBody>
                  <a:tcPr/>
                </a:tc>
              </a:tr>
              <a:tr h="634297">
                <a:tc>
                  <a:txBody>
                    <a:bodyPr/>
                    <a:lstStyle/>
                    <a:p>
                      <a:r>
                        <a:rPr lang="es-ES_tradnl" sz="1600" dirty="0" smtClean="0"/>
                        <a:t>Cuatro autores</a:t>
                      </a:r>
                      <a:endParaRPr lang="es-ES_tradnl" sz="1600" dirty="0"/>
                    </a:p>
                  </a:txBody>
                  <a:tcPr/>
                </a:tc>
                <a:tc>
                  <a:txBody>
                    <a:bodyPr/>
                    <a:lstStyle/>
                    <a:p>
                      <a:r>
                        <a:rPr lang="es-ES_tradnl" sz="1600" dirty="0" smtClean="0"/>
                        <a:t>Bradley, Ramírez, </a:t>
                      </a:r>
                      <a:r>
                        <a:rPr lang="es-ES_tradnl" sz="1600" dirty="0" err="1" smtClean="0"/>
                        <a:t>Soo</a:t>
                      </a:r>
                      <a:r>
                        <a:rPr lang="es-ES_tradnl" sz="1600" dirty="0" smtClean="0"/>
                        <a:t> y </a:t>
                      </a:r>
                      <a:r>
                        <a:rPr lang="es-ES_tradnl" sz="1600" dirty="0" err="1" smtClean="0"/>
                        <a:t>Walsh</a:t>
                      </a:r>
                      <a:r>
                        <a:rPr lang="es-ES_tradnl" sz="1600" dirty="0" smtClean="0"/>
                        <a:t> (2006)</a:t>
                      </a:r>
                      <a:endParaRPr lang="es-ES_tradnl" sz="1600" dirty="0"/>
                    </a:p>
                  </a:txBody>
                  <a:tcPr/>
                </a:tc>
                <a:tc>
                  <a:txBody>
                    <a:bodyPr/>
                    <a:lstStyle/>
                    <a:p>
                      <a:r>
                        <a:rPr lang="es-ES_tradnl" sz="1600" dirty="0" smtClean="0"/>
                        <a:t>Bradley</a:t>
                      </a:r>
                      <a:r>
                        <a:rPr lang="es-ES_tradnl" sz="1600" baseline="0" dirty="0" smtClean="0"/>
                        <a:t> et al. (2006)</a:t>
                      </a:r>
                      <a:endParaRPr lang="es-ES_tradnl" sz="1600" dirty="0"/>
                    </a:p>
                  </a:txBody>
                  <a:tcPr/>
                </a:tc>
                <a:tc>
                  <a:txBody>
                    <a:bodyPr/>
                    <a:lstStyle/>
                    <a:p>
                      <a:r>
                        <a:rPr lang="es-ES_tradnl" sz="1600" dirty="0" smtClean="0"/>
                        <a:t>(Bradley, Ramírez, </a:t>
                      </a:r>
                      <a:r>
                        <a:rPr lang="es-ES_tradnl" sz="1600" dirty="0" err="1" smtClean="0"/>
                        <a:t>Soo</a:t>
                      </a:r>
                      <a:r>
                        <a:rPr lang="es-ES_tradnl" sz="1600" dirty="0" smtClean="0"/>
                        <a:t> &amp; </a:t>
                      </a:r>
                      <a:r>
                        <a:rPr lang="es-ES_tradnl" sz="1600" dirty="0" err="1" smtClean="0"/>
                        <a:t>Walsh</a:t>
                      </a:r>
                      <a:r>
                        <a:rPr lang="es-ES_tradnl" sz="1600" dirty="0" smtClean="0"/>
                        <a:t>, 2006)</a:t>
                      </a:r>
                      <a:endParaRPr lang="es-ES_tradnl" sz="1600" dirty="0"/>
                    </a:p>
                  </a:txBody>
                  <a:tcPr/>
                </a:tc>
                <a:tc>
                  <a:txBody>
                    <a:bodyPr/>
                    <a:lstStyle/>
                    <a:p>
                      <a:r>
                        <a:rPr lang="es-ES_tradnl" sz="1600" dirty="0" smtClean="0"/>
                        <a:t>(Bradley et al, 2006)</a:t>
                      </a:r>
                      <a:endParaRPr lang="es-ES_tradnl" sz="1600" dirty="0"/>
                    </a:p>
                  </a:txBody>
                  <a:tcPr/>
                </a:tc>
              </a:tr>
              <a:tr h="634297">
                <a:tc>
                  <a:txBody>
                    <a:bodyPr/>
                    <a:lstStyle/>
                    <a:p>
                      <a:r>
                        <a:rPr lang="es-ES_tradnl" sz="1600" dirty="0" smtClean="0"/>
                        <a:t>Cinco autores</a:t>
                      </a:r>
                      <a:endParaRPr lang="es-ES_tradnl" sz="1600" dirty="0"/>
                    </a:p>
                  </a:txBody>
                  <a:tcPr/>
                </a:tc>
                <a:tc>
                  <a:txBody>
                    <a:bodyPr/>
                    <a:lstStyle/>
                    <a:p>
                      <a:r>
                        <a:rPr lang="es-ES_tradnl" sz="1600" dirty="0" smtClean="0"/>
                        <a:t>Walker, Allen, Bradley, Ramírez y </a:t>
                      </a:r>
                      <a:r>
                        <a:rPr lang="es-ES_tradnl" sz="1600" dirty="0" err="1" smtClean="0"/>
                        <a:t>Soo</a:t>
                      </a:r>
                      <a:r>
                        <a:rPr lang="es-ES_tradnl" sz="1600" dirty="0" smtClean="0"/>
                        <a:t> (2008)</a:t>
                      </a:r>
                      <a:endParaRPr lang="es-ES_tradnl" sz="1600" dirty="0"/>
                    </a:p>
                  </a:txBody>
                  <a:tcPr/>
                </a:tc>
                <a:tc>
                  <a:txBody>
                    <a:bodyPr/>
                    <a:lstStyle/>
                    <a:p>
                      <a:r>
                        <a:rPr lang="es-ES_tradnl" sz="1600" dirty="0" smtClean="0"/>
                        <a:t>Walker et al. (2008)</a:t>
                      </a:r>
                      <a:endParaRPr lang="es-ES_tradnl" sz="1600" dirty="0"/>
                    </a:p>
                  </a:txBody>
                  <a:tcPr/>
                </a:tc>
                <a:tc>
                  <a:txBody>
                    <a:bodyPr/>
                    <a:lstStyle/>
                    <a:p>
                      <a:r>
                        <a:rPr lang="es-ES_tradnl" sz="1600" dirty="0" smtClean="0"/>
                        <a:t>(Walker,</a:t>
                      </a:r>
                      <a:r>
                        <a:rPr lang="es-ES_tradnl" sz="1600" baseline="0" dirty="0" smtClean="0"/>
                        <a:t> Allen, Bradley, Ramírez, &amp; </a:t>
                      </a:r>
                      <a:r>
                        <a:rPr lang="es-ES_tradnl" sz="1600" baseline="0" dirty="0" err="1" smtClean="0"/>
                        <a:t>Soo</a:t>
                      </a:r>
                      <a:r>
                        <a:rPr lang="es-ES_tradnl" sz="1600" baseline="0" dirty="0" smtClean="0"/>
                        <a:t>, 2008)</a:t>
                      </a:r>
                      <a:endParaRPr lang="es-ES_tradnl" sz="1600" dirty="0"/>
                    </a:p>
                  </a:txBody>
                  <a:tcPr/>
                </a:tc>
                <a:tc>
                  <a:txBody>
                    <a:bodyPr/>
                    <a:lstStyle/>
                    <a:p>
                      <a:r>
                        <a:rPr lang="es-ES_tradnl" sz="1600" dirty="0" smtClean="0"/>
                        <a:t>(Walker et al., 2008)</a:t>
                      </a:r>
                      <a:endParaRPr lang="es-ES_tradnl" sz="1600" dirty="0"/>
                    </a:p>
                  </a:txBody>
                  <a:tcPr/>
                </a:tc>
              </a:tr>
              <a:tr h="762238">
                <a:tc>
                  <a:txBody>
                    <a:bodyPr/>
                    <a:lstStyle/>
                    <a:p>
                      <a:r>
                        <a:rPr lang="es-ES_tradnl" sz="1600" dirty="0" smtClean="0"/>
                        <a:t>Seis o más autores</a:t>
                      </a:r>
                      <a:endParaRPr lang="es-ES_tradnl" sz="1600" dirty="0"/>
                    </a:p>
                  </a:txBody>
                  <a:tcPr/>
                </a:tc>
                <a:tc>
                  <a:txBody>
                    <a:bodyPr/>
                    <a:lstStyle/>
                    <a:p>
                      <a:r>
                        <a:rPr lang="es-ES_tradnl" sz="1600" dirty="0" err="1" smtClean="0"/>
                        <a:t>Wasserstein</a:t>
                      </a:r>
                      <a:r>
                        <a:rPr lang="es-ES_tradnl" sz="1600" dirty="0" smtClean="0"/>
                        <a:t> et al. (2005)</a:t>
                      </a:r>
                      <a:endParaRPr lang="es-ES_tradnl"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_tradnl" sz="1600" dirty="0" err="1" smtClean="0"/>
                        <a:t>Wasserstein</a:t>
                      </a:r>
                      <a:r>
                        <a:rPr lang="es-ES_tradnl" sz="1600" dirty="0" smtClean="0"/>
                        <a:t> et al. (2005)</a:t>
                      </a:r>
                    </a:p>
                    <a:p>
                      <a:endParaRPr lang="es-ES_tradnl"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_tradnl" sz="1600" dirty="0" smtClean="0"/>
                        <a:t>(</a:t>
                      </a:r>
                      <a:r>
                        <a:rPr lang="es-ES_tradnl" sz="1600" dirty="0" err="1" smtClean="0"/>
                        <a:t>Wasserstein</a:t>
                      </a:r>
                      <a:r>
                        <a:rPr lang="es-ES_tradnl" sz="1600" dirty="0" smtClean="0"/>
                        <a:t> et al., 2005)</a:t>
                      </a:r>
                    </a:p>
                    <a:p>
                      <a:endParaRPr lang="es-ES_tradnl"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_tradnl" sz="1600" dirty="0" smtClean="0"/>
                        <a:t>(</a:t>
                      </a:r>
                      <a:r>
                        <a:rPr lang="es-ES_tradnl" sz="1600" dirty="0" err="1" smtClean="0"/>
                        <a:t>Wasserstein</a:t>
                      </a:r>
                      <a:r>
                        <a:rPr lang="es-ES_tradnl" sz="1600" dirty="0" smtClean="0"/>
                        <a:t> et al., 2005)</a:t>
                      </a:r>
                    </a:p>
                  </a:txBody>
                  <a:tcPr/>
                </a:tc>
              </a:tr>
              <a:tr h="634297">
                <a:tc>
                  <a:txBody>
                    <a:bodyPr/>
                    <a:lstStyle/>
                    <a:p>
                      <a:r>
                        <a:rPr lang="es-ES_tradnl" sz="1600" dirty="0" smtClean="0"/>
                        <a:t>Grupos (abreviaturas)</a:t>
                      </a:r>
                      <a:endParaRPr lang="es-ES_tradnl" sz="1600" dirty="0"/>
                    </a:p>
                  </a:txBody>
                  <a:tcPr/>
                </a:tc>
                <a:tc>
                  <a:txBody>
                    <a:bodyPr/>
                    <a:lstStyle/>
                    <a:p>
                      <a:r>
                        <a:rPr lang="es-ES_tradnl" sz="1600" dirty="0" err="1" smtClean="0"/>
                        <a:t>National</a:t>
                      </a:r>
                      <a:r>
                        <a:rPr lang="es-ES_tradnl" sz="1600" dirty="0" smtClean="0"/>
                        <a:t> </a:t>
                      </a:r>
                      <a:r>
                        <a:rPr lang="es-ES_tradnl" sz="1600" dirty="0" err="1" smtClean="0"/>
                        <a:t>Institute</a:t>
                      </a:r>
                      <a:r>
                        <a:rPr lang="es-ES_tradnl" sz="1600" dirty="0" smtClean="0"/>
                        <a:t> of Mental</a:t>
                      </a:r>
                      <a:r>
                        <a:rPr lang="es-ES_tradnl" sz="1600" baseline="0" dirty="0" smtClean="0"/>
                        <a:t> </a:t>
                      </a:r>
                      <a:r>
                        <a:rPr lang="es-ES_tradnl" sz="1600" baseline="0" dirty="0" err="1" smtClean="0"/>
                        <a:t>Health</a:t>
                      </a:r>
                      <a:r>
                        <a:rPr lang="es-ES_tradnl" sz="1600" baseline="0" dirty="0" smtClean="0"/>
                        <a:t> (NIMH, 2003)</a:t>
                      </a:r>
                      <a:endParaRPr lang="es-ES_tradnl" sz="1600" dirty="0"/>
                    </a:p>
                  </a:txBody>
                  <a:tcPr/>
                </a:tc>
                <a:tc>
                  <a:txBody>
                    <a:bodyPr/>
                    <a:lstStyle/>
                    <a:p>
                      <a:r>
                        <a:rPr lang="es-ES_tradnl" sz="1600" dirty="0" smtClean="0"/>
                        <a:t>NIMH (2003)</a:t>
                      </a:r>
                      <a:endParaRPr lang="es-ES_tradnl" sz="1600" dirty="0"/>
                    </a:p>
                  </a:txBody>
                  <a:tcPr/>
                </a:tc>
                <a:tc>
                  <a:txBody>
                    <a:bodyPr/>
                    <a:lstStyle/>
                    <a:p>
                      <a:r>
                        <a:rPr lang="es-ES_tradnl" sz="1600" dirty="0" smtClean="0"/>
                        <a:t>(</a:t>
                      </a:r>
                      <a:r>
                        <a:rPr lang="es-ES_tradnl" sz="1600" dirty="0" err="1" smtClean="0"/>
                        <a:t>National</a:t>
                      </a:r>
                      <a:r>
                        <a:rPr lang="es-ES_tradnl" sz="1600" baseline="0" dirty="0" smtClean="0"/>
                        <a:t> </a:t>
                      </a:r>
                      <a:r>
                        <a:rPr lang="es-ES_tradnl" sz="1600" baseline="0" dirty="0" err="1" smtClean="0"/>
                        <a:t>Institute</a:t>
                      </a:r>
                      <a:r>
                        <a:rPr lang="es-ES_tradnl" sz="1600" baseline="0" dirty="0" smtClean="0"/>
                        <a:t> of Mental </a:t>
                      </a:r>
                      <a:r>
                        <a:rPr lang="es-ES_tradnl" sz="1600" baseline="0" dirty="0" err="1" smtClean="0"/>
                        <a:t>Health</a:t>
                      </a:r>
                      <a:r>
                        <a:rPr lang="es-ES_tradnl" sz="1600" baseline="0" dirty="0" smtClean="0"/>
                        <a:t> [NIMH], 2003)</a:t>
                      </a:r>
                      <a:endParaRPr lang="es-ES_tradnl" sz="1600" dirty="0"/>
                    </a:p>
                  </a:txBody>
                  <a:tcPr/>
                </a:tc>
                <a:tc>
                  <a:txBody>
                    <a:bodyPr/>
                    <a:lstStyle/>
                    <a:p>
                      <a:r>
                        <a:rPr lang="es-ES_tradnl" sz="1600" dirty="0" smtClean="0"/>
                        <a:t>(NIMH, 2003)</a:t>
                      </a:r>
                      <a:endParaRPr lang="es-ES_tradnl" sz="1600" dirty="0"/>
                    </a:p>
                  </a:txBody>
                  <a:tcPr/>
                </a:tc>
              </a:tr>
              <a:tr h="634297">
                <a:tc>
                  <a:txBody>
                    <a:bodyPr/>
                    <a:lstStyle/>
                    <a:p>
                      <a:r>
                        <a:rPr lang="es-ES_tradnl" sz="1600" dirty="0" smtClean="0"/>
                        <a:t>Grupos (sin abreviaturas)</a:t>
                      </a:r>
                      <a:endParaRPr lang="es-ES_tradnl" sz="1600" dirty="0"/>
                    </a:p>
                  </a:txBody>
                  <a:tcPr/>
                </a:tc>
                <a:tc>
                  <a:txBody>
                    <a:bodyPr/>
                    <a:lstStyle/>
                    <a:p>
                      <a:r>
                        <a:rPr lang="es-ES_tradnl" sz="1600" dirty="0" smtClean="0"/>
                        <a:t>Universidad de Pittsburgh</a:t>
                      </a:r>
                      <a:r>
                        <a:rPr lang="es-ES_tradnl" sz="1600" baseline="0" dirty="0" smtClean="0"/>
                        <a:t> (2005)</a:t>
                      </a:r>
                      <a:endParaRPr lang="es-ES_tradnl" sz="1600" dirty="0"/>
                    </a:p>
                  </a:txBody>
                  <a:tcPr/>
                </a:tc>
                <a:tc>
                  <a:txBody>
                    <a:bodyPr/>
                    <a:lstStyle/>
                    <a:p>
                      <a:r>
                        <a:rPr lang="es-ES_tradnl" sz="1600" dirty="0" smtClean="0"/>
                        <a:t>Universidad de Pittsburgh (2005)</a:t>
                      </a:r>
                      <a:endParaRPr lang="es-ES_tradnl" sz="1600" dirty="0"/>
                    </a:p>
                  </a:txBody>
                  <a:tcPr/>
                </a:tc>
                <a:tc>
                  <a:txBody>
                    <a:bodyPr/>
                    <a:lstStyle/>
                    <a:p>
                      <a:r>
                        <a:rPr lang="es-ES_tradnl" sz="1600" dirty="0" smtClean="0"/>
                        <a:t>(Universidad de Pittsburgh, 2005)</a:t>
                      </a:r>
                      <a:endParaRPr lang="es-ES_tradnl"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_tradnl" sz="1600" dirty="0" smtClean="0"/>
                        <a:t>(Universidad de Pittsburgh, 2005)</a:t>
                      </a:r>
                    </a:p>
                  </a:txBody>
                  <a:tcPr/>
                </a:tc>
              </a:tr>
            </a:tbl>
          </a:graphicData>
        </a:graphic>
      </p:graphicFrame>
    </p:spTree>
    <p:extLst>
      <p:ext uri="{BB962C8B-B14F-4D97-AF65-F5344CB8AC3E}">
        <p14:creationId xmlns:p14="http://schemas.microsoft.com/office/powerpoint/2010/main" val="1768532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Más de una cita en el mismo ()</a:t>
            </a:r>
            <a:endParaRPr lang="es-ES_tradnl" dirty="0"/>
          </a:p>
        </p:txBody>
      </p:sp>
      <p:sp>
        <p:nvSpPr>
          <p:cNvPr id="3" name="Content Placeholder 2"/>
          <p:cNvSpPr>
            <a:spLocks noGrp="1"/>
          </p:cNvSpPr>
          <p:nvPr>
            <p:ph idx="1"/>
          </p:nvPr>
        </p:nvSpPr>
        <p:spPr/>
        <p:txBody>
          <a:bodyPr/>
          <a:lstStyle/>
          <a:p>
            <a:r>
              <a:rPr lang="es-ES_tradnl" dirty="0" smtClean="0"/>
              <a:t>Mismo autor, distinto año:</a:t>
            </a:r>
          </a:p>
          <a:p>
            <a:pPr lvl="1"/>
            <a:r>
              <a:rPr lang="es-ES_tradnl" dirty="0" smtClean="0"/>
              <a:t>(Jiménez, 1990, 2005, 2008)</a:t>
            </a:r>
          </a:p>
          <a:p>
            <a:r>
              <a:rPr lang="es-ES_tradnl" dirty="0" smtClean="0"/>
              <a:t>Mismo autor, mismo año:</a:t>
            </a:r>
          </a:p>
          <a:p>
            <a:pPr lvl="1"/>
            <a:r>
              <a:rPr lang="es-ES_tradnl" dirty="0" smtClean="0"/>
              <a:t>(Reed, 2005</a:t>
            </a:r>
            <a:r>
              <a:rPr lang="en-US" dirty="0" smtClean="0"/>
              <a:t>a, 2005b)</a:t>
            </a:r>
            <a:endParaRPr lang="es-ES_tradnl" dirty="0" smtClean="0"/>
          </a:p>
          <a:p>
            <a:r>
              <a:rPr lang="es-ES_tradnl" dirty="0" smtClean="0"/>
              <a:t>Diferentes autores, diferentes años:</a:t>
            </a:r>
          </a:p>
          <a:p>
            <a:pPr lvl="1"/>
            <a:r>
              <a:rPr lang="es-ES_tradnl" dirty="0" smtClean="0"/>
              <a:t>(Miller, 1999; </a:t>
            </a:r>
            <a:r>
              <a:rPr lang="es-ES_tradnl" dirty="0" err="1" smtClean="0"/>
              <a:t>Mahoney</a:t>
            </a:r>
            <a:r>
              <a:rPr lang="es-ES_tradnl" dirty="0" smtClean="0"/>
              <a:t>, 1998)</a:t>
            </a:r>
          </a:p>
          <a:p>
            <a:endParaRPr lang="es-ES_tradnl" dirty="0"/>
          </a:p>
        </p:txBody>
      </p:sp>
    </p:spTree>
    <p:extLst>
      <p:ext uri="{BB962C8B-B14F-4D97-AF65-F5344CB8AC3E}">
        <p14:creationId xmlns:p14="http://schemas.microsoft.com/office/powerpoint/2010/main" val="1069231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Fuentes secundarias</a:t>
            </a:r>
            <a:endParaRPr lang="es-ES_tradnl" dirty="0"/>
          </a:p>
        </p:txBody>
      </p:sp>
      <p:sp>
        <p:nvSpPr>
          <p:cNvPr id="3" name="Content Placeholder 2"/>
          <p:cNvSpPr>
            <a:spLocks noGrp="1"/>
          </p:cNvSpPr>
          <p:nvPr>
            <p:ph idx="1"/>
          </p:nvPr>
        </p:nvSpPr>
        <p:spPr/>
        <p:txBody>
          <a:bodyPr/>
          <a:lstStyle/>
          <a:p>
            <a:r>
              <a:rPr lang="es-ES_tradnl" dirty="0" smtClean="0"/>
              <a:t>En caso de que el texto original no sea accesible, o no esté disponible en español, se puede tomar la cita de alguien más que lo haya citado previamente:</a:t>
            </a:r>
          </a:p>
          <a:p>
            <a:pPr lvl="1"/>
            <a:r>
              <a:rPr lang="es-ES_tradnl" dirty="0" smtClean="0"/>
              <a:t>El diario de Allport (citado en </a:t>
            </a:r>
            <a:r>
              <a:rPr lang="es-ES_tradnl" dirty="0" err="1" smtClean="0"/>
              <a:t>Nicholson</a:t>
            </a:r>
            <a:r>
              <a:rPr lang="es-ES_tradnl" dirty="0" smtClean="0"/>
              <a:t>, 2003)</a:t>
            </a:r>
          </a:p>
          <a:p>
            <a:pPr lvl="1"/>
            <a:endParaRPr lang="es-ES_tradnl" dirty="0"/>
          </a:p>
          <a:p>
            <a:r>
              <a:rPr lang="es-ES_tradnl" dirty="0" smtClean="0">
                <a:solidFill>
                  <a:srgbClr val="FF0000"/>
                </a:solidFill>
              </a:rPr>
              <a:t>Usar con moderación</a:t>
            </a:r>
            <a:endParaRPr lang="es-ES_tradnl" dirty="0">
              <a:solidFill>
                <a:srgbClr val="FF0000"/>
              </a:solidFill>
            </a:endParaRPr>
          </a:p>
        </p:txBody>
      </p:sp>
    </p:spTree>
    <p:extLst>
      <p:ext uri="{BB962C8B-B14F-4D97-AF65-F5344CB8AC3E}">
        <p14:creationId xmlns:p14="http://schemas.microsoft.com/office/powerpoint/2010/main" val="477977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Bibliografía</a:t>
            </a:r>
            <a:endParaRPr lang="es-ES_tradnl" dirty="0"/>
          </a:p>
        </p:txBody>
      </p:sp>
      <p:sp>
        <p:nvSpPr>
          <p:cNvPr id="3" name="Content Placeholder 2"/>
          <p:cNvSpPr>
            <a:spLocks noGrp="1"/>
          </p:cNvSpPr>
          <p:nvPr>
            <p:ph idx="1"/>
          </p:nvPr>
        </p:nvSpPr>
        <p:spPr/>
        <p:txBody>
          <a:bodyPr>
            <a:normAutofit fontScale="92500"/>
          </a:bodyPr>
          <a:lstStyle/>
          <a:p>
            <a:pPr lvl="0"/>
            <a:r>
              <a:rPr lang="es-ES_tradnl" dirty="0" smtClean="0"/>
              <a:t>Las </a:t>
            </a:r>
            <a:r>
              <a:rPr lang="es-ES_tradnl" dirty="0"/>
              <a:t>fuentes consultadas no necesariamente son exhaustivas, pero deben ser suficientes para apoyar y contextualizar el argumento del estudio.</a:t>
            </a:r>
            <a:endParaRPr lang="en-US" dirty="0"/>
          </a:p>
          <a:p>
            <a:pPr lvl="0"/>
            <a:r>
              <a:rPr lang="es-ES_tradnl" dirty="0"/>
              <a:t>La bibliografía se presenta al final del documento, en una página nueva, en orden alfabético y con sangría francesa. </a:t>
            </a:r>
            <a:endParaRPr lang="en-US" dirty="0"/>
          </a:p>
          <a:p>
            <a:pPr lvl="0"/>
            <a:r>
              <a:rPr lang="es-ES_tradnl" dirty="0"/>
              <a:t>Incluye todas las fuentes consultadas para la investigación, integradas ya sea como citas (textuales) o como referencias (parafraseadas). </a:t>
            </a:r>
            <a:endParaRPr lang="en-US" dirty="0"/>
          </a:p>
          <a:p>
            <a:endParaRPr lang="es-ES_tradnl" dirty="0"/>
          </a:p>
        </p:txBody>
      </p:sp>
    </p:spTree>
    <p:extLst>
      <p:ext uri="{BB962C8B-B14F-4D97-AF65-F5344CB8AC3E}">
        <p14:creationId xmlns:p14="http://schemas.microsoft.com/office/powerpoint/2010/main" val="2300881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Bibliografía</a:t>
            </a:r>
            <a:endParaRPr lang="es-ES_tradnl" dirty="0"/>
          </a:p>
        </p:txBody>
      </p:sp>
      <p:sp>
        <p:nvSpPr>
          <p:cNvPr id="3" name="Content Placeholder 2"/>
          <p:cNvSpPr>
            <a:spLocks noGrp="1"/>
          </p:cNvSpPr>
          <p:nvPr>
            <p:ph idx="1"/>
          </p:nvPr>
        </p:nvSpPr>
        <p:spPr/>
        <p:txBody>
          <a:bodyPr>
            <a:normAutofit fontScale="77500" lnSpcReduction="20000"/>
          </a:bodyPr>
          <a:lstStyle/>
          <a:p>
            <a:r>
              <a:rPr lang="es-ES_tradnl" dirty="0" smtClean="0"/>
              <a:t>Libro:</a:t>
            </a:r>
          </a:p>
          <a:p>
            <a:pPr lvl="1"/>
            <a:r>
              <a:rPr lang="es-ES_tradnl" dirty="0"/>
              <a:t>Benedetti, M. (1982). </a:t>
            </a:r>
            <a:r>
              <a:rPr lang="es-ES_tradnl" i="1" dirty="0"/>
              <a:t>Primavera con una esquina rota</a:t>
            </a:r>
            <a:r>
              <a:rPr lang="es-ES_tradnl" dirty="0"/>
              <a:t>. Buenos Aires: Editorial Sudamericana</a:t>
            </a:r>
            <a:r>
              <a:rPr lang="es-ES_tradnl" dirty="0" smtClean="0"/>
              <a:t>.</a:t>
            </a:r>
          </a:p>
          <a:p>
            <a:r>
              <a:rPr lang="es-ES_tradnl" dirty="0" smtClean="0"/>
              <a:t>Capítulo de libro:</a:t>
            </a:r>
          </a:p>
          <a:p>
            <a:pPr lvl="1"/>
            <a:r>
              <a:rPr lang="es-ES_tradnl" dirty="0"/>
              <a:t>Rojas-</a:t>
            </a:r>
            <a:r>
              <a:rPr lang="es-ES_tradnl" dirty="0" err="1" smtClean="0"/>
              <a:t>Drummond</a:t>
            </a:r>
            <a:r>
              <a:rPr lang="es-ES_tradnl" dirty="0"/>
              <a:t>, S., Márquez, A. M., Pedraza, H., Ríos, R. M., Vélez, M., &amp; Hernández, J. (2016). Innovando en el aula a través de un programa de formación docente en la práctica. In J. </a:t>
            </a:r>
            <a:r>
              <a:rPr lang="es-ES_tradnl" dirty="0" err="1"/>
              <a:t>Manzi</a:t>
            </a:r>
            <a:r>
              <a:rPr lang="es-ES_tradnl" dirty="0"/>
              <a:t> &amp; R. M. García (Eds.), </a:t>
            </a:r>
            <a:r>
              <a:rPr lang="es-ES_tradnl" i="1" dirty="0"/>
              <a:t>Abriendo las puertas del aula. Transformación de las prácticas docentes.</a:t>
            </a:r>
            <a:r>
              <a:rPr lang="es-ES_tradnl" dirty="0"/>
              <a:t> (pp. 615–646). Santiago: Universidad Católica de Chile, Centro UC</a:t>
            </a:r>
            <a:r>
              <a:rPr lang="es-ES_tradnl" dirty="0" smtClean="0"/>
              <a:t>.</a:t>
            </a:r>
          </a:p>
          <a:p>
            <a:r>
              <a:rPr lang="es-ES_tradnl" dirty="0" smtClean="0"/>
              <a:t>Artículo:</a:t>
            </a:r>
          </a:p>
          <a:p>
            <a:pPr lvl="1"/>
            <a:r>
              <a:rPr lang="es-ES_tradnl" dirty="0"/>
              <a:t>Rosas, R., &amp; Grau, V. (2014). Aprendizaje implícito y memoria de trabajo: evidencia para postular su separación funcional. </a:t>
            </a:r>
            <a:r>
              <a:rPr lang="es-ES_tradnl" i="1" dirty="0"/>
              <a:t>Estudios de Psicología</a:t>
            </a:r>
            <a:r>
              <a:rPr lang="es-ES_tradnl" dirty="0"/>
              <a:t>, </a:t>
            </a:r>
            <a:r>
              <a:rPr lang="es-ES_tradnl" i="1" dirty="0"/>
              <a:t>23</a:t>
            </a:r>
            <a:r>
              <a:rPr lang="es-ES_tradnl" dirty="0"/>
              <a:t>(2), 251–272.</a:t>
            </a:r>
            <a:endParaRPr lang="en-US" dirty="0"/>
          </a:p>
          <a:p>
            <a:pPr lvl="1"/>
            <a:endParaRPr lang="es-ES_tradnl" dirty="0"/>
          </a:p>
        </p:txBody>
      </p:sp>
    </p:spTree>
    <p:extLst>
      <p:ext uri="{BB962C8B-B14F-4D97-AF65-F5344CB8AC3E}">
        <p14:creationId xmlns:p14="http://schemas.microsoft.com/office/powerpoint/2010/main" val="44490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Fichas de trabajo</a:t>
            </a:r>
            <a:endParaRPr lang="es-ES_tradnl" dirty="0"/>
          </a:p>
        </p:txBody>
      </p:sp>
      <p:sp>
        <p:nvSpPr>
          <p:cNvPr id="3" name="Content Placeholder 2"/>
          <p:cNvSpPr>
            <a:spLocks noGrp="1"/>
          </p:cNvSpPr>
          <p:nvPr>
            <p:ph idx="1"/>
          </p:nvPr>
        </p:nvSpPr>
        <p:spPr/>
        <p:txBody>
          <a:bodyPr/>
          <a:lstStyle/>
          <a:p>
            <a:r>
              <a:rPr lang="es-ES_tradnl" dirty="0" smtClean="0"/>
              <a:t>Nombre</a:t>
            </a:r>
          </a:p>
          <a:p>
            <a:r>
              <a:rPr lang="es-ES_tradnl" dirty="0" smtClean="0"/>
              <a:t>Grado</a:t>
            </a:r>
          </a:p>
          <a:p>
            <a:r>
              <a:rPr lang="es-ES_tradnl" dirty="0" smtClean="0"/>
              <a:t>Fecha de elaboración</a:t>
            </a:r>
          </a:p>
          <a:p>
            <a:endParaRPr lang="es-ES_tradnl" dirty="0"/>
          </a:p>
          <a:p>
            <a:r>
              <a:rPr lang="es-ES_tradnl" dirty="0" smtClean="0"/>
              <a:t>Bibliografía completa (APA)</a:t>
            </a:r>
          </a:p>
          <a:p>
            <a:r>
              <a:rPr lang="es-ES_tradnl" dirty="0" smtClean="0"/>
              <a:t>Notas recuperadas (página después de cada párrafo).</a:t>
            </a:r>
            <a:endParaRPr lang="es-ES_tradnl" dirty="0"/>
          </a:p>
        </p:txBody>
      </p:sp>
    </p:spTree>
    <p:extLst>
      <p:ext uri="{BB962C8B-B14F-4D97-AF65-F5344CB8AC3E}">
        <p14:creationId xmlns:p14="http://schemas.microsoft.com/office/powerpoint/2010/main" val="1581068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Tarea:</a:t>
            </a:r>
            <a:endParaRPr lang="es-ES_tradnl" dirty="0"/>
          </a:p>
        </p:txBody>
      </p:sp>
      <p:sp>
        <p:nvSpPr>
          <p:cNvPr id="3" name="Content Placeholder 2"/>
          <p:cNvSpPr>
            <a:spLocks noGrp="1"/>
          </p:cNvSpPr>
          <p:nvPr>
            <p:ph idx="1"/>
          </p:nvPr>
        </p:nvSpPr>
        <p:spPr/>
        <p:txBody>
          <a:bodyPr/>
          <a:lstStyle/>
          <a:p>
            <a:r>
              <a:rPr lang="es-ES_tradnl" dirty="0" smtClean="0"/>
              <a:t>Investigar cómo se citan las siguientes fuentes:</a:t>
            </a:r>
          </a:p>
          <a:p>
            <a:pPr lvl="1"/>
            <a:r>
              <a:rPr lang="es-ES_tradnl" dirty="0" smtClean="0"/>
              <a:t>Periódico en línea</a:t>
            </a:r>
          </a:p>
          <a:p>
            <a:pPr lvl="1"/>
            <a:r>
              <a:rPr lang="es-ES_tradnl" dirty="0" smtClean="0"/>
              <a:t>Conferencia</a:t>
            </a:r>
          </a:p>
          <a:p>
            <a:pPr lvl="1"/>
            <a:r>
              <a:rPr lang="es-ES_tradnl" dirty="0" smtClean="0"/>
              <a:t>Página de internet</a:t>
            </a:r>
          </a:p>
          <a:p>
            <a:pPr lvl="1"/>
            <a:r>
              <a:rPr lang="es-ES_tradnl" dirty="0" err="1" smtClean="0"/>
              <a:t>Podcast</a:t>
            </a:r>
            <a:endParaRPr lang="es-ES_tradnl" dirty="0" smtClean="0"/>
          </a:p>
          <a:p>
            <a:pPr lvl="1"/>
            <a:r>
              <a:rPr lang="es-ES_tradnl" dirty="0" smtClean="0"/>
              <a:t>Blog</a:t>
            </a:r>
          </a:p>
          <a:p>
            <a:pPr lvl="1"/>
            <a:endParaRPr lang="es-ES_tradnl" dirty="0"/>
          </a:p>
        </p:txBody>
      </p:sp>
    </p:spTree>
    <p:extLst>
      <p:ext uri="{BB962C8B-B14F-4D97-AF65-F5344CB8AC3E}">
        <p14:creationId xmlns:p14="http://schemas.microsoft.com/office/powerpoint/2010/main" val="2538996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Lineamientos y formatos</a:t>
            </a:r>
            <a:endParaRPr lang="es-ES_tradnl" dirty="0"/>
          </a:p>
        </p:txBody>
      </p:sp>
      <p:sp>
        <p:nvSpPr>
          <p:cNvPr id="3" name="Content Placeholder 2"/>
          <p:cNvSpPr>
            <a:spLocks noGrp="1"/>
          </p:cNvSpPr>
          <p:nvPr>
            <p:ph idx="1"/>
          </p:nvPr>
        </p:nvSpPr>
        <p:spPr/>
        <p:txBody>
          <a:bodyPr/>
          <a:lstStyle/>
          <a:p>
            <a:r>
              <a:rPr lang="es-ES_tradnl" dirty="0" smtClean="0"/>
              <a:t>Publicaciones científicas</a:t>
            </a:r>
          </a:p>
          <a:p>
            <a:r>
              <a:rPr lang="es-ES_tradnl" dirty="0" smtClean="0"/>
              <a:t>Manual APA</a:t>
            </a:r>
          </a:p>
          <a:p>
            <a:r>
              <a:rPr lang="es-ES_tradnl" dirty="0" smtClean="0"/>
              <a:t>Principios éticos</a:t>
            </a:r>
          </a:p>
          <a:p>
            <a:r>
              <a:rPr lang="es-ES_tradnl" dirty="0" smtClean="0"/>
              <a:t>Citas y referencias</a:t>
            </a:r>
          </a:p>
          <a:p>
            <a:r>
              <a:rPr lang="es-ES_tradnl" dirty="0" smtClean="0"/>
              <a:t>Ejemplos de diferentes tipos de fuentes</a:t>
            </a:r>
          </a:p>
          <a:p>
            <a:r>
              <a:rPr lang="es-ES_tradnl" dirty="0" smtClean="0"/>
              <a:t>Elaboración de fichas de trabajo</a:t>
            </a:r>
          </a:p>
        </p:txBody>
      </p:sp>
    </p:spTree>
    <p:extLst>
      <p:ext uri="{BB962C8B-B14F-4D97-AF65-F5344CB8AC3E}">
        <p14:creationId xmlns:p14="http://schemas.microsoft.com/office/powerpoint/2010/main" val="1068149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Publicaciones científicas</a:t>
            </a:r>
            <a:endParaRPr lang="es-ES_tradnl" dirty="0"/>
          </a:p>
        </p:txBody>
      </p:sp>
      <p:sp>
        <p:nvSpPr>
          <p:cNvPr id="3" name="Content Placeholder 2"/>
          <p:cNvSpPr>
            <a:spLocks noGrp="1"/>
          </p:cNvSpPr>
          <p:nvPr>
            <p:ph idx="1"/>
          </p:nvPr>
        </p:nvSpPr>
        <p:spPr/>
        <p:txBody>
          <a:bodyPr>
            <a:normAutofit fontScale="92500" lnSpcReduction="20000"/>
          </a:bodyPr>
          <a:lstStyle/>
          <a:p>
            <a:r>
              <a:rPr lang="es-ES_tradnl" dirty="0" smtClean="0"/>
              <a:t>Una investigación se completa cuando los resultados se comparten con la comunidad científica, generalmente a través de publicaciones en libros o artículos de divulgación.</a:t>
            </a:r>
          </a:p>
          <a:p>
            <a:r>
              <a:rPr lang="es-ES_tradnl" dirty="0" smtClean="0"/>
              <a:t>Las revistas científicas (</a:t>
            </a:r>
            <a:r>
              <a:rPr lang="es-ES_tradnl" i="1" dirty="0" err="1" smtClean="0"/>
              <a:t>journals</a:t>
            </a:r>
            <a:r>
              <a:rPr lang="es-ES_tradnl" dirty="0" smtClean="0"/>
              <a:t>) recopilan el conocimiento de un área: éxitos, fracasos, avances y perspectivas.</a:t>
            </a:r>
          </a:p>
          <a:p>
            <a:r>
              <a:rPr lang="es-ES_tradnl" dirty="0" smtClean="0"/>
              <a:t>Conocer lo que se ha hecho evita que el investigador repita procedimientos innecesariamente, y le permite construir sobre el trabajo previo.</a:t>
            </a:r>
            <a:endParaRPr lang="es-ES_tradnl" dirty="0"/>
          </a:p>
        </p:txBody>
      </p:sp>
    </p:spTree>
    <p:extLst>
      <p:ext uri="{BB962C8B-B14F-4D97-AF65-F5344CB8AC3E}">
        <p14:creationId xmlns:p14="http://schemas.microsoft.com/office/powerpoint/2010/main" val="2688280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Publicaciones científicas</a:t>
            </a:r>
            <a:endParaRPr lang="es-ES_tradnl" dirty="0"/>
          </a:p>
        </p:txBody>
      </p:sp>
      <p:sp>
        <p:nvSpPr>
          <p:cNvPr id="3" name="Content Placeholder 2"/>
          <p:cNvSpPr>
            <a:spLocks noGrp="1"/>
          </p:cNvSpPr>
          <p:nvPr>
            <p:ph idx="1"/>
          </p:nvPr>
        </p:nvSpPr>
        <p:spPr>
          <a:xfrm>
            <a:off x="457201" y="1600200"/>
            <a:ext cx="5469082" cy="4525963"/>
          </a:xfrm>
        </p:spPr>
        <p:txBody>
          <a:bodyPr/>
          <a:lstStyle/>
          <a:p>
            <a:r>
              <a:rPr lang="es-ES_tradnl" dirty="0" smtClean="0"/>
              <a:t>Para que las publicaciones sean fuentes confiables y mantengan estándares de calidad, se han diseñado lineamientos, formatos y convenciones para crear un medio de comunicación claro y conciso. </a:t>
            </a:r>
            <a:endParaRPr lang="es-ES_tradnl" dirty="0"/>
          </a:p>
        </p:txBody>
      </p:sp>
      <p:pic>
        <p:nvPicPr>
          <p:cNvPr id="4" name="Picture 3"/>
          <p:cNvPicPr>
            <a:picLocks noChangeAspect="1"/>
          </p:cNvPicPr>
          <p:nvPr/>
        </p:nvPicPr>
        <p:blipFill>
          <a:blip r:embed="rId2"/>
          <a:stretch>
            <a:fillRect/>
          </a:stretch>
        </p:blipFill>
        <p:spPr>
          <a:xfrm>
            <a:off x="5926283" y="1600200"/>
            <a:ext cx="2887120" cy="4118264"/>
          </a:xfrm>
          <a:prstGeom prst="rect">
            <a:avLst/>
          </a:prstGeom>
        </p:spPr>
      </p:pic>
    </p:spTree>
    <p:extLst>
      <p:ext uri="{BB962C8B-B14F-4D97-AF65-F5344CB8AC3E}">
        <p14:creationId xmlns:p14="http://schemas.microsoft.com/office/powerpoint/2010/main" val="3491005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Principios éticos</a:t>
            </a:r>
            <a:endParaRPr lang="es-ES_tradnl" dirty="0"/>
          </a:p>
        </p:txBody>
      </p:sp>
      <p:sp>
        <p:nvSpPr>
          <p:cNvPr id="3" name="Content Placeholder 2"/>
          <p:cNvSpPr>
            <a:spLocks noGrp="1"/>
          </p:cNvSpPr>
          <p:nvPr>
            <p:ph idx="1"/>
          </p:nvPr>
        </p:nvSpPr>
        <p:spPr/>
        <p:txBody>
          <a:bodyPr/>
          <a:lstStyle/>
          <a:p>
            <a:r>
              <a:rPr lang="es-ES_tradnl" dirty="0" smtClean="0"/>
              <a:t>Para asegurar la exactitud del conocimiento científico</a:t>
            </a:r>
          </a:p>
          <a:p>
            <a:r>
              <a:rPr lang="es-ES_tradnl" dirty="0" smtClean="0"/>
              <a:t>Para proteger los derechos y el bienestar de los participantes</a:t>
            </a:r>
          </a:p>
          <a:p>
            <a:r>
              <a:rPr lang="es-ES_tradnl" dirty="0" smtClean="0"/>
              <a:t>Para proteger la propiedad intelectual</a:t>
            </a:r>
            <a:endParaRPr lang="es-ES_tradnl" dirty="0"/>
          </a:p>
        </p:txBody>
      </p:sp>
    </p:spTree>
    <p:extLst>
      <p:ext uri="{BB962C8B-B14F-4D97-AF65-F5344CB8AC3E}">
        <p14:creationId xmlns:p14="http://schemas.microsoft.com/office/powerpoint/2010/main" val="779039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Citas y referencias</a:t>
            </a:r>
            <a:endParaRPr lang="es-ES_tradnl" dirty="0"/>
          </a:p>
        </p:txBody>
      </p:sp>
      <p:sp>
        <p:nvSpPr>
          <p:cNvPr id="3" name="Content Placeholder 2"/>
          <p:cNvSpPr>
            <a:spLocks noGrp="1"/>
          </p:cNvSpPr>
          <p:nvPr>
            <p:ph idx="1"/>
          </p:nvPr>
        </p:nvSpPr>
        <p:spPr/>
        <p:txBody>
          <a:bodyPr/>
          <a:lstStyle/>
          <a:p>
            <a:r>
              <a:rPr lang="es-ES_tradnl" dirty="0" smtClean="0"/>
              <a:t>Se utilizan para dar crédito a las ideas, teorías o investigación que directamente influyen en un estudio. </a:t>
            </a:r>
          </a:p>
          <a:p>
            <a:r>
              <a:rPr lang="es-ES_tradnl" dirty="0" smtClean="0"/>
              <a:t>Aportan información clave y definiciones, pueden apoyar o contradecir un planteamiento.</a:t>
            </a:r>
          </a:p>
          <a:p>
            <a:pPr marL="0" indent="0">
              <a:buNone/>
            </a:pPr>
            <a:endParaRPr lang="es-ES_tradnl" dirty="0"/>
          </a:p>
        </p:txBody>
      </p:sp>
      <p:pic>
        <p:nvPicPr>
          <p:cNvPr id="4" name="Picture 3"/>
          <p:cNvPicPr>
            <a:picLocks noChangeAspect="1"/>
          </p:cNvPicPr>
          <p:nvPr/>
        </p:nvPicPr>
        <p:blipFill>
          <a:blip r:embed="rId2"/>
          <a:stretch>
            <a:fillRect/>
          </a:stretch>
        </p:blipFill>
        <p:spPr>
          <a:xfrm>
            <a:off x="3980873" y="4240666"/>
            <a:ext cx="3327400" cy="2617334"/>
          </a:xfrm>
          <a:prstGeom prst="rect">
            <a:avLst/>
          </a:prstGeom>
        </p:spPr>
      </p:pic>
    </p:spTree>
    <p:extLst>
      <p:ext uri="{BB962C8B-B14F-4D97-AF65-F5344CB8AC3E}">
        <p14:creationId xmlns:p14="http://schemas.microsoft.com/office/powerpoint/2010/main" val="2020017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Citas y referencias</a:t>
            </a:r>
            <a:endParaRPr lang="es-ES_tradnl" dirty="0"/>
          </a:p>
        </p:txBody>
      </p:sp>
      <p:sp>
        <p:nvSpPr>
          <p:cNvPr id="3" name="Content Placeholder 2"/>
          <p:cNvSpPr>
            <a:spLocks noGrp="1"/>
          </p:cNvSpPr>
          <p:nvPr>
            <p:ph idx="1"/>
          </p:nvPr>
        </p:nvSpPr>
        <p:spPr>
          <a:xfrm>
            <a:off x="457200" y="1600200"/>
            <a:ext cx="8229600" cy="4842164"/>
          </a:xfrm>
        </p:spPr>
        <p:txBody>
          <a:bodyPr>
            <a:normAutofit fontScale="92500" lnSpcReduction="10000"/>
          </a:bodyPr>
          <a:lstStyle/>
          <a:p>
            <a:r>
              <a:rPr lang="es-ES_tradnl" dirty="0" smtClean="0"/>
              <a:t>¿A quiénes citar?</a:t>
            </a:r>
          </a:p>
          <a:p>
            <a:pPr lvl="1"/>
            <a:r>
              <a:rPr lang="es-ES_tradnl" dirty="0" smtClean="0"/>
              <a:t>A los autores más relevantes del área (mínimo 2 para cada concepto clave).</a:t>
            </a:r>
          </a:p>
          <a:p>
            <a:pPr lvl="1"/>
            <a:r>
              <a:rPr lang="es-ES_tradnl" dirty="0" smtClean="0"/>
              <a:t>Es mejor ir a fuentes originales que citar libros de texto o revisiones.</a:t>
            </a:r>
          </a:p>
          <a:p>
            <a:r>
              <a:rPr lang="es-ES_tradnl" dirty="0" smtClean="0"/>
              <a:t>¿Cuántas citas se deben poner?</a:t>
            </a:r>
          </a:p>
          <a:p>
            <a:pPr lvl="1"/>
            <a:r>
              <a:rPr lang="es-ES_tradnl" dirty="0" smtClean="0"/>
              <a:t>Depende del tipo de trabajo, pero suficientes para que demuestren que el investigador conoce a profundidad el tema.</a:t>
            </a:r>
          </a:p>
          <a:p>
            <a:pPr lvl="1"/>
            <a:r>
              <a:rPr lang="es-ES_tradnl" dirty="0" smtClean="0"/>
              <a:t>No se recomienda citar únicamente a un autor o fuente.</a:t>
            </a:r>
            <a:endParaRPr lang="es-ES_tradnl" dirty="0"/>
          </a:p>
        </p:txBody>
      </p:sp>
    </p:spTree>
    <p:extLst>
      <p:ext uri="{BB962C8B-B14F-4D97-AF65-F5344CB8AC3E}">
        <p14:creationId xmlns:p14="http://schemas.microsoft.com/office/powerpoint/2010/main" val="2389528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Citas</a:t>
            </a:r>
            <a:endParaRPr lang="es-ES_tradnl" dirty="0"/>
          </a:p>
        </p:txBody>
      </p:sp>
      <p:sp>
        <p:nvSpPr>
          <p:cNvPr id="3" name="Content Placeholder 2"/>
          <p:cNvSpPr>
            <a:spLocks noGrp="1"/>
          </p:cNvSpPr>
          <p:nvPr>
            <p:ph idx="1"/>
          </p:nvPr>
        </p:nvSpPr>
        <p:spPr/>
        <p:txBody>
          <a:bodyPr/>
          <a:lstStyle/>
          <a:p>
            <a:r>
              <a:rPr lang="es-ES_tradnl" dirty="0" smtClean="0"/>
              <a:t>Reproducen textualmente las ideas de otro autor. </a:t>
            </a:r>
          </a:p>
          <a:p>
            <a:r>
              <a:rPr lang="es-ES_tradnl" dirty="0" smtClean="0"/>
              <a:t>Debe incluir: Autor, año, página</a:t>
            </a:r>
            <a:endParaRPr lang="es-ES_tradnl" dirty="0"/>
          </a:p>
        </p:txBody>
      </p:sp>
    </p:spTree>
    <p:extLst>
      <p:ext uri="{BB962C8B-B14F-4D97-AF65-F5344CB8AC3E}">
        <p14:creationId xmlns:p14="http://schemas.microsoft.com/office/powerpoint/2010/main" val="685592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092"/>
            <a:ext cx="8229600" cy="5341072"/>
          </a:xfrm>
        </p:spPr>
        <p:txBody>
          <a:bodyPr>
            <a:noAutofit/>
          </a:bodyPr>
          <a:lstStyle/>
          <a:p>
            <a:pPr marL="342900" lvl="2" indent="-342900"/>
            <a:r>
              <a:rPr lang="es-ES_tradnl" dirty="0"/>
              <a:t>Citas textuales de menos de 40 palabras: el texto citado se pone entre comillas (“”). Si se suprime alguna sección del texto, se ponen puntos suspensivos entre paréntesis para indicarlo (...). Para proveer los datos de la obra citada se pone, al final del texto, el apellido del autor, el año, y la página de donde se obtuvo la cita separados por comas y entre paréntesis</a:t>
            </a:r>
            <a:r>
              <a:rPr lang="es-ES_tradnl" dirty="0" smtClean="0"/>
              <a:t>.</a:t>
            </a:r>
          </a:p>
          <a:p>
            <a:pPr marL="342900" lvl="2" indent="-342900"/>
            <a:endParaRPr lang="es-ES_tradnl" dirty="0" smtClean="0"/>
          </a:p>
          <a:p>
            <a:pPr marL="0" lvl="2" indent="0">
              <a:buNone/>
            </a:pPr>
            <a:r>
              <a:rPr lang="es-ES_tradnl" dirty="0"/>
              <a:t>“Libertad quiere decir muchas cosas. Por ejemplo si una no está presa, se dice que está en libertad” (Benedetti, 1982, p. 91).</a:t>
            </a:r>
            <a:endParaRPr lang="en-US" dirty="0"/>
          </a:p>
          <a:p>
            <a:pPr marL="342900" lvl="2" indent="-342900"/>
            <a:endParaRPr lang="en-US" dirty="0"/>
          </a:p>
          <a:p>
            <a:endParaRPr lang="es-ES_tradnl" sz="1800" dirty="0"/>
          </a:p>
        </p:txBody>
      </p:sp>
    </p:spTree>
    <p:extLst>
      <p:ext uri="{BB962C8B-B14F-4D97-AF65-F5344CB8AC3E}">
        <p14:creationId xmlns:p14="http://schemas.microsoft.com/office/powerpoint/2010/main" val="1347216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1226</TotalTime>
  <Words>1223</Words>
  <Application>Microsoft Macintosh PowerPoint</Application>
  <PresentationFormat>On-screen Show (4:3)</PresentationFormat>
  <Paragraphs>134</Paragraphs>
  <Slides>18</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Elaboración de un marco teórico</vt:lpstr>
      <vt:lpstr>Lineamientos y formatos</vt:lpstr>
      <vt:lpstr>Publicaciones científicas</vt:lpstr>
      <vt:lpstr>Publicaciones científicas</vt:lpstr>
      <vt:lpstr>Principios éticos</vt:lpstr>
      <vt:lpstr>Citas y referencias</vt:lpstr>
      <vt:lpstr>Citas y referencias</vt:lpstr>
      <vt:lpstr>Citas</vt:lpstr>
      <vt:lpstr>PowerPoint Presentation</vt:lpstr>
      <vt:lpstr>PowerPoint Presentation</vt:lpstr>
      <vt:lpstr>Referencias</vt:lpstr>
      <vt:lpstr>PowerPoint Presentation</vt:lpstr>
      <vt:lpstr>Más de una cita en el mismo ()</vt:lpstr>
      <vt:lpstr>Fuentes secundarias</vt:lpstr>
      <vt:lpstr>Bibliografía</vt:lpstr>
      <vt:lpstr>Bibliografía</vt:lpstr>
      <vt:lpstr>Fichas de trabajo</vt:lpstr>
      <vt:lpstr>Tarea:</vt:lpstr>
    </vt:vector>
  </TitlesOfParts>
  <Company>UNAM</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Elaboración de un marco teórico</dc:title>
  <dc:creator>María José Barrera Olmedo</dc:creator>
  <cp:lastModifiedBy>María José Barrera</cp:lastModifiedBy>
  <cp:revision>19</cp:revision>
  <dcterms:created xsi:type="dcterms:W3CDTF">2017-10-26T01:31:37Z</dcterms:created>
  <dcterms:modified xsi:type="dcterms:W3CDTF">2018-11-28T20:05:11Z</dcterms:modified>
</cp:coreProperties>
</file>