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-9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5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92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5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8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2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9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92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4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8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69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8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b="1" dirty="0" smtClean="0"/>
              <a:t>Estimación de habilidades básicas en 3ero de secundaria (PLANEA MAT 09</a:t>
            </a:r>
            <a:r>
              <a:rPr lang="es-MX" b="1" dirty="0" smtClean="0">
                <a:solidFill>
                  <a:schemeClr val="bg1"/>
                </a:solidFill>
              </a:rPr>
              <a:t>)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50772"/>
            <a:ext cx="9144000" cy="521229"/>
          </a:xfr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MX" sz="3000" dirty="0" smtClean="0"/>
              <a:t>Revisión de índices de bondad de ajuste, TCT, AFE y AFC.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122164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55" y="757364"/>
            <a:ext cx="7384123" cy="5735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1896" y="1886585"/>
            <a:ext cx="10515600" cy="435133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3"/>
          <p:cNvSpPr/>
          <p:nvPr/>
        </p:nvSpPr>
        <p:spPr>
          <a:xfrm>
            <a:off x="8900160" y="0"/>
            <a:ext cx="3291840" cy="96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b="1" dirty="0" smtClean="0"/>
              <a:t>PA</a:t>
            </a:r>
            <a:endParaRPr lang="es-MX" sz="5000" b="1" dirty="0"/>
          </a:p>
        </p:txBody>
      </p:sp>
    </p:spTree>
    <p:extLst>
      <p:ext uri="{BB962C8B-B14F-4D97-AF65-F5344CB8AC3E}">
        <p14:creationId xmlns:p14="http://schemas.microsoft.com/office/powerpoint/2010/main" val="53709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5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77" y="299023"/>
            <a:ext cx="7974211" cy="619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ángulo 5"/>
          <p:cNvSpPr/>
          <p:nvPr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3"/>
          <p:cNvSpPr/>
          <p:nvPr/>
        </p:nvSpPr>
        <p:spPr>
          <a:xfrm>
            <a:off x="8900160" y="0"/>
            <a:ext cx="3291840" cy="96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b="1" dirty="0" smtClean="0"/>
              <a:t>VSS</a:t>
            </a:r>
            <a:endParaRPr lang="es-MX" sz="5000" b="1" dirty="0"/>
          </a:p>
        </p:txBody>
      </p:sp>
    </p:spTree>
    <p:extLst>
      <p:ext uri="{BB962C8B-B14F-4D97-AF65-F5344CB8AC3E}">
        <p14:creationId xmlns:p14="http://schemas.microsoft.com/office/powerpoint/2010/main" val="258299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0" y="1122362"/>
            <a:ext cx="9144000" cy="3437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Análisis de estructura interna</a:t>
            </a:r>
          </a:p>
          <a:p>
            <a:pPr algn="ctr"/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(en SPSS)</a:t>
            </a:r>
          </a:p>
          <a:p>
            <a:pPr algn="ctr"/>
            <a:endParaRPr lang="es-MX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76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Una mirada rápida a toda la prueba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3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446881"/>
            <a:ext cx="3911600" cy="5547256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Índices de dificultad clásicos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En general, se observa que la distribución de índices de dificultad observados está sesgada hacia la izquierda.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Valor mínimo:   0.188</a:t>
            </a:r>
          </a:p>
          <a:p>
            <a:pPr marL="0" indent="0" algn="just">
              <a:buNone/>
            </a:pPr>
            <a:r>
              <a:rPr lang="es-MX" dirty="0" smtClean="0"/>
              <a:t>Valor máximo:   0.685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74" y="446881"/>
            <a:ext cx="7199321" cy="59642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435600" y="4021667"/>
            <a:ext cx="804333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El ítem SMA18 tiene un valor menor a .2</a:t>
            </a:r>
            <a:endParaRPr lang="es-MX" sz="1100" dirty="0"/>
          </a:p>
        </p:txBody>
      </p:sp>
      <p:sp>
        <p:nvSpPr>
          <p:cNvPr id="9" name="Flecha derecha 8"/>
          <p:cNvSpPr/>
          <p:nvPr/>
        </p:nvSpPr>
        <p:spPr>
          <a:xfrm rot="3046341">
            <a:off x="6170650" y="5036625"/>
            <a:ext cx="318534" cy="2564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8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310" y="365125"/>
            <a:ext cx="3909849" cy="581183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Distribución de Puntajes Totales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 smtClean="0"/>
          </a:p>
          <a:p>
            <a:pPr marL="0" indent="0" algn="just">
              <a:buNone/>
            </a:pPr>
            <a:r>
              <a:rPr lang="es-MX" dirty="0" smtClean="0"/>
              <a:t>De manera consistente, la distribución de Puntajes Totales alcanzados por la muestra presenta un sesgo hacia los valores más bajos, con un pico en 15 aciertos.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17" y="365125"/>
            <a:ext cx="7475854" cy="619333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48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Alfas de </a:t>
            </a:r>
            <a:r>
              <a:rPr lang="es-MX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Cronbach</a:t>
            </a:r>
            <a:endParaRPr lang="es-MX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19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03729"/>
              </p:ext>
            </p:extLst>
          </p:nvPr>
        </p:nvGraphicFramePr>
        <p:xfrm>
          <a:off x="4546600" y="973984"/>
          <a:ext cx="2666124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Alfa de </a:t>
                      </a:r>
                      <a:r>
                        <a:rPr lang="es-MX" dirty="0" err="1" smtClean="0"/>
                        <a:t>Cronbach</a:t>
                      </a:r>
                      <a:r>
                        <a:rPr lang="es-MX" dirty="0" smtClean="0"/>
                        <a:t> para toda la prueba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0.82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47177"/>
              </p:ext>
            </p:extLst>
          </p:nvPr>
        </p:nvGraphicFramePr>
        <p:xfrm>
          <a:off x="1811867" y="3267049"/>
          <a:ext cx="8339667" cy="1649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37933"/>
                <a:gridCol w="2480733"/>
                <a:gridCol w="2921001"/>
              </a:tblGrid>
              <a:tr h="87899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1 : Sentido Numérico y Pensamiento 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 2: 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 3: Forma, Espacio y Medida</a:t>
                      </a:r>
                      <a:endParaRPr lang="es-MX" dirty="0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0.67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0.59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0.54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77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0" y="1122362"/>
            <a:ext cx="9144000" cy="3437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Análisis de estructura interna</a:t>
            </a:r>
          </a:p>
          <a:p>
            <a:pPr algn="ctr"/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(en R)</a:t>
            </a:r>
          </a:p>
          <a:p>
            <a:pPr algn="ctr"/>
            <a:endParaRPr lang="es-MX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56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04" y="999744"/>
            <a:ext cx="11594592" cy="5693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Dado que las funciones disponibles en R para implementar análisis factoriales solicitan especificar el número de factores, algunos autores recomiendan comenzar por análisis descriptivos más generales para explorar el número de factores más conveniente, </a:t>
            </a:r>
            <a:r>
              <a:rPr lang="es-MX" b="1" dirty="0" err="1" smtClean="0">
                <a:latin typeface="Adobe Gothic Std B" pitchFamily="34" charset="-128"/>
                <a:ea typeface="Adobe Gothic Std B" pitchFamily="34" charset="-128"/>
              </a:rPr>
              <a:t>such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 as:</a:t>
            </a:r>
          </a:p>
          <a:p>
            <a:pPr marL="1200150" lvl="1" indent="-742950">
              <a:buAutoNum type="arabicPeriod"/>
            </a:pPr>
            <a:endParaRPr lang="es-MX" b="1" dirty="0">
              <a:latin typeface="Adobe Gothic Std B" pitchFamily="34" charset="-128"/>
              <a:ea typeface="Adobe Gothic Std B" pitchFamily="34" charset="-128"/>
            </a:endParaRPr>
          </a:p>
          <a:p>
            <a:pPr marL="1200150" lvl="1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Análisis de Componentes Principales (PCA)</a:t>
            </a:r>
          </a:p>
          <a:p>
            <a:pPr marL="1200150" lvl="1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Análisis Paralelo (PA)</a:t>
            </a:r>
          </a:p>
          <a:p>
            <a:pPr marL="1200150" lvl="1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VSS (</a:t>
            </a:r>
            <a:r>
              <a:rPr lang="es-MX" b="1" dirty="0" err="1" smtClean="0">
                <a:latin typeface="Adobe Gothic Std B" pitchFamily="34" charset="-128"/>
                <a:ea typeface="Adobe Gothic Std B" pitchFamily="34" charset="-128"/>
              </a:rPr>
              <a:t>Very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 Simple </a:t>
            </a:r>
            <a:r>
              <a:rPr lang="es-MX" b="1" dirty="0" err="1" smtClean="0">
                <a:latin typeface="Adobe Gothic Std B" pitchFamily="34" charset="-128"/>
                <a:ea typeface="Adobe Gothic Std B" pitchFamily="34" charset="-128"/>
              </a:rPr>
              <a:t>Structure</a:t>
            </a:r>
            <a:endParaRPr lang="es-MX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1200150" lvl="1" indent="-742950">
              <a:buAutoNum type="arabicPeriod"/>
            </a:pPr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742950" indent="-742950">
              <a:buAutoNum type="arabicPeriod"/>
            </a:pPr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s-MX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44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479" y="68896"/>
            <a:ext cx="8505521" cy="660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5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5"/>
          <p:cNvSpPr/>
          <p:nvPr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3"/>
          <p:cNvSpPr/>
          <p:nvPr/>
        </p:nvSpPr>
        <p:spPr>
          <a:xfrm>
            <a:off x="8900160" y="0"/>
            <a:ext cx="3291840" cy="96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b="1" dirty="0" smtClean="0"/>
              <a:t>PCA</a:t>
            </a:r>
            <a:endParaRPr lang="es-MX" sz="5000" b="1" dirty="0"/>
          </a:p>
        </p:txBody>
      </p:sp>
    </p:spTree>
    <p:extLst>
      <p:ext uri="{BB962C8B-B14F-4D97-AF65-F5344CB8AC3E}">
        <p14:creationId xmlns:p14="http://schemas.microsoft.com/office/powerpoint/2010/main" val="1569702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220</Words>
  <Application>Microsoft Office PowerPoint</Application>
  <PresentationFormat>Personalizado</PresentationFormat>
  <Paragraphs>41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Estimación de habilidades básicas en 3ero de secundaria (PLANEA MAT 09)</vt:lpstr>
      <vt:lpstr>Una mirada rápida a toda la prueba</vt:lpstr>
      <vt:lpstr> </vt:lpstr>
      <vt:lpstr> </vt:lpstr>
      <vt:lpstr>Alfas de Cronbach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del ajuste del modelo DINA a los datos PLANEA MAT09 ELCE</dc:title>
  <dc:creator>Alejandro</dc:creator>
  <cp:lastModifiedBy>sandra de la peña</cp:lastModifiedBy>
  <cp:revision>9</cp:revision>
  <dcterms:created xsi:type="dcterms:W3CDTF">2019-04-11T23:31:47Z</dcterms:created>
  <dcterms:modified xsi:type="dcterms:W3CDTF">2019-04-15T06:39:26Z</dcterms:modified>
</cp:coreProperties>
</file>