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5" r:id="rId3"/>
    <p:sldId id="262" r:id="rId4"/>
    <p:sldId id="364" r:id="rId5"/>
    <p:sldId id="257" r:id="rId6"/>
    <p:sldId id="260" r:id="rId7"/>
    <p:sldId id="258" r:id="rId8"/>
    <p:sldId id="263" r:id="rId9"/>
    <p:sldId id="266" r:id="rId10"/>
    <p:sldId id="267" r:id="rId11"/>
    <p:sldId id="264" r:id="rId12"/>
    <p:sldId id="268" r:id="rId13"/>
    <p:sldId id="269" r:id="rId14"/>
    <p:sldId id="270" r:id="rId15"/>
    <p:sldId id="276" r:id="rId16"/>
    <p:sldId id="277" r:id="rId17"/>
    <p:sldId id="278" r:id="rId18"/>
    <p:sldId id="279" r:id="rId19"/>
    <p:sldId id="282" r:id="rId20"/>
    <p:sldId id="291" r:id="rId21"/>
    <p:sldId id="290" r:id="rId22"/>
    <p:sldId id="281" r:id="rId23"/>
    <p:sldId id="283" r:id="rId24"/>
    <p:sldId id="286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F310C-FA43-4EE1-B477-F5B7346FF87F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CDB9-D0E7-4B00-A18A-A2572990D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Recolección y Análisis de datos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476B22C-EC38-4CC9-88A7-AD88B9A6C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Confiabilidad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457200" lvl="1" indent="0">
              <a:buNone/>
            </a:pPr>
            <a:r>
              <a:rPr lang="es-MX" dirty="0"/>
              <a:t>Implica evaluar la </a:t>
            </a:r>
            <a:r>
              <a:rPr lang="es-MX" b="1" dirty="0"/>
              <a:t>precisión</a:t>
            </a:r>
            <a:r>
              <a:rPr lang="es-MX" dirty="0"/>
              <a:t> con la que mi instrumento está midiendo mi variable de interés.</a:t>
            </a:r>
          </a:p>
          <a:p>
            <a:endParaRPr lang="es-MX" b="1" dirty="0"/>
          </a:p>
          <a:p>
            <a:r>
              <a:rPr lang="es-MX" b="1" dirty="0"/>
              <a:t>¿Cómo se evalúa?</a:t>
            </a:r>
          </a:p>
          <a:p>
            <a:pPr lvl="1"/>
            <a:r>
              <a:rPr lang="es-MX" b="1" u="sng" dirty="0"/>
              <a:t>Comparando las puntuaciones asignadas a un mismo objeto en dos momentos (</a:t>
            </a:r>
            <a:r>
              <a:rPr lang="es-MX" b="1" i="1" u="sng" dirty="0"/>
              <a:t>cercanos en el tiempo</a:t>
            </a:r>
            <a:r>
              <a:rPr lang="es-MX" b="1" u="sng" dirty="0"/>
              <a:t>)</a:t>
            </a:r>
          </a:p>
          <a:p>
            <a:pPr lvl="1"/>
            <a:r>
              <a:rPr lang="es-MX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Ejemplo de un instrumento de medición poco confiable.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Imagina que se mide </a:t>
            </a:r>
            <a:r>
              <a:rPr lang="es-MX" b="1" dirty="0"/>
              <a:t>la estatura </a:t>
            </a:r>
            <a:r>
              <a:rPr lang="es-MX" dirty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Ejemplo de un instrumento de medición poco confiable.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Confiabilidad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457200" lvl="1" indent="0">
              <a:buNone/>
            </a:pPr>
            <a:r>
              <a:rPr lang="es-MX" dirty="0"/>
              <a:t>Implica evaluar la </a:t>
            </a:r>
            <a:r>
              <a:rPr lang="es-MX" b="1" dirty="0"/>
              <a:t>precisión</a:t>
            </a:r>
            <a:r>
              <a:rPr lang="es-MX" dirty="0"/>
              <a:t> con la que mi instrumento está midiendo mi variable de interés.</a:t>
            </a:r>
          </a:p>
          <a:p>
            <a:endParaRPr lang="es-MX" b="1" dirty="0"/>
          </a:p>
          <a:p>
            <a:r>
              <a:rPr lang="es-MX" b="1" dirty="0"/>
              <a:t>¿Cómo se evalúa?</a:t>
            </a:r>
          </a:p>
          <a:p>
            <a:pPr lvl="1"/>
            <a:r>
              <a:rPr lang="es-MX" dirty="0"/>
              <a:t>Comparando las puntuaciones asignadas a un mismo objeto en dos momentos (</a:t>
            </a:r>
            <a:r>
              <a:rPr lang="es-MX" i="1" dirty="0"/>
              <a:t>cercanos en el tiempo</a:t>
            </a:r>
            <a:r>
              <a:rPr lang="es-MX" dirty="0"/>
              <a:t>)</a:t>
            </a:r>
          </a:p>
          <a:p>
            <a:pPr lvl="1"/>
            <a:r>
              <a:rPr lang="es-MX" b="1" u="sng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4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Ejemplo de un instrumento de medición poco confiable.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2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" y="2667001"/>
            <a:ext cx="4738902" cy="2023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6114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Enfermera Experta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612257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Enfermera Novata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662334" y="5898358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Enfermera Experta</a:t>
            </a:r>
          </a:p>
        </p:txBody>
      </p:sp>
      <p:sp>
        <p:nvSpPr>
          <p:cNvPr id="13" name="Rectángulo 12"/>
          <p:cNvSpPr/>
          <p:nvPr/>
        </p:nvSpPr>
        <p:spPr>
          <a:xfrm rot="16200000">
            <a:off x="4186145" y="3462339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Enfermera Novata</a:t>
            </a:r>
          </a:p>
        </p:txBody>
      </p:sp>
    </p:spTree>
    <p:extLst>
      <p:ext uri="{BB962C8B-B14F-4D97-AF65-F5344CB8AC3E}">
        <p14:creationId xmlns:p14="http://schemas.microsoft.com/office/powerpoint/2010/main" val="301894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dirty="0"/>
              <a:t>Hace referencia al grado en que realmente se está midiendo lo 	que se quiere medir, (</a:t>
            </a:r>
            <a:r>
              <a:rPr lang="es-MX" i="1" dirty="0"/>
              <a:t>¿qué tan válido es decir que estoy midiendo 	lo que quiero medir?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/>
              <a:t>	Ejemplo:</a:t>
            </a:r>
          </a:p>
          <a:p>
            <a:pPr marL="0" indent="0">
              <a:buNone/>
            </a:pPr>
            <a:r>
              <a:rPr lang="es-MX" b="1" dirty="0"/>
              <a:t>		</a:t>
            </a:r>
            <a:r>
              <a:rPr lang="es-MX" dirty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validez</a:t>
            </a:r>
          </a:p>
          <a:p>
            <a:endParaRPr lang="es-MX" b="1" dirty="0"/>
          </a:p>
          <a:p>
            <a:pPr lvl="1"/>
            <a:r>
              <a:rPr lang="es-MX" b="1" dirty="0"/>
              <a:t>Validez de contenido: </a:t>
            </a:r>
          </a:p>
          <a:p>
            <a:pPr marL="914400" lvl="2" indent="0">
              <a:buNone/>
            </a:pPr>
            <a:r>
              <a:rPr lang="es-MX" dirty="0"/>
              <a:t>El grado en que mi instrumento de medida captura </a:t>
            </a:r>
            <a:r>
              <a:rPr lang="es-MX" b="1" dirty="0"/>
              <a:t>la totalidad </a:t>
            </a:r>
            <a:r>
              <a:rPr lang="es-MX" dirty="0"/>
              <a:t>de aspectos contenidos en mi variable de interés.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/>
              <a:t>Por ejemplo:</a:t>
            </a:r>
          </a:p>
          <a:p>
            <a:pPr marL="914400" lvl="2" indent="0">
              <a:buNone/>
            </a:pPr>
            <a:r>
              <a:rPr lang="es-MX" dirty="0"/>
              <a:t>Hacer un examen de certificación de idioma que sólo considere la parte oral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4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validez</a:t>
            </a:r>
          </a:p>
          <a:p>
            <a:endParaRPr lang="es-MX" b="1" dirty="0"/>
          </a:p>
          <a:p>
            <a:pPr lvl="1"/>
            <a:r>
              <a:rPr lang="es-MX" b="1" dirty="0"/>
              <a:t>Validez de criterio: </a:t>
            </a:r>
          </a:p>
          <a:p>
            <a:pPr marL="914400" lvl="2" indent="0">
              <a:buNone/>
            </a:pPr>
            <a:r>
              <a:rPr lang="es-MX" dirty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/>
              <a:t>Por ejemplo:</a:t>
            </a:r>
          </a:p>
          <a:p>
            <a:pPr marL="914400" lvl="2" indent="0">
              <a:buNone/>
            </a:pPr>
            <a:r>
              <a:rPr lang="es-MX" dirty="0"/>
              <a:t>La correlación entre qué tan bien me va en el examen de certificación de inglés </a:t>
            </a:r>
            <a:r>
              <a:rPr lang="es-MX" b="1" dirty="0"/>
              <a:t>TOEFL </a:t>
            </a:r>
            <a:r>
              <a:rPr lang="es-MX" dirty="0"/>
              <a:t>y el </a:t>
            </a:r>
            <a:r>
              <a:rPr lang="es-MX" b="1" dirty="0"/>
              <a:t>IELS.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validez</a:t>
            </a:r>
          </a:p>
          <a:p>
            <a:endParaRPr lang="es-MX" b="1" dirty="0"/>
          </a:p>
          <a:p>
            <a:pPr lvl="1"/>
            <a:r>
              <a:rPr lang="es-MX" b="1" dirty="0"/>
              <a:t>Validez de criterio: </a:t>
            </a:r>
          </a:p>
          <a:p>
            <a:pPr marL="914400" lvl="2" indent="0">
              <a:buNone/>
            </a:pPr>
            <a:r>
              <a:rPr lang="es-MX" dirty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r>
              <a:rPr lang="es-MX" dirty="0"/>
              <a:t>	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b="1" dirty="0"/>
              <a:t>Validez concurrente: </a:t>
            </a:r>
            <a:r>
              <a:rPr lang="es-MX" dirty="0"/>
              <a:t>Cuando ya se tienen ambas medidas y se comparan</a:t>
            </a:r>
            <a:endParaRPr lang="es-MX" b="1" dirty="0"/>
          </a:p>
          <a:p>
            <a:pPr marL="914400" lvl="2" indent="0">
              <a:buNone/>
            </a:pPr>
            <a:endParaRPr lang="es-MX" b="1" dirty="0"/>
          </a:p>
          <a:p>
            <a:pPr marL="914400" lvl="2" indent="0">
              <a:buNone/>
            </a:pPr>
            <a:r>
              <a:rPr lang="es-MX" b="1" dirty="0"/>
              <a:t>	Validez predictiva: </a:t>
            </a:r>
            <a:r>
              <a:rPr lang="es-MX" dirty="0"/>
              <a:t>Cuando se utiliza una de las dos medidas para intentar 				  predecir lo que se obtendrá en la segunda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93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Validez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validez</a:t>
            </a:r>
          </a:p>
          <a:p>
            <a:endParaRPr lang="es-MX" b="1" dirty="0"/>
          </a:p>
          <a:p>
            <a:pPr lvl="1"/>
            <a:r>
              <a:rPr lang="es-MX" b="1" dirty="0"/>
              <a:t>Validez ecológica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dirty="0"/>
              <a:t>El grado en que el instrumento de medida que estoy utilizando 	se adecúa al contexto en que la estoy aplicando</a:t>
            </a:r>
            <a:r>
              <a:rPr lang="es-MX" b="1" dirty="0"/>
              <a:t>	</a:t>
            </a:r>
          </a:p>
          <a:p>
            <a:pPr marL="0" indent="0">
              <a:buNone/>
            </a:pPr>
            <a:endParaRPr lang="es-MX" b="1" dirty="0"/>
          </a:p>
          <a:p>
            <a:pPr lvl="1"/>
            <a:r>
              <a:rPr lang="es-MX" b="1" dirty="0"/>
              <a:t>Por ejemplo:</a:t>
            </a:r>
          </a:p>
          <a:p>
            <a:pPr marL="914400" lvl="2" indent="0">
              <a:buNone/>
            </a:pPr>
            <a:r>
              <a:rPr lang="es-MX" dirty="0"/>
              <a:t>Aplicación de cuestionarios extranjeros.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0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Procedimiento general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Observo el mundo y selecciono un </a:t>
            </a:r>
            <a:r>
              <a:rPr lang="es-MX" b="1" dirty="0"/>
              <a:t>tema de interés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Defino mi </a:t>
            </a:r>
            <a:r>
              <a:rPr lang="es-MX" b="1" dirty="0"/>
              <a:t>pregunta de investigación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Planteo qué </a:t>
            </a:r>
            <a:r>
              <a:rPr lang="es-MX" b="1" dirty="0"/>
              <a:t>objetivos</a:t>
            </a:r>
            <a:r>
              <a:rPr lang="es-MX" dirty="0"/>
              <a:t> tendrá mi investigación y bajo qué </a:t>
            </a:r>
            <a:r>
              <a:rPr lang="es-MX" b="1" dirty="0"/>
              <a:t>justificación</a:t>
            </a:r>
            <a:r>
              <a:rPr lang="es-MX" dirty="0"/>
              <a:t> es relevante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237134" y="2514597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 informo al respecto</a:t>
            </a:r>
          </a:p>
          <a:p>
            <a:pPr algn="ctr"/>
            <a:r>
              <a:rPr lang="es-ES" b="1" dirty="0"/>
              <a:t>(Marco teórico)</a:t>
            </a:r>
            <a:endParaRPr lang="es-MX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1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Validez </a:t>
            </a:r>
            <a:r>
              <a:rPr lang="es-MX" dirty="0"/>
              <a:t>y </a:t>
            </a:r>
            <a:r>
              <a:rPr lang="es-MX" b="1" dirty="0"/>
              <a:t>Confiabilidad, un ejemplo didáctico: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B506155D-2033-426C-90FF-9E8866F6B59A}"/>
              </a:ext>
            </a:extLst>
          </p:cNvPr>
          <p:cNvSpPr/>
          <p:nvPr/>
        </p:nvSpPr>
        <p:spPr>
          <a:xfrm>
            <a:off x="3893127" y="1380370"/>
            <a:ext cx="79178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Validez </a:t>
            </a:r>
            <a:r>
              <a:rPr lang="es-MX" dirty="0"/>
              <a:t>y </a:t>
            </a:r>
            <a:r>
              <a:rPr lang="es-MX" b="1" dirty="0"/>
              <a:t>Confiabilidad, un ejemplo didáctico: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129154" y="1490663"/>
            <a:ext cx="3834246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Validez </a:t>
            </a:r>
            <a:r>
              <a:rPr lang="es-MX" dirty="0"/>
              <a:t>y </a:t>
            </a:r>
            <a:r>
              <a:rPr lang="es-MX" b="1" dirty="0"/>
              <a:t>Confiabilidad, un ejemplo didáctico: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Objetividad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457200" lvl="1" indent="0">
              <a:buNone/>
            </a:pPr>
            <a:r>
              <a:rPr lang="es-MX" dirty="0"/>
              <a:t>Implica el grado en que nuestro instrumento está libre de </a:t>
            </a:r>
            <a:r>
              <a:rPr lang="es-MX" b="1" dirty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/>
              <a:t>Por ejemplo:</a:t>
            </a:r>
          </a:p>
          <a:p>
            <a:pPr lvl="1"/>
            <a:r>
              <a:rPr lang="es-MX" dirty="0"/>
              <a:t>Tener cuidado con la </a:t>
            </a:r>
            <a:r>
              <a:rPr lang="es-MX" b="1" dirty="0"/>
              <a:t>“deseabilidad social”</a:t>
            </a:r>
          </a:p>
          <a:p>
            <a:pPr lvl="1"/>
            <a:r>
              <a:rPr lang="es-MX" dirty="0"/>
              <a:t>Tener cuidado con la redacción de mi instrumento</a:t>
            </a:r>
          </a:p>
          <a:p>
            <a:endParaRPr lang="es-MX" b="1" dirty="0"/>
          </a:p>
          <a:p>
            <a:r>
              <a:rPr lang="es-MX" b="1" dirty="0"/>
              <a:t>¿Cómo se evalúa?</a:t>
            </a:r>
          </a:p>
          <a:p>
            <a:pPr lvl="1"/>
            <a:r>
              <a:rPr lang="es-MX" dirty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/>
              <a:t>Instrumento de medición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 ser </a:t>
            </a:r>
            <a:r>
              <a:rPr lang="es-MX" b="1" dirty="0"/>
              <a:t>confiable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Debe ser replicable en el tiempo y entre aplicadores</a:t>
            </a:r>
            <a:endParaRPr lang="es-MX" b="1" dirty="0"/>
          </a:p>
          <a:p>
            <a:endParaRPr lang="es-MX" b="1" dirty="0"/>
          </a:p>
          <a:p>
            <a:r>
              <a:rPr lang="es-MX" dirty="0"/>
              <a:t>Debe tener </a:t>
            </a:r>
            <a:r>
              <a:rPr lang="es-MX" b="1" dirty="0"/>
              <a:t>validez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¡Debe medir lo que interesa medir!</a:t>
            </a:r>
            <a:endParaRPr lang="es-MX" b="1" dirty="0"/>
          </a:p>
          <a:p>
            <a:endParaRPr lang="es-MX" b="1" dirty="0"/>
          </a:p>
          <a:p>
            <a:r>
              <a:rPr lang="es-MX" dirty="0"/>
              <a:t>Debe ser </a:t>
            </a:r>
            <a:r>
              <a:rPr lang="es-MX" b="1" dirty="0"/>
              <a:t>objetivo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ES" dirty="0"/>
              <a:t>	Debe representar la realidad de la manera más pura posible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9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Procedimiento general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Definimos nuestro </a:t>
            </a:r>
            <a:r>
              <a:rPr lang="es-MX" b="1" dirty="0"/>
              <a:t>Método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Medimos y registramos </a:t>
            </a:r>
            <a:r>
              <a:rPr lang="es-MX" dirty="0"/>
              <a:t>los valores de las variables de estudio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 </a:t>
            </a:r>
            <a:r>
              <a:rPr lang="es-MX" b="1" dirty="0"/>
              <a:t>analizan</a:t>
            </a:r>
            <a:r>
              <a:rPr lang="es-MX" dirty="0"/>
              <a:t> los datos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abstraen</a:t>
            </a:r>
            <a:r>
              <a:rPr lang="es-MX" b="1" dirty="0"/>
              <a:t> conclusiones</a:t>
            </a:r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Procedimiento general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Definimos nuestro </a:t>
            </a:r>
            <a:r>
              <a:rPr lang="es-MX" b="1" dirty="0"/>
              <a:t>Método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Medimos y registramos </a:t>
            </a:r>
            <a:r>
              <a:rPr lang="es-MX" dirty="0"/>
              <a:t>los valores de las variables de estudio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 </a:t>
            </a:r>
            <a:r>
              <a:rPr lang="es-MX" b="1" dirty="0"/>
              <a:t>analizan</a:t>
            </a:r>
            <a:r>
              <a:rPr lang="es-MX" dirty="0"/>
              <a:t> los datos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abstraen</a:t>
            </a:r>
            <a:r>
              <a:rPr lang="es-MX" b="1" dirty="0"/>
              <a:t> conclusiones</a:t>
            </a:r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1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>
                <a:latin typeface="AR DARLING" panose="02000000000000000000" pitchFamily="2" charset="0"/>
              </a:rPr>
              <a:t>¿Qué es “Medir”?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748145" y="4048991"/>
            <a:ext cx="10515600" cy="2015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748145" y="1672936"/>
            <a:ext cx="10515600" cy="20158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¿Qué implica </a:t>
            </a:r>
            <a:r>
              <a:rPr lang="es-MX" b="1" u="sng" dirty="0"/>
              <a:t>Medir</a:t>
            </a:r>
            <a:r>
              <a:rPr lang="es-MX" b="1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/>
              <a:t>En ciencias naturales:</a:t>
            </a:r>
          </a:p>
          <a:p>
            <a:pPr marL="457200" lvl="1" indent="0">
              <a:buNone/>
            </a:pPr>
            <a:r>
              <a:rPr lang="es-MX" dirty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/>
              <a:t>Ejemplo:</a:t>
            </a:r>
          </a:p>
          <a:p>
            <a:pPr lvl="1"/>
            <a:r>
              <a:rPr lang="es-MX" sz="2000" dirty="0"/>
              <a:t>Medir </a:t>
            </a:r>
            <a:r>
              <a:rPr lang="es-MX" sz="2000" b="1" dirty="0"/>
              <a:t>la temperatura </a:t>
            </a:r>
            <a:endParaRPr lang="es-MX" sz="2000" dirty="0"/>
          </a:p>
          <a:p>
            <a:endParaRPr lang="es-MX" b="1" dirty="0"/>
          </a:p>
          <a:p>
            <a:r>
              <a:rPr lang="es-MX" b="1" dirty="0"/>
              <a:t>En ciencias sociales:</a:t>
            </a:r>
          </a:p>
          <a:p>
            <a:pPr marL="457200" lvl="1" indent="0">
              <a:buNone/>
            </a:pPr>
            <a:r>
              <a:rPr lang="es-MX" dirty="0"/>
              <a:t>Asociar un </a:t>
            </a:r>
            <a:r>
              <a:rPr lang="es-MX" b="1" u="sng" dirty="0"/>
              <a:t>concepto abstracto</a:t>
            </a:r>
            <a:r>
              <a:rPr lang="es-MX" dirty="0"/>
              <a:t> con un </a:t>
            </a:r>
            <a:r>
              <a:rPr lang="es-MX" b="1" u="sng" dirty="0"/>
              <a:t>indicador observable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/>
              <a:t>Ejemplo:</a:t>
            </a:r>
          </a:p>
          <a:p>
            <a:pPr lvl="1"/>
            <a:r>
              <a:rPr lang="es-MX" sz="2000" dirty="0"/>
              <a:t>Medimos </a:t>
            </a:r>
            <a:r>
              <a:rPr lang="es-MX" sz="2000" b="1" u="sng" dirty="0"/>
              <a:t>el acoso sexual</a:t>
            </a:r>
            <a:r>
              <a:rPr lang="es-MX" sz="2000" b="1" dirty="0"/>
              <a:t> </a:t>
            </a:r>
            <a:r>
              <a:rPr lang="es-MX" sz="2000" dirty="0"/>
              <a:t>a partir del </a:t>
            </a:r>
            <a:r>
              <a:rPr lang="es-MX" sz="2000" b="1" u="sng" dirty="0"/>
              <a:t>número de denuncias registradas</a:t>
            </a:r>
            <a:r>
              <a:rPr lang="es-MX" sz="2000" b="1" dirty="0"/>
              <a:t> </a:t>
            </a:r>
            <a:endParaRPr lang="es-MX" sz="2000" dirty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/>
              <a:t>Instrumento de medición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Ciencias naturales: </a:t>
            </a:r>
            <a:r>
              <a:rPr lang="es-MX" dirty="0"/>
              <a:t>Termómetro, báscula, barómetro, regla, contador, reloj, cronómetro, etc.</a:t>
            </a:r>
            <a:endParaRPr lang="es-MX" b="1" dirty="0"/>
          </a:p>
          <a:p>
            <a:endParaRPr lang="es-ES" dirty="0"/>
          </a:p>
          <a:p>
            <a:r>
              <a:rPr lang="es-ES" b="1" dirty="0"/>
              <a:t>Ciencias sociales</a:t>
            </a:r>
            <a:endParaRPr lang="es-MX" b="1" dirty="0"/>
          </a:p>
          <a:p>
            <a:pPr lvl="1"/>
            <a:r>
              <a:rPr lang="es-MX" dirty="0"/>
              <a:t>Exámenes</a:t>
            </a:r>
          </a:p>
          <a:p>
            <a:pPr lvl="1"/>
            <a:r>
              <a:rPr lang="es-ES" dirty="0"/>
              <a:t>Encuestas</a:t>
            </a:r>
            <a:endParaRPr lang="es-MX" dirty="0"/>
          </a:p>
          <a:p>
            <a:pPr lvl="1"/>
            <a:r>
              <a:rPr lang="es-MX" dirty="0"/>
              <a:t>Cuestionarios</a:t>
            </a:r>
          </a:p>
          <a:p>
            <a:pPr lvl="1"/>
            <a:r>
              <a:rPr lang="es-MX" dirty="0"/>
              <a:t>Reportes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/>
              <a:t>Instrumento de medición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 ser </a:t>
            </a:r>
            <a:r>
              <a:rPr lang="es-MX" b="1" dirty="0"/>
              <a:t>confiable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dirty="0"/>
              <a:t>Debe tener </a:t>
            </a:r>
            <a:r>
              <a:rPr lang="es-MX" b="1" dirty="0"/>
              <a:t>validez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dirty="0"/>
              <a:t>Debe ser </a:t>
            </a:r>
            <a:r>
              <a:rPr lang="es-MX" b="1" dirty="0"/>
              <a:t>objetivo</a:t>
            </a:r>
            <a:r>
              <a:rPr lang="es-MX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Acerca de la Confiabilidad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Definición:</a:t>
            </a:r>
          </a:p>
          <a:p>
            <a:pPr marL="457200" lvl="1" indent="0">
              <a:buNone/>
            </a:pPr>
            <a:r>
              <a:rPr lang="es-MX" dirty="0"/>
              <a:t>Implica evaluar la </a:t>
            </a:r>
            <a:r>
              <a:rPr lang="es-MX" b="1" dirty="0"/>
              <a:t>precisión</a:t>
            </a:r>
            <a:r>
              <a:rPr lang="es-MX" dirty="0"/>
              <a:t> con la que mi instrumento está midiendo mi variable de interés.</a:t>
            </a:r>
          </a:p>
          <a:p>
            <a:endParaRPr lang="es-MX" b="1" dirty="0"/>
          </a:p>
          <a:p>
            <a:r>
              <a:rPr lang="es-MX" b="1" dirty="0"/>
              <a:t>¿Cómo se evalúa?</a:t>
            </a:r>
          </a:p>
          <a:p>
            <a:pPr lvl="1"/>
            <a:r>
              <a:rPr lang="es-MX" dirty="0"/>
              <a:t>Comparando las puntuaciones asignadas a un mismo objeto en dos momentos (</a:t>
            </a:r>
            <a:r>
              <a:rPr lang="es-MX" i="1" dirty="0"/>
              <a:t>cercanos en el tiempo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Comparando las puntuaciones obtenidas por dos personas distintas cuando se juzga un mismo objeto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799</Words>
  <Application>Microsoft Office PowerPoint</Application>
  <PresentationFormat>Panorámica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 DARLING</vt:lpstr>
      <vt:lpstr>Arial</vt:lpstr>
      <vt:lpstr>Calibri</vt:lpstr>
      <vt:lpstr>Calibri Light</vt:lpstr>
      <vt:lpstr>Tema de Office</vt:lpstr>
      <vt:lpstr>Recolección y Análisis de datos</vt:lpstr>
      <vt:lpstr>Procedimiento general</vt:lpstr>
      <vt:lpstr>Procedimiento general</vt:lpstr>
      <vt:lpstr>Procedimiento general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Confiabilidad</vt:lpstr>
      <vt:lpstr>Ejemplo de un instrumento de medición poco confiable.</vt:lpstr>
      <vt:lpstr>Acerca de la Validez</vt:lpstr>
      <vt:lpstr>Acerca de la Validez</vt:lpstr>
      <vt:lpstr>Acerca de la Validez</vt:lpstr>
      <vt:lpstr>Acerca de la Validez</vt:lpstr>
      <vt:lpstr>Acerca de la Validez</vt:lpstr>
      <vt:lpstr>Validez y Confiabilidad, un ejemplo didáctico:</vt:lpstr>
      <vt:lpstr>Validez y Confiabilidad, un ejemplo didáctico:</vt:lpstr>
      <vt:lpstr>Validez y Confiabilidad, un ejemplo didáctico:</vt:lpstr>
      <vt:lpstr>Acerca de la Objetividad</vt:lpstr>
      <vt:lpstr>Instrumento de medición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asus</cp:lastModifiedBy>
  <cp:revision>36</cp:revision>
  <dcterms:created xsi:type="dcterms:W3CDTF">2019-02-18T19:58:46Z</dcterms:created>
  <dcterms:modified xsi:type="dcterms:W3CDTF">2020-03-24T17:21:28Z</dcterms:modified>
</cp:coreProperties>
</file>