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8" r:id="rId2"/>
    <p:sldId id="301" r:id="rId3"/>
    <p:sldId id="302" r:id="rId4"/>
    <p:sldId id="305" r:id="rId5"/>
    <p:sldId id="306" r:id="rId6"/>
    <p:sldId id="308" r:id="rId7"/>
    <p:sldId id="307" r:id="rId8"/>
    <p:sldId id="309" r:id="rId9"/>
    <p:sldId id="310" r:id="rId10"/>
    <p:sldId id="311" r:id="rId11"/>
    <p:sldId id="322" r:id="rId12"/>
    <p:sldId id="323" r:id="rId13"/>
    <p:sldId id="36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2" r:id="rId32"/>
    <p:sldId id="343" r:id="rId33"/>
    <p:sldId id="353" r:id="rId34"/>
    <p:sldId id="354" r:id="rId35"/>
    <p:sldId id="355" r:id="rId36"/>
    <p:sldId id="360" r:id="rId3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F310C-FA43-4EE1-B477-F5B7346FF87F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1CDB9-D0E7-4B00-A18A-A2572990D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30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revelations.com/how-the-economist-usa-today-and-fox-news-might-display-a-chart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cialhostlaw.com/2014/08/25/counseling-does-little-to-deter-youth-drinking-review-finds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.ly/top-20-tourist-generating-countries-united-state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sidency_of_George_W._Bush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ush_tax_cuts" TargetMode="External"/><Relationship Id="rId4" Type="http://schemas.openxmlformats.org/officeDocument/2006/relationships/hyperlink" Target="https://en.wikipedia.org/wiki/Presidency_of_Barack_Obama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llbeing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Welfare" TargetMode="External"/><Relationship Id="rId5" Type="http://schemas.openxmlformats.org/officeDocument/2006/relationships/hyperlink" Target="https://en.wikipedia.org/wiki/Charitable_organization" TargetMode="External"/><Relationship Id="rId4" Type="http://schemas.openxmlformats.org/officeDocument/2006/relationships/hyperlink" Target="https://en.wikipedia.org/wiki/Social_support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andteachstatistics.wordpress.com/2013/07/08/ordinal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tools/tools_misleading_axes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aomirobbins/2012/02/16/misleading-graphs-figures-not-drawn-to-scale/#39053d1b15ef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aomirobbins/2013/01/03/deceptive-donut-chart/#48f8879c598e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ingdata.com/2013/09/25/the-most-unisex-names-in-us-history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ingdata.com/2013/09/25/the-most-unisex-names-in-us-history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tools/tools_misleading_axes.html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types-graph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t.org.mx/sites/default/files/contenidogeneral/comunicacion-y-medios/estudiosninosfinalacc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data/images/bar-chart-vs-histogram.sv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lowingdata.com/2017/04/30/youtube-plays-for-its-gonna-be-may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f7393d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f7393d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9b69b7b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9b69b7b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1: Fuente de las gráficas (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http://www.datarevelations.com/how-the-economist-usa-today-and-fox-news-might-display-a-chart.html</a:t>
            </a:r>
            <a:r>
              <a:rPr lang="es"/>
              <a:t>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2.- Fuente de los datos (Counseling no mejora el consumo de alcohol)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https://socialhostlaw.com/2014/08/25/counseling-does-little-to-deter-youth-drinking-review-finds/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9b69b7b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9b69b7b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https://visual.ly/top-20-tourist-generating-countries-united-states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una diferencia de 10,000,000 de ‘arrivals’ entre México y Canadá, y sin embargo, estas tienen casi la misma área. Además, siempre está el hecho de que es poco claro la comparación de áreas rectas vs áreas curvas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94d7368a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94d7368a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sí, una vez dado el panorama general de qué son las gráficas, cuáles y por qué se utilizan, podemos empezar a señalar los “errores” de diseño más comunes… que pueden alterar la manera en que sacamos conclusiones.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94d7368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94d7368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94d7368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94d7368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eje de las ‘Y’ no parte de 0, sino que comienza en 34; la diferencia no es tan grande (o al menos, no 4x)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*The phrase </a:t>
            </a:r>
            <a:r>
              <a:rPr lang="es" sz="1050" b="1">
                <a:solidFill>
                  <a:srgbClr val="222222"/>
                </a:solidFill>
                <a:highlight>
                  <a:srgbClr val="FFFFFF"/>
                </a:highlight>
              </a:rPr>
              <a:t>Bush tax cuts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refers to changes to the United States tax code passed originally during the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presidency of George W. Bush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and extended during the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presidency of Barack Obama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, through (</a:t>
            </a:r>
            <a:r>
              <a:rPr lang="es" sz="10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https://en.wikipedia.org/wiki/Bush_tax_cuts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94d7368a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94d7368a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¡No saltemos a conclusiones a partir de un ejemplo! Como siempre, la respuesta es “depende…”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94d7368a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94d7368a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gráfica bonita y bien hecha que omite los valores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no es importante? Porque lo importante no es ver si hay o no un cambio en los valores absolutos (cada punto en cada línea a lo largo del eje x), sino porque lo que interesa es ver la tendencia que tienen ambos grupos a comaprar a lo largo de X.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94d7368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94d7368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es que es malo saltarse le 0 cuando se enfatizan diferencias en cantidades absolutas (barras e histogramas, etc); pero no es necesariamente malo cuando el punto del grafico es mostrar el cambio gradual en Y como función de x (lineales, scatter, etc)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94d7368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94d7368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otra instancia de tu ejemplo anterior, no crees que es redundante?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94d7368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94d7368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s" sz="1050" b="1">
                <a:solidFill>
                  <a:srgbClr val="222222"/>
                </a:solidFill>
                <a:highlight>
                  <a:srgbClr val="FFFFFF"/>
                </a:highlight>
              </a:rPr>
              <a:t>Welfare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is the provision of a minimal level of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well-being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and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social support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for citizens without current means to support basic needs. In most developed countries, welfare is largely provided by the government from tax income, and to a lesser extent by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charities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, informal social groups, religious groups, and inter-governmental organizations. (</a:t>
            </a:r>
            <a:r>
              <a:rPr lang="es" sz="1050" u="sng">
                <a:solidFill>
                  <a:schemeClr val="accent5"/>
                </a:solidFill>
                <a:highlight>
                  <a:srgbClr val="FFFFFF"/>
                </a:highlight>
                <a:hlinkClick r:id="rId6"/>
              </a:rPr>
              <a:t>https://en.wikipedia.org/wiki/Welfare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9b69b50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9b69b50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tipo de gráfica a utilizar depende en gran medida del tipo de variable que se quiera representar.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general, existen dos grandes tipos de variables: las que se pueden pensar en términos de números (en estudios de nuestra área y en neuro, hay un chorro de ejemplos) y las que se pueden pensar como cualidades de las cosas (en las ciencias sociales)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*Niño, OJO: Las variables ordinales NO se consideran numéricas porque no se les pueden aplicar operaciones aritméticas.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*Felisa. OJO con tu OJO: Eso es considerado dentro de la estadística pero dentro de teoría del Ítem se hacen supuestos distintos.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https://learnandteachstatistics.wordpress.com/2013/07/08/ordinal/</a:t>
            </a:r>
            <a:r>
              <a:rPr lang="es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9b69b5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9b69b5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9b69b50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9b69b50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http://callingbullshit.org/tools/tools_misleading_axes.html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94d7368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294d7368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“En todas estas gráficas (las anteriores), parece claro por qué es malo omitir el valor 0: porque se acentúa la diferencia (absoluta) en cierta variable (en y) entre varios grupos (una variable categórica - x en una gráfica de barras) ; sin embargo, cuando lo que estamos interesados en observar son cambios en la variable (y) a lo largo de diferentes VALORES de nuestra variable independiente.  Es decir… cuando NO hacemos gráficas de barras, histogramas o pictogramas!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aa3e32b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aa3e32b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es que es malo saltarse le 0 cuando se enfatizan diferencias en cantidades absolutas (barras e histogramas, etc); pero no es necesariamente malo cuando el punto del grafico es mostrar el cambio gradual en Y como función de x (lineales, scatter, etc)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94d7368a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94d7368a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¡De hecho! En ocasiones, cuando los valores en Y que estamos observando, y cuyo cambio interesa detectar, incluir el valor 0 puede ser un gran problema porque amplía ‘más de lo necesario’ la escala que estamos usando para evaluar los datos… Esto nos lleva a nuestro segundo gran problema.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94d7368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94d7368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94d7368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294d7368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mismos datos, extraídos de la base de datos de la NASA, ploteados con distintas escalas ilustran la importancia de hacer gráficos no-tendenciosos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94d7368a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94d7368a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94d7368a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294d7368a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https://www.forbes.com/sites/naomirobbins/2012/02/16/misleading-graphs-figures-not-drawn-to-scale/#39053d1b15ef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a99b2c8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a99b2c8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https://www.forbes.com/sites/naomirobbins/2013/01/03/deceptive-donut-chart/#48f8879c598e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94d7368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94d7368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breve y formal-ish de lo que es una gráfica.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94d7368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94d7368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aa3e32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aa3e32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94d7368a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94d7368a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9b69b7b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29b69b7b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funciona el ejemplo: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histograma masivo se muestra a lo largo de los años (X) la proporción de hombres y mujeres (Eje Y pa’ rriba y pa’ bajo, respectivamente) con ‘n’ nombre (cada una de las areas sombreadas, distinguidas en colores diferentes)  ¡Esta gráfica tiene demasiada información!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https://flowingdata.com/2013/09/25/the-most-unisex-names-in-us-history/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29b69b7b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29b69b7b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recuperar la mayor información, lo ideal sería tener un histograma por cada ‘n’.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https://flowingdata.com/2013/09/25/the-most-unisex-names-in-us-history/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29ee8c61e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29ee8c61e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http://callingbullshit.org/tools/tools_misleading_axes.html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4d7368a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94d7368a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‘En general existen varios tipos de gráficas, aquí tenemos algunas de las más comunes y con las que muy seguramente ya han tenido algún tipo de contacto…’</a:t>
            </a:r>
            <a:br>
              <a:rPr lang="es"/>
            </a:br>
            <a:br>
              <a:rPr lang="es"/>
            </a:br>
            <a:r>
              <a:rPr lang="es" u="sng">
                <a:solidFill>
                  <a:schemeClr val="hlink"/>
                </a:solidFill>
                <a:hlinkClick r:id="rId3"/>
              </a:rPr>
              <a:t>http://www.statisticshowto.com/types-graphs/</a:t>
            </a:r>
            <a:r>
              <a:rPr lang="es"/>
              <a:t>  &lt;- Referecia (Referencias)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alguna razón en específico por la cual presentas en ese orden?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94d7368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94d7368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94d7368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94d7368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de un estudio real del IFT (Instituto Federal de Telecomunicaciones) en niños mexicanos en el 2015 (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http://www.ift.org.mx/sites/default/files/contenidogeneral/comunicacion-y-medios/estudiosninosfinalacc.pdf</a:t>
            </a:r>
            <a:r>
              <a:rPr lang="es"/>
              <a:t> 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94d7368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94d7368a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https://www.mathsisfun.com/data/images/bar-chart-vs-histogram.svg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94d7368a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94d7368a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http://flowingdata.com/2017/04/30/youtube-plays-for-its-gonna-be-may/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94d7368a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94d7368a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último tenemos… los pictogramas. Formas de presentar los datos de la manera más digerida posible, con el fin de amenizar los trabajos de divulgación.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 embargo, dado lo terriblemente imprecisos que pueden llegar a ser, jamás se encontraría uno en un artículo científico.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88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76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126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558233" y="1943716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833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202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246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706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6706233" y="5994000"/>
            <a:ext cx="76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600" cy="2385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365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34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1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10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8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86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4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59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69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78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ift.org.mx/sites/default/files/contenidogeneral/comunicacion-y-medios/estudiosninosfinalacc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6000" b="1" dirty="0">
                <a:latin typeface="AR DARLING" panose="02000000000000000000" pitchFamily="2" charset="0"/>
              </a:rPr>
              <a:t>Introducción al análisis de datos y presentación de resultados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296333" y="1465791"/>
            <a:ext cx="10515600" cy="3415242"/>
          </a:xfrm>
        </p:spPr>
        <p:txBody>
          <a:bodyPr/>
          <a:lstStyle/>
          <a:p>
            <a:endParaRPr lang="es-MX" dirty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8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415600" y="266400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r"/>
            <a:r>
              <a:rPr lang="es"/>
              <a:t>... Pictogramas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119567" y="1804133"/>
            <a:ext cx="4682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-MX" sz="2400" dirty="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epresentación de ideas e información por medio de gráficos. Generalmente, se usan para </a:t>
            </a:r>
            <a:r>
              <a:rPr lang="es" sz="2400" b="1" dirty="0">
                <a:latin typeface="Calibri"/>
                <a:ea typeface="Calibri"/>
                <a:cs typeface="Calibri"/>
                <a:sym typeface="Calibri"/>
              </a:rPr>
              <a:t>divulgar información de la manera más sencilla y ‘atractiva’ posible.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368" y="1519767"/>
            <a:ext cx="7291065" cy="4701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68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119567" y="1804133"/>
            <a:ext cx="4682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Siguen el mismo principio que las gráficas de barras, </a:t>
            </a:r>
            <a:r>
              <a:rPr lang="es" sz="2400" b="1" dirty="0">
                <a:latin typeface="Calibri"/>
                <a:ea typeface="Calibri"/>
                <a:cs typeface="Calibri"/>
                <a:sym typeface="Calibri"/>
              </a:rPr>
              <a:t>pero</a:t>
            </a: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 utilizando  </a:t>
            </a:r>
            <a:r>
              <a:rPr lang="es-MX" sz="2400" dirty="0">
                <a:latin typeface="Calibri"/>
                <a:ea typeface="Calibri"/>
                <a:cs typeface="Calibri"/>
                <a:sym typeface="Calibri"/>
              </a:rPr>
              <a:t>dibujillos</a:t>
            </a: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 ilustrativos en lugar de barras.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br>
              <a:rPr lang="es" sz="2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‘Atractivos’, pero poco precisos.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br>
              <a:rPr lang="es" sz="2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X  = Variable Categórica</a:t>
            </a:r>
            <a:br>
              <a:rPr lang="es" sz="2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Y = Variable Numérica (con dibujitos)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101" y="3950948"/>
            <a:ext cx="6921500" cy="198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101" y="1804147"/>
            <a:ext cx="6921500" cy="156885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415600" y="266400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r"/>
            <a:r>
              <a:rPr lang="es"/>
              <a:t>... Pictogramas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5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endParaRPr/>
          </a:p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241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endParaRPr/>
          </a:p>
          <a:p>
            <a:pPr marL="0" indent="0" algn="ctr">
              <a:spcBef>
                <a:spcPts val="2133"/>
              </a:spcBef>
              <a:buNone/>
            </a:pPr>
            <a:endParaRPr/>
          </a:p>
          <a:p>
            <a:pPr marL="0" indent="0" algn="ctr">
              <a:spcBef>
                <a:spcPts val="2133"/>
              </a:spcBef>
              <a:buNone/>
            </a:pPr>
            <a:endParaRPr/>
          </a:p>
          <a:p>
            <a:pPr marL="0" indent="0" algn="ctr">
              <a:spcBef>
                <a:spcPts val="2133"/>
              </a:spcBef>
              <a:buNone/>
            </a:pPr>
            <a:endParaRPr/>
          </a:p>
          <a:p>
            <a:pPr marL="0" indent="0" algn="ctr">
              <a:spcBef>
                <a:spcPts val="2133"/>
              </a:spcBef>
              <a:buNone/>
            </a:pPr>
            <a:r>
              <a:rPr lang="es" sz="2400" b="1">
                <a:latin typeface="Calibri"/>
                <a:ea typeface="Calibri"/>
                <a:cs typeface="Calibri"/>
                <a:sym typeface="Calibri"/>
              </a:rPr>
              <a:t>‘Atractivos’... pero poco precisos.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137" y="0"/>
            <a:ext cx="92488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23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¡Cuidado con las gráficas sugerentes*!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173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609585" indent="-609585">
              <a:buAutoNum type="arabicParenR"/>
            </a:pPr>
            <a:r>
              <a:rPr lang="es"/>
              <a:t>Los valores en los Ejes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692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sz="4000" b="1" dirty="0"/>
              <a:t>Ejemplo: </a:t>
            </a:r>
            <a:endParaRPr sz="4000" b="1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endParaRPr b="1" dirty="0"/>
          </a:p>
        </p:txBody>
      </p:sp>
      <p:pic>
        <p:nvPicPr>
          <p:cNvPr id="228" name="Google Shape;228;p34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4905534" y="692467"/>
            <a:ext cx="6845300" cy="530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90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¿“Las gráficas que no parten del valor 0 son *”?</a:t>
            </a: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endParaRPr b="1"/>
          </a:p>
          <a:p>
            <a:pPr marL="0" indent="0" algn="ctr">
              <a:spcBef>
                <a:spcPts val="2133"/>
              </a:spcBef>
              <a:buNone/>
            </a:pPr>
            <a:endParaRPr b="1"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4800" b="1" i="1" u="sng">
                <a:latin typeface="Comic Sans MS"/>
                <a:ea typeface="Comic Sans MS"/>
                <a:cs typeface="Comic Sans MS"/>
                <a:sym typeface="Comic Sans MS"/>
              </a:rPr>
              <a:t>No necesariamente</a:t>
            </a:r>
            <a:endParaRPr sz="4800" b="1" i="1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25451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endParaRPr/>
          </a:p>
          <a:p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27256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s" sz="1900"/>
              <a:t>Omitir el valor 0 </a:t>
            </a:r>
            <a:r>
              <a:rPr lang="es" sz="1900" b="1"/>
              <a:t>tiene sentido cuando</a:t>
            </a:r>
            <a:r>
              <a:rPr lang="es" sz="1900"/>
              <a:t> lo que nos interesa observar es la </a:t>
            </a:r>
            <a:r>
              <a:rPr lang="es" sz="1900" b="1"/>
              <a:t>tendencia</a:t>
            </a:r>
            <a:r>
              <a:rPr lang="es" sz="1900"/>
              <a:t> de nuestra variable dependiente a cambiar conforme cambia la variable independiente.</a:t>
            </a:r>
            <a:endParaRPr sz="1900"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751" y="44434"/>
            <a:ext cx="8877300" cy="676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882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¿Omitir el valor 0 es bueno o malo? </a:t>
            </a:r>
            <a:endParaRPr/>
          </a:p>
        </p:txBody>
      </p:sp>
      <p:sp>
        <p:nvSpPr>
          <p:cNvPr id="247" name="Google Shape;247;p37"/>
          <p:cNvSpPr txBox="1">
            <a:spLocks noGrp="1"/>
          </p:cNvSpPr>
          <p:nvPr>
            <p:ph type="body" idx="1"/>
          </p:nvPr>
        </p:nvSpPr>
        <p:spPr>
          <a:xfrm>
            <a:off x="4156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Es </a:t>
            </a:r>
            <a:r>
              <a:rPr lang="es" b="1"/>
              <a:t>malo</a:t>
            </a:r>
            <a:r>
              <a:rPr lang="es"/>
              <a:t> cuando…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promueve que los lectores salten a las conclusiones erróneas acentuando injustificadamente la diferencia entre dos grupos a comparar (variables categóricas)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 b="1"/>
              <a:t>En otras palabras, las Gráficas de Barras e Histogramas siempre </a:t>
            </a:r>
            <a:r>
              <a:rPr lang="es" b="1" u="sng"/>
              <a:t>deben partir de 0</a:t>
            </a:r>
            <a:endParaRPr b="1" u="sng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643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428126" y="956112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Ejemplo: </a:t>
            </a:r>
            <a:endParaRPr b="1" dirty="0"/>
          </a:p>
        </p:txBody>
      </p:sp>
      <p:sp>
        <p:nvSpPr>
          <p:cNvPr id="253" name="Google Shape;253;p38"/>
          <p:cNvSpPr txBox="1">
            <a:spLocks noGrp="1"/>
          </p:cNvSpPr>
          <p:nvPr>
            <p:ph type="body" idx="1"/>
          </p:nvPr>
        </p:nvSpPr>
        <p:spPr>
          <a:xfrm>
            <a:off x="415600" y="2667439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734" y="1850000"/>
            <a:ext cx="6992833" cy="3349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43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/>
              <a:t>¿Qué es analizar datos?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-419"/>
              <a:t>Significa categorizar, ordenar, manipular y resumir datos.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-419"/>
              <a:t>El propósito del análisis es reducir los datos a una forma entendible e interpretable para que las relaciones de los problemas de investigación puedan ser estudiadas y probadas.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1312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415600" y="1714033"/>
            <a:ext cx="3482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Ejemplo: </a:t>
            </a:r>
            <a:endParaRPr b="1" dirty="0"/>
          </a:p>
        </p:txBody>
      </p:sp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415600" y="3223435"/>
            <a:ext cx="3744000" cy="3411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801" y="246501"/>
            <a:ext cx="5669300" cy="6203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209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277814" y="67401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Ejemplo: </a:t>
            </a:r>
            <a:endParaRPr b="1" dirty="0"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153651" cy="6451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498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ES" b="1" dirty="0"/>
              <a:t>¡Corrijamos!</a:t>
            </a:r>
            <a:endParaRPr b="1" dirty="0"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626000" cy="61908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721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400"/>
              <a:t>Esta gráfica sí que incluye el valor 0, ¿de qué manera esto repercute las conclusiones?</a:t>
            </a:r>
            <a:endParaRPr sz="2400"/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268" y="745900"/>
            <a:ext cx="5612105" cy="523436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dirty="0"/>
              <a:t>Ejemplo:</a:t>
            </a:r>
            <a:endParaRPr dirty="0"/>
          </a:p>
          <a:p>
            <a:pPr algn="r"/>
            <a:r>
              <a:rPr lang="es" dirty="0"/>
              <a:t>-No existe el cambio climático</a:t>
            </a:r>
            <a:endParaRPr dirty="0"/>
          </a:p>
        </p:txBody>
      </p:sp>
      <p:sp>
        <p:nvSpPr>
          <p:cNvPr id="283" name="Google Shape;283;p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23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¿Omitir el valor 0 es bueno o malo? </a:t>
            </a:r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4156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Es </a:t>
            </a:r>
            <a:r>
              <a:rPr lang="es" b="1"/>
              <a:t>malo</a:t>
            </a:r>
            <a:r>
              <a:rPr lang="es"/>
              <a:t> cuando…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promueve que los lectores salten a las conclusiones erróneas acentuando injustificadamente la diferencia entre dos grupos a comparar (variables categóricas)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 b="1"/>
              <a:t>En otras palabras, las Gráficas de Barras e Histogramas siempre </a:t>
            </a:r>
            <a:r>
              <a:rPr lang="es" b="1" u="sng"/>
              <a:t>deben partir de 0</a:t>
            </a:r>
            <a:endParaRPr b="1" u="sng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2"/>
          </p:nvPr>
        </p:nvSpPr>
        <p:spPr>
          <a:xfrm>
            <a:off x="64432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 b="1"/>
              <a:t>Tiene sentido</a:t>
            </a:r>
            <a:r>
              <a:rPr lang="es"/>
              <a:t> si…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1.- Lo que interesa es observar los cambios en Y a través de los cambios en X.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2.- Tenemos razones para asumir que la variable difícilmente va a mostrar el valor 0</a:t>
            </a:r>
            <a:endParaRPr/>
          </a:p>
          <a:p>
            <a:pPr marL="1219170">
              <a:spcBef>
                <a:spcPts val="2133"/>
              </a:spcBef>
            </a:pPr>
            <a:r>
              <a:rPr lang="es"/>
              <a:t>Gráficas Lineales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91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2) La Escala/Intervalo cubierto por los ejes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6140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200" y="773734"/>
            <a:ext cx="9371533" cy="5310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82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34" y="699634"/>
            <a:ext cx="5905559" cy="464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" y="699634"/>
            <a:ext cx="6108897" cy="47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6"/>
          <p:cNvSpPr txBox="1"/>
          <p:nvPr/>
        </p:nvSpPr>
        <p:spPr>
          <a:xfrm>
            <a:off x="3771600" y="6085200"/>
            <a:ext cx="8420400" cy="7728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r"/>
            <a:r>
              <a:rPr lang="es"/>
              <a:t>The Washington Post - “Why this National Review Global temperature graphic is so misleading” by Philip Bump  (Link en ‘Fuentes’)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3046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3) Proporción en los ejes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6021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>
            <a:off x="415600" y="2221567"/>
            <a:ext cx="60276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Ejemplo:</a:t>
            </a:r>
            <a:endParaRPr/>
          </a:p>
          <a:p>
            <a:pPr algn="r"/>
            <a:r>
              <a:rPr lang="es"/>
              <a:t>-Los 5 países con más medallas, parecen guardar siempre una distancia proporcional. </a:t>
            </a:r>
            <a:endParaRPr/>
          </a:p>
        </p:txBody>
      </p:sp>
      <p:sp>
        <p:nvSpPr>
          <p:cNvPr id="318" name="Google Shape;318;p48"/>
          <p:cNvSpPr txBox="1">
            <a:spLocks noGrp="1"/>
          </p:cNvSpPr>
          <p:nvPr>
            <p:ph type="body" idx="1"/>
          </p:nvPr>
        </p:nvSpPr>
        <p:spPr>
          <a:xfrm>
            <a:off x="415600" y="3338533"/>
            <a:ext cx="5333200" cy="275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"/>
              <a:t>Según la representación de medallas ganadas en Alemania, dos figuras valen 500 medallas; pero en Francia se utiliza una figura más para representar una diferencia de 24 medallas.</a:t>
            </a:r>
            <a:endParaRPr/>
          </a:p>
        </p:txBody>
      </p:sp>
      <p:sp>
        <p:nvSpPr>
          <p:cNvPr id="319" name="Google Shape;319;p4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333" y="423100"/>
            <a:ext cx="4211667" cy="601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65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Tipos de Variables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Variables Numéricas </a:t>
            </a:r>
            <a:br>
              <a:rPr lang="es" sz="2400" b="1"/>
            </a:br>
            <a:r>
              <a:rPr lang="es" sz="2400" b="1"/>
              <a:t>(“Cuantitativas”)</a:t>
            </a:r>
            <a:endParaRPr sz="2400"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pueden expresar en términos de valores numéricos.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Se pueden medir y definir intervalos.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496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Variables Categóricas </a:t>
            </a:r>
            <a:br>
              <a:rPr lang="es" sz="2400" b="1"/>
            </a:br>
            <a:r>
              <a:rPr lang="es" sz="2400" b="1"/>
              <a:t>(“Cualitativas”)</a:t>
            </a:r>
            <a:endParaRPr sz="2400"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centran en las características o cualidades de los objetos.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En algunos casos, se pueden ordenar en una secuencia, pero no se pueden medir (no se les puede asignar un valor numérico)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3374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58996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Ejemplo: </a:t>
            </a:r>
            <a:endParaRPr/>
          </a:p>
        </p:txBody>
      </p:sp>
      <p:sp>
        <p:nvSpPr>
          <p:cNvPr id="326" name="Google Shape;326;p49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0" y="2531867"/>
            <a:ext cx="61214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034" y="2049267"/>
            <a:ext cx="53975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818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4) Títulos y encabezados sugerentes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1376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>
            <a:spLocks noGrp="1"/>
          </p:cNvSpPr>
          <p:nvPr>
            <p:ph type="title"/>
          </p:nvPr>
        </p:nvSpPr>
        <p:spPr>
          <a:xfrm>
            <a:off x="327918" y="877786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Ejemplo:</a:t>
            </a:r>
            <a:endParaRPr b="1" dirty="0"/>
          </a:p>
        </p:txBody>
      </p:sp>
      <p:pic>
        <p:nvPicPr>
          <p:cNvPr id="349" name="Google Shape;3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900" y="371567"/>
            <a:ext cx="5735067" cy="61148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737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 dirty="0"/>
              <a:t>5) La información cuando es mucha, se pierde.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6706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78" y="0"/>
            <a:ext cx="1180303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899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endParaRPr/>
          </a:p>
        </p:txBody>
      </p:sp>
      <p:sp>
        <p:nvSpPr>
          <p:cNvPr id="423" name="Google Shape;423;p64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424" name="Google Shape;42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626000" cy="6160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4914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9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600" cy="2385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Conclusión</a:t>
            </a:r>
            <a:endParaRPr/>
          </a:p>
        </p:txBody>
      </p:sp>
      <p:sp>
        <p:nvSpPr>
          <p:cNvPr id="456" name="Google Shape;456;p69"/>
          <p:cNvSpPr txBox="1">
            <a:spLocks noGrp="1"/>
          </p:cNvSpPr>
          <p:nvPr>
            <p:ph type="body" idx="2"/>
          </p:nvPr>
        </p:nvSpPr>
        <p:spPr>
          <a:xfrm>
            <a:off x="6586000" y="460500"/>
            <a:ext cx="5116000" cy="543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indent="0" algn="just">
              <a:buNone/>
            </a:pP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Los gráficos de datos son una ventana a los resultados encontrados e invita al lector a sacar </a:t>
            </a:r>
            <a:r>
              <a:rPr lang="es" sz="2000" b="1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sus propias</a:t>
            </a: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conclusiones.. ¿o no?.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buNone/>
            </a:pP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Cambios aparentemente sutiles en la forma de presentar los datos pueden tener un impacto notorio en la forma en que se interpreta.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buNone/>
            </a:pPr>
            <a:r>
              <a:rPr lang="es" sz="2000" b="1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Como lector</a:t>
            </a:r>
            <a:r>
              <a:rPr lang="es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… hay que preguntarnos si la gráfica que se nos muestra refleja los datos obtenidos ó si fue diseñada para reflejar las expectativas de lo que se esperaba encontrar.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000" b="1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Como investigador</a:t>
            </a:r>
            <a:r>
              <a:rPr lang="es" sz="20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… 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6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l"/>
            <a:endParaRPr/>
          </a:p>
          <a:p>
            <a:pPr marL="0" indent="0" algn="l"/>
            <a:endParaRPr/>
          </a:p>
        </p:txBody>
      </p:sp>
    </p:spTree>
    <p:extLst>
      <p:ext uri="{BB962C8B-B14F-4D97-AF65-F5344CB8AC3E}">
        <p14:creationId xmlns:p14="http://schemas.microsoft.com/office/powerpoint/2010/main" val="93668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El papel de las Gráficas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40400" cy="415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just">
              <a:buNone/>
            </a:pPr>
            <a:r>
              <a:rPr lang="es"/>
              <a:t>Las gráficas de datos muestran la relación entre una </a:t>
            </a:r>
            <a:r>
              <a:rPr lang="es" b="1"/>
              <a:t>variable dependiente (y)</a:t>
            </a:r>
            <a:r>
              <a:rPr lang="es"/>
              <a:t> y una </a:t>
            </a:r>
            <a:r>
              <a:rPr lang="es" b="1"/>
              <a:t>variable independiente (x).</a:t>
            </a:r>
            <a:endParaRPr b="1"/>
          </a:p>
          <a:p>
            <a:pPr marL="0" indent="0" algn="just">
              <a:spcBef>
                <a:spcPts val="2133"/>
              </a:spcBef>
              <a:buNone/>
            </a:pPr>
            <a:endParaRPr/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Describen los cambios en Y como una función de los cambios en X.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6775767" y="1233467"/>
            <a:ext cx="0" cy="38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5"/>
          <p:cNvCxnSpPr/>
          <p:nvPr/>
        </p:nvCxnSpPr>
        <p:spPr>
          <a:xfrm rot="10800000">
            <a:off x="6775567" y="5048967"/>
            <a:ext cx="4786000" cy="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5"/>
          <p:cNvSpPr txBox="1"/>
          <p:nvPr/>
        </p:nvSpPr>
        <p:spPr>
          <a:xfrm>
            <a:off x="6312367" y="2756367"/>
            <a:ext cx="423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y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9046133" y="5132700"/>
            <a:ext cx="423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694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Tipos de Gráficas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15600" y="1728167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Gráfica de Pastel</a:t>
            </a:r>
            <a:br>
              <a:rPr lang="es"/>
            </a:br>
            <a:endParaRPr/>
          </a:p>
          <a:p>
            <a:r>
              <a:rPr lang="es"/>
              <a:t>Gráfica de Barras</a:t>
            </a:r>
            <a:br>
              <a:rPr lang="es"/>
            </a:br>
            <a:endParaRPr/>
          </a:p>
          <a:p>
            <a:r>
              <a:rPr lang="es"/>
              <a:t>Histograma</a:t>
            </a:r>
            <a:br>
              <a:rPr lang="es"/>
            </a:br>
            <a:endParaRPr/>
          </a:p>
          <a:p>
            <a:r>
              <a:rPr lang="es"/>
              <a:t>Gráficas lineales</a:t>
            </a:r>
            <a:br>
              <a:rPr lang="es"/>
            </a:br>
            <a:endParaRPr/>
          </a:p>
          <a:p>
            <a:r>
              <a:rPr lang="es"/>
              <a:t>Polígono de frecuencia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84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de Pastel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indent="-457189" algn="just">
              <a:buSzPts val="1800"/>
            </a:pPr>
            <a:r>
              <a:rPr lang="es" sz="2400" dirty="0"/>
              <a:t>Se utilizan para representar </a:t>
            </a:r>
            <a:r>
              <a:rPr lang="es" sz="2400" b="1" dirty="0"/>
              <a:t>porcentajes (proporciones).</a:t>
            </a:r>
            <a:br>
              <a:rPr lang="es" sz="2400" b="1" dirty="0"/>
            </a:br>
            <a:endParaRPr sz="2400" b="1" dirty="0"/>
          </a:p>
          <a:p>
            <a:pPr indent="-457189" algn="just">
              <a:buSzPts val="1800"/>
            </a:pPr>
            <a:r>
              <a:rPr lang="es" sz="2400" dirty="0"/>
              <a:t>Deben sumar 1.</a:t>
            </a:r>
            <a:endParaRPr sz="2400" dirty="0"/>
          </a:p>
          <a:p>
            <a:pPr lvl="1" algn="just">
              <a:spcBef>
                <a:spcPts val="0"/>
              </a:spcBef>
            </a:pPr>
            <a:r>
              <a:rPr lang="es" dirty="0"/>
              <a:t>La suma de las partes no puede ser más ni menos que el TOTAL.</a:t>
            </a:r>
            <a:endParaRPr dirty="0"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467" y="496670"/>
            <a:ext cx="5277695" cy="5798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2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454067" y="65700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dirty="0"/>
              <a:t>Gráficas de Barras 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36960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just"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Presenta los valores absolutos de cierta variable (y) en diferentes grupos o categorías (x).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b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 = Variable categórica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 = Variable numérica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600" y="988928"/>
            <a:ext cx="7907400" cy="510268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12467" y="6397500"/>
            <a:ext cx="11644000" cy="394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IFT, 2015  (</a:t>
            </a:r>
            <a:r>
              <a:rPr lang="es" sz="1500" u="sng">
                <a:solidFill>
                  <a:schemeClr val="accent5"/>
                </a:solidFill>
                <a:hlinkClick r:id="rId4"/>
              </a:rPr>
              <a:t>http://www.ift.org.mx/sites/default/files/contenidogeneral/comunicacion-y-medios/estudiosninosfinalacc.pdf</a:t>
            </a:r>
            <a:r>
              <a:rPr lang="es"/>
              <a:t> )</a:t>
            </a:r>
            <a:endParaRPr sz="17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981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de Barras vs Histogramas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415600" y="17775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b="1" dirty="0"/>
              <a:t>Gráfica de Barras</a:t>
            </a:r>
            <a:endParaRPr b="1" dirty="0"/>
          </a:p>
          <a:p>
            <a:pPr marL="0" indent="0">
              <a:spcBef>
                <a:spcPts val="2133"/>
              </a:spcBef>
              <a:buNone/>
            </a:pPr>
            <a:r>
              <a:rPr lang="es" dirty="0"/>
              <a:t>X = Variable categórica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 dirty="0"/>
              <a:t>Y = Variable contínua</a:t>
            </a:r>
            <a:endParaRPr dirty="0"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2"/>
          </p:nvPr>
        </p:nvSpPr>
        <p:spPr>
          <a:xfrm>
            <a:off x="6443200" y="1678867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b="1"/>
              <a:t>Histogramas</a:t>
            </a:r>
            <a:endParaRPr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numérica (Continua)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Frecuencias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67" y="3736867"/>
            <a:ext cx="2462500" cy="2720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6534" y="3539498"/>
            <a:ext cx="2384233" cy="2842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26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Lineales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117433" y="1754600"/>
            <a:ext cx="3745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Presentan los cambios en la variable dependiente (y) a lo largo de diferentes valores en (x).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Numérica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Variable Numérica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133" y="288685"/>
            <a:ext cx="7359700" cy="590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7727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2003</Words>
  <Application>Microsoft Office PowerPoint</Application>
  <PresentationFormat>Panorámica</PresentationFormat>
  <Paragraphs>153</Paragraphs>
  <Slides>36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3" baseType="lpstr">
      <vt:lpstr>AR DARLING</vt:lpstr>
      <vt:lpstr>Arial</vt:lpstr>
      <vt:lpstr>Calibri</vt:lpstr>
      <vt:lpstr>Calibri Light</vt:lpstr>
      <vt:lpstr>Comic Sans MS</vt:lpstr>
      <vt:lpstr>Times New Roman</vt:lpstr>
      <vt:lpstr>Tema de Office</vt:lpstr>
      <vt:lpstr>Introducción al análisis de datos y presentación de resultados</vt:lpstr>
      <vt:lpstr>¿Qué es analizar datos?</vt:lpstr>
      <vt:lpstr>Tipos de Variables</vt:lpstr>
      <vt:lpstr>El papel de las Gráficas</vt:lpstr>
      <vt:lpstr>Tipos de Gráficas</vt:lpstr>
      <vt:lpstr>Gráficas de Pastel</vt:lpstr>
      <vt:lpstr>Gráficas de Barras </vt:lpstr>
      <vt:lpstr>Gráficas de Barras vs Histogramas</vt:lpstr>
      <vt:lpstr>Gráficas Lineales</vt:lpstr>
      <vt:lpstr>... Pictogramas</vt:lpstr>
      <vt:lpstr>... Pictogramas</vt:lpstr>
      <vt:lpstr> </vt:lpstr>
      <vt:lpstr>¡Cuidado con las gráficas sugerentes*!</vt:lpstr>
      <vt:lpstr>Los valores en los Ejes</vt:lpstr>
      <vt:lpstr>Ejemplo: </vt:lpstr>
      <vt:lpstr>¿“Las gráficas que no parten del valor 0 son *”?</vt:lpstr>
      <vt:lpstr> </vt:lpstr>
      <vt:lpstr>¿Omitir el valor 0 es bueno o malo? </vt:lpstr>
      <vt:lpstr>Ejemplo: </vt:lpstr>
      <vt:lpstr>Ejemplo: </vt:lpstr>
      <vt:lpstr>Ejemplo: </vt:lpstr>
      <vt:lpstr>¡Corrijamos!</vt:lpstr>
      <vt:lpstr>Ejemplo: -No existe el cambio climático</vt:lpstr>
      <vt:lpstr>¿Omitir el valor 0 es bueno o malo? </vt:lpstr>
      <vt:lpstr>2) La Escala/Intervalo cubierto por los ejes</vt:lpstr>
      <vt:lpstr>Presentación de PowerPoint</vt:lpstr>
      <vt:lpstr>Presentación de PowerPoint</vt:lpstr>
      <vt:lpstr>3) Proporción en los ejes</vt:lpstr>
      <vt:lpstr>Ejemplo: -Los 5 países con más medallas, parecen guardar siempre una distancia proporcional. </vt:lpstr>
      <vt:lpstr>Ejemplo: </vt:lpstr>
      <vt:lpstr>4) Títulos y encabezados sugerentes</vt:lpstr>
      <vt:lpstr>Ejemplo:</vt:lpstr>
      <vt:lpstr>5) La información cuando es mucha, se pierde.</vt:lpstr>
      <vt:lpstr>Presentación de PowerPoint</vt:lpstr>
      <vt:lpstr>Presentación de PowerPoint</vt:lpstr>
      <vt:lpstr>Conclusión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Recolección y Análisis de datos</dc:title>
  <dc:creator>Alejandro</dc:creator>
  <cp:lastModifiedBy>asus</cp:lastModifiedBy>
  <cp:revision>39</cp:revision>
  <dcterms:created xsi:type="dcterms:W3CDTF">2019-02-18T19:58:46Z</dcterms:created>
  <dcterms:modified xsi:type="dcterms:W3CDTF">2020-03-24T18:27:53Z</dcterms:modified>
</cp:coreProperties>
</file>