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xml" ContentType="application/vnd.openxmlformats-officedocument.presentationml.notesSlide+xml"/>
  <Override PartName="/ppt/comments/comment10.xml" ContentType="application/vnd.openxmlformats-officedocument.presentationml.comments+xml"/>
  <Override PartName="/ppt/notesSlides/notesSlide2.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3.xml" ContentType="application/vnd.openxmlformats-officedocument.presentationml.notesSlide+xml"/>
  <Override PartName="/ppt/comments/comment1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6.xml" ContentType="application/vnd.openxmlformats-officedocument.presentationml.notesSlide+xml"/>
  <Override PartName="/ppt/comments/comment16.xml" ContentType="application/vnd.openxmlformats-officedocument.presentationml.comments+xml"/>
  <Override PartName="/ppt/notesSlides/notesSlide7.xml" ContentType="application/vnd.openxmlformats-officedocument.presentationml.notesSlide+xml"/>
  <Override PartName="/ppt/comments/comment17.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2" r:id="rId3"/>
    <p:sldId id="297" r:id="rId4"/>
    <p:sldId id="299" r:id="rId5"/>
    <p:sldId id="300" r:id="rId6"/>
    <p:sldId id="301" r:id="rId7"/>
    <p:sldId id="296" r:id="rId8"/>
    <p:sldId id="257" r:id="rId9"/>
    <p:sldId id="298" r:id="rId10"/>
    <p:sldId id="258" r:id="rId11"/>
    <p:sldId id="259" r:id="rId12"/>
    <p:sldId id="291" r:id="rId13"/>
    <p:sldId id="260" r:id="rId14"/>
    <p:sldId id="276" r:id="rId15"/>
    <p:sldId id="268" r:id="rId16"/>
    <p:sldId id="275" r:id="rId17"/>
    <p:sldId id="261" r:id="rId18"/>
    <p:sldId id="274" r:id="rId19"/>
    <p:sldId id="290" r:id="rId20"/>
    <p:sldId id="289" r:id="rId21"/>
    <p:sldId id="262" r:id="rId22"/>
    <p:sldId id="284" r:id="rId23"/>
    <p:sldId id="283" r:id="rId24"/>
    <p:sldId id="282" r:id="rId25"/>
    <p:sldId id="277" r:id="rId26"/>
    <p:sldId id="278" r:id="rId27"/>
    <p:sldId id="294" r:id="rId28"/>
    <p:sldId id="285" r:id="rId29"/>
    <p:sldId id="292" r:id="rId30"/>
    <p:sldId id="267" r:id="rId31"/>
  </p:sldIdLst>
  <p:sldSz cx="10058400" cy="7772400"/>
  <p:notesSz cx="9874250" cy="67976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12" clrIdx="0">
    <p:extLst>
      <p:ext uri="{19B8F6BF-5375-455C-9EA6-DF929625EA0E}">
        <p15:presenceInfo xmlns="" xmlns:p15="http://schemas.microsoft.com/office/powerpoint/2012/main" userId="85e0d8638100df29" providerId="Windows Live"/>
      </p:ext>
    </p:extLst>
  </p:cmAuthor>
  <p:cmAuthor id="2" name="RAMSES VAZQUEZ LIRA" initials="RVL" lastIdx="9" clrIdx="1">
    <p:extLst>
      <p:ext uri="{19B8F6BF-5375-455C-9EA6-DF929625EA0E}">
        <p15:presenceInfo xmlns="" xmlns:p15="http://schemas.microsoft.com/office/powerpoint/2012/main" userId="RAMSES VAZQUEZ LIRA" providerId="None"/>
      </p:ext>
    </p:extLst>
  </p:cmAuthor>
  <p:cmAuthor id="3" name="Juan Carlos Perez" initials="JCP" lastIdx="27" clrIdx="2">
    <p:extLst>
      <p:ext uri="{19B8F6BF-5375-455C-9EA6-DF929625EA0E}">
        <p15:presenceInfo xmlns="" xmlns:p15="http://schemas.microsoft.com/office/powerpoint/2012/main" userId="Juan Carlos P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0" autoAdjust="0"/>
    <p:restoredTop sz="91913" autoAdjust="0"/>
  </p:normalViewPr>
  <p:slideViewPr>
    <p:cSldViewPr>
      <p:cViewPr varScale="1">
        <p:scale>
          <a:sx n="65" d="100"/>
          <a:sy n="65" d="100"/>
        </p:scale>
        <p:origin x="-111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7T01:12:35.278" idx="10">
    <p:pos x="4049" y="2222"/>
    <p:text>Se sugiere subir la "de - en" al segundo renglon</p:text>
    <p:extLst mod="1">
      <p:ext uri="{C676402C-5697-4E1C-873F-D02D1690AC5C}">
        <p15:threadingInfo xmlns="" xmlns:p15="http://schemas.microsoft.com/office/powerpoint/2012/main" timeZoneBias="360"/>
      </p:ext>
    </p:extLst>
  </p:cm>
  <p:cm authorId="3" dt="2019-03-06T11:34:17.047" idx="19">
    <p:pos x="281" y="1215"/>
    <p:text>Que en el logo la conjunción "e" se coloque antes de innovación como se ve en este logo.</p:text>
    <p:extLst>
      <p:ext uri="{C676402C-5697-4E1C-873F-D02D1690AC5C}">
        <p15:threadingInfo xmlns="" xmlns:p15="http://schemas.microsoft.com/office/powerpoint/2012/main" timeZoneBias="480"/>
      </p:ext>
    </p:extLst>
  </p:cm>
  <p:cm authorId="3" dt="2019-03-06T13:46:18.978" idx="20">
    <p:pos x="2738" y="3003"/>
    <p:text>Va a ser necesario para diferenciar de la siguiente infografía colocar el año de los datos</p:text>
    <p:extLst>
      <p:ext uri="{C676402C-5697-4E1C-873F-D02D1690AC5C}">
        <p15:threadingInfo xmlns=""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9-03-05T13:44:16.804" idx="12">
    <p:pos x="4358" y="1576"/>
    <p:text>Corregir los códigos de las habilidades básicas</p:text>
    <p:extLst>
      <p:ext uri="{C676402C-5697-4E1C-873F-D02D1690AC5C}">
        <p15:threadingInfo xmlns=""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3-05T13:40:31.907" idx="11">
    <p:pos x="5323" y="580"/>
    <p:text>eL TEXTO DE ETSE recuadro se modificó por lo que hay que actualizarlos en la última versión de la infografía</p:text>
    <p:extLst>
      <p:ext uri="{C676402C-5697-4E1C-873F-D02D1690AC5C}">
        <p15:threadingInfo xmlns="" xmlns:p15="http://schemas.microsoft.com/office/powerpoint/2012/main" timeZoneBias="480"/>
      </p:ext>
    </p:extLst>
  </p:cm>
  <p:cm authorId="3" dt="2019-03-05T13:52:16.683" idx="15">
    <p:pos x="1239" y="748"/>
    <p:text>Hay que colocar el código sin espacios</p:text>
    <p:extLst>
      <p:ext uri="{C676402C-5697-4E1C-873F-D02D1690AC5C}">
        <p15:threadingInfo xmlns=""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9-03-05T13:51:27.789" idx="14">
    <p:pos x="4309" y="1246"/>
    <p:text>Corregir los códigos de las habilidades básicas</p:text>
    <p:extLst>
      <p:ext uri="{C676402C-5697-4E1C-873F-D02D1690AC5C}">
        <p15:threadingInfo xmlns=""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9-03-05T13:52:27.913" idx="16">
    <p:pos x="1331" y="516"/>
    <p:text>Hay que colocar el código sin espacios</p:text>
    <p:extLst>
      <p:ext uri="{C676402C-5697-4E1C-873F-D02D1690AC5C}">
        <p15:threadingInfo xmlns=""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3" dt="2019-03-05T12:57:15.456" idx="3">
    <p:pos x="5712" y="2909"/>
    <p:text>Utilizar la nueva gama de colores para los 4 criterios de diagnóstico</p:text>
    <p:extLst>
      <p:ext uri="{C676402C-5697-4E1C-873F-D02D1690AC5C}">
        <p15:threadingInfo xmlns=""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3-05T21:30:40.220" idx="9">
    <p:pos x="215" y="802"/>
    <p:text>Resaltar filas una y una para mejorar la discriminación entre estados</p:text>
    <p:extLst>
      <p:ext uri="{C676402C-5697-4E1C-873F-D02D1690AC5C}">
        <p15:threadingInfo xmlns="" xmlns:p15="http://schemas.microsoft.com/office/powerpoint/2012/main" timeZoneBias="3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9-02-25T21:33:03.095" idx="3">
    <p:pos x="4957" y="1166"/>
    <p:text>Colocar links para las referencias... A cada recomendación un ícono.</p:text>
    <p:extLst mod="1">
      <p:ext uri="{C676402C-5697-4E1C-873F-D02D1690AC5C}">
        <p15:threadingInfo xmlns="" xmlns:p15="http://schemas.microsoft.com/office/powerpoint/2012/main" timeZoneBias="3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3" dt="2019-03-06T18:32:23.814" idx="23">
    <p:pos x="3579" y="308"/>
    <p:text>Evaluar propuesta de diseño para títulos de las estrategias.</p:text>
    <p:extLst>
      <p:ext uri="{C676402C-5697-4E1C-873F-D02D1690AC5C}">
        <p15:threadingInfo xmlns=""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3-06T11:34:17.047" idx="26">
    <p:pos x="281" y="1215"/>
    <p:text>Que en el logo la conjunción "e" se coloque antes de innovación como se ve en este logo.</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9-03-06T17:27:23.411" idx="21">
    <p:pos x="1784" y="2413"/>
    <p:text>Revisar el grado</p:text>
    <p:extLst>
      <p:ext uri="{C676402C-5697-4E1C-873F-D02D1690AC5C}">
        <p15:threadingInfo xmlns=""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9-03-05T09:00:53.541" idx="1">
    <p:pos x="5522" y="3099"/>
    <p:text>Agregar símbolos de los cuatro criterios diagnósticos en la imagen</p:text>
    <p:extLst mod="1">
      <p:ext uri="{C676402C-5697-4E1C-873F-D02D1690AC5C}">
        <p15:threadingInfo xmlns="" xmlns:p15="http://schemas.microsoft.com/office/powerpoint/2012/main" timeZoneBias="480"/>
      </p:ext>
    </p:extLst>
  </p:cm>
  <p:cm authorId="3" dt="2019-03-05T13:36:07.801" idx="5">
    <p:pos x="2955" y="2418"/>
    <p:text>El texto se modificó por lo que hay que actualizarlos en la últimA VERSIÓND E LA INFOGRAFÍA</p:text>
    <p:extLst>
      <p:ext uri="{C676402C-5697-4E1C-873F-D02D1690AC5C}">
        <p15:threadingInfo xmlns=""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9-03-05T09:00:53.541" idx="24">
    <p:pos x="5522" y="3099"/>
    <p:text>Agregar símbolos de los cuatro criterios diagnósticos en la imagen</p:text>
  </p:cm>
  <p:cm authorId="3" dt="2019-03-05T13:36:07.801" idx="25">
    <p:pos x="2955" y="2418"/>
    <p:text>El texto se modificó por lo que hay que actualizarlos en la últimA VERSIÓND E LA INFOGRAFÍA</p:text>
  </p:cm>
</p:cmLst>
</file>

<file path=ppt/comments/comment6.xml><?xml version="1.0" encoding="utf-8"?>
<p:cmLst xmlns:a="http://schemas.openxmlformats.org/drawingml/2006/main" xmlns:r="http://schemas.openxmlformats.org/officeDocument/2006/relationships" xmlns:p="http://schemas.openxmlformats.org/presentationml/2006/main">
  <p:cm authorId="3" dt="2019-03-05T13:36:44.022" idx="6">
    <p:pos x="3997" y="534"/>
    <p:text>eL TEXTO DE ETSE recuadro se modificó por lo que hay que actualizarlos en la última versión de la infografía</p:text>
    <p:extLst>
      <p:ext uri="{C676402C-5697-4E1C-873F-D02D1690AC5C}">
        <p15:threadingInfo xmlns="" xmlns:p15="http://schemas.microsoft.com/office/powerpoint/2012/main" timeZoneBias="480"/>
      </p:ext>
    </p:extLst>
  </p:cm>
  <p:cm authorId="3" dt="2019-03-06T17:34:09.620" idx="22">
    <p:pos x="3188" y="1559"/>
    <p:text>Colocar link</p:text>
    <p:extLst>
      <p:ext uri="{C676402C-5697-4E1C-873F-D02D1690AC5C}">
        <p15:threadingInfo xmlns=""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9-03-05T13:37:40.730" idx="7">
    <p:pos x="4061" y="528"/>
    <p:text>eL TEXTO DE ETSE recuadro se modificó por lo que hay que actualizarlos en la última versión de la infografía</p:text>
    <p:extLst>
      <p:ext uri="{C676402C-5697-4E1C-873F-D02D1690AC5C}">
        <p15:threadingInfo xmlns=""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9-03-05T13:38:35.522" idx="8">
    <p:pos x="4178" y="431"/>
    <p:text>eL TEXTO DE ETSE recuadro se modificó por lo que hay que actualizarlos en la última versión de la infografía</p:text>
    <p:extLst>
      <p:ext uri="{C676402C-5697-4E1C-873F-D02D1690AC5C}">
        <p15:threadingInfo xmlns=""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9-03-05T13:23:32.678" idx="4">
    <p:pos x="1395" y="709"/>
    <p:text>Hay que colocar el código sin espacios</p:text>
    <p:extLst>
      <p:ext uri="{C676402C-5697-4E1C-873F-D02D1690AC5C}">
        <p15:threadingInfo xmlns="" xmlns:p15="http://schemas.microsoft.com/office/powerpoint/2012/main" timeZoneBias="480"/>
      </p:ext>
    </p:extLst>
  </p:cm>
  <p:cm authorId="3" dt="2019-03-05T13:39:02.406" idx="9">
    <p:pos x="605" y="386"/>
    <p:text>No utilizar el icono de la tabla, en especial porque no deben usarse símbolos de palomitas o taches.</p:text>
    <p:extLst>
      <p:ext uri="{C676402C-5697-4E1C-873F-D02D1690AC5C}">
        <p15:threadingInfo xmlns="" xmlns:p15="http://schemas.microsoft.com/office/powerpoint/2012/main" timeZoneBias="480"/>
      </p:ext>
    </p:extLst>
  </p:cm>
  <p:cm authorId="3" dt="2019-03-05T13:40:00.667" idx="10">
    <p:pos x="5738" y="677"/>
    <p:text>eL TEXTO DE ETSE recuadro se modificó por lo que hay que actualizarlos en la última versión de la infografía</p:text>
    <p:extLst>
      <p:ext uri="{C676402C-5697-4E1C-873F-D02D1690AC5C}">
        <p15:threadingInfo xmlns=""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279465" cy="340162"/>
          </a:xfrm>
          <a:prstGeom prst="rect">
            <a:avLst/>
          </a:prstGeom>
        </p:spPr>
        <p:txBody>
          <a:bodyPr vert="horz" lIns="85496" tIns="42748" rIns="85496" bIns="42748" rtlCol="0"/>
          <a:lstStyle>
            <a:lvl1pPr algn="l">
              <a:defRPr sz="1100"/>
            </a:lvl1pPr>
          </a:lstStyle>
          <a:p>
            <a:endParaRPr lang="es-MX"/>
          </a:p>
        </p:txBody>
      </p:sp>
      <p:sp>
        <p:nvSpPr>
          <p:cNvPr id="3" name="Marcador de fecha 2"/>
          <p:cNvSpPr>
            <a:spLocks noGrp="1"/>
          </p:cNvSpPr>
          <p:nvPr>
            <p:ph type="dt" idx="1"/>
          </p:nvPr>
        </p:nvSpPr>
        <p:spPr>
          <a:xfrm>
            <a:off x="5593228" y="0"/>
            <a:ext cx="4279465" cy="340162"/>
          </a:xfrm>
          <a:prstGeom prst="rect">
            <a:avLst/>
          </a:prstGeom>
        </p:spPr>
        <p:txBody>
          <a:bodyPr vert="horz" lIns="85496" tIns="42748" rIns="85496" bIns="42748" rtlCol="0"/>
          <a:lstStyle>
            <a:lvl1pPr algn="r">
              <a:defRPr sz="1100"/>
            </a:lvl1pPr>
          </a:lstStyle>
          <a:p>
            <a:fld id="{69C4128E-5B30-42F6-AED3-1E2C1122FB39}" type="datetimeFigureOut">
              <a:rPr lang="es-MX" smtClean="0"/>
              <a:t>07/04/2019</a:t>
            </a:fld>
            <a:endParaRPr lang="es-MX"/>
          </a:p>
        </p:txBody>
      </p:sp>
      <p:sp>
        <p:nvSpPr>
          <p:cNvPr id="4" name="Marcador de imagen de diapositiva 3"/>
          <p:cNvSpPr>
            <a:spLocks noGrp="1" noRot="1" noChangeAspect="1"/>
          </p:cNvSpPr>
          <p:nvPr>
            <p:ph type="sldImg" idx="2"/>
          </p:nvPr>
        </p:nvSpPr>
        <p:spPr>
          <a:xfrm>
            <a:off x="3452813" y="849313"/>
            <a:ext cx="2968625" cy="2293937"/>
          </a:xfrm>
          <a:prstGeom prst="rect">
            <a:avLst/>
          </a:prstGeom>
          <a:noFill/>
          <a:ln w="12700">
            <a:solidFill>
              <a:prstClr val="black"/>
            </a:solidFill>
          </a:ln>
        </p:spPr>
        <p:txBody>
          <a:bodyPr vert="horz" lIns="85496" tIns="42748" rIns="85496" bIns="42748" rtlCol="0" anchor="ctr"/>
          <a:lstStyle/>
          <a:p>
            <a:endParaRPr lang="es-MX"/>
          </a:p>
        </p:txBody>
      </p:sp>
      <p:sp>
        <p:nvSpPr>
          <p:cNvPr id="5" name="Marcador de notas 4"/>
          <p:cNvSpPr>
            <a:spLocks noGrp="1"/>
          </p:cNvSpPr>
          <p:nvPr>
            <p:ph type="body" sz="quarter" idx="3"/>
          </p:nvPr>
        </p:nvSpPr>
        <p:spPr>
          <a:xfrm>
            <a:off x="988049" y="3271104"/>
            <a:ext cx="7898153" cy="2676862"/>
          </a:xfrm>
          <a:prstGeom prst="rect">
            <a:avLst/>
          </a:prstGeom>
        </p:spPr>
        <p:txBody>
          <a:bodyPr vert="horz" lIns="85496" tIns="42748" rIns="85496" bIns="42748"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6457514"/>
            <a:ext cx="4279465" cy="340161"/>
          </a:xfrm>
          <a:prstGeom prst="rect">
            <a:avLst/>
          </a:prstGeom>
        </p:spPr>
        <p:txBody>
          <a:bodyPr vert="horz" lIns="85496" tIns="42748" rIns="85496" bIns="42748" rtlCol="0" anchor="b"/>
          <a:lstStyle>
            <a:lvl1pPr algn="l">
              <a:defRPr sz="1100"/>
            </a:lvl1pPr>
          </a:lstStyle>
          <a:p>
            <a:endParaRPr lang="es-MX"/>
          </a:p>
        </p:txBody>
      </p:sp>
      <p:sp>
        <p:nvSpPr>
          <p:cNvPr id="7" name="Marcador de número de diapositiva 6"/>
          <p:cNvSpPr>
            <a:spLocks noGrp="1"/>
          </p:cNvSpPr>
          <p:nvPr>
            <p:ph type="sldNum" sz="quarter" idx="5"/>
          </p:nvPr>
        </p:nvSpPr>
        <p:spPr>
          <a:xfrm>
            <a:off x="5593228" y="6457514"/>
            <a:ext cx="4279465" cy="340161"/>
          </a:xfrm>
          <a:prstGeom prst="rect">
            <a:avLst/>
          </a:prstGeom>
        </p:spPr>
        <p:txBody>
          <a:bodyPr vert="horz" lIns="85496" tIns="42748" rIns="85496" bIns="42748" rtlCol="0" anchor="b"/>
          <a:lstStyle>
            <a:lvl1pPr algn="r">
              <a:defRPr sz="1100"/>
            </a:lvl1pPr>
          </a:lstStyle>
          <a:p>
            <a:fld id="{67B6691E-92F6-4A88-80F3-18064B88ACC1}" type="slidenum">
              <a:rPr lang="es-MX" smtClean="0"/>
              <a:t>‹Nº›</a:t>
            </a:fld>
            <a:endParaRPr lang="es-MX"/>
          </a:p>
        </p:txBody>
      </p:sp>
    </p:spTree>
    <p:extLst>
      <p:ext uri="{BB962C8B-B14F-4D97-AF65-F5344CB8AC3E}">
        <p14:creationId xmlns:p14="http://schemas.microsoft.com/office/powerpoint/2010/main" val="1777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14</a:t>
            </a:fld>
            <a:endParaRPr lang="es-MX"/>
          </a:p>
        </p:txBody>
      </p:sp>
    </p:spTree>
    <p:extLst>
      <p:ext uri="{BB962C8B-B14F-4D97-AF65-F5344CB8AC3E}">
        <p14:creationId xmlns:p14="http://schemas.microsoft.com/office/powerpoint/2010/main" val="14039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FMRI hacer ítems que sean detonadores de estrés, sistema límbico y primitivo! </a:t>
            </a:r>
          </a:p>
          <a:p>
            <a:endParaRPr lang="es-MX" dirty="0"/>
          </a:p>
          <a:p>
            <a:pPr algn="just"/>
            <a:r>
              <a:rPr lang="es-MX" sz="1200" dirty="0"/>
              <a:t>Para la lectura del diagnóstico en el </a:t>
            </a:r>
            <a:r>
              <a:rPr lang="es-MX" sz="1200" b="1" dirty="0"/>
              <a:t>Eje 1 </a:t>
            </a:r>
            <a:r>
              <a:rPr lang="es-MX" sz="1200" dirty="0"/>
              <a:t>identifique las habilidades básicas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15</a:t>
            </a:fld>
            <a:endParaRPr lang="es-MX"/>
          </a:p>
        </p:txBody>
      </p:sp>
    </p:spTree>
    <p:extLst>
      <p:ext uri="{BB962C8B-B14F-4D97-AF65-F5344CB8AC3E}">
        <p14:creationId xmlns:p14="http://schemas.microsoft.com/office/powerpoint/2010/main" val="280509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solidFill>
                  <a:prstClr val="black"/>
                </a:solidFill>
              </a:rPr>
              <a:t>en el </a:t>
            </a:r>
            <a:r>
              <a:rPr lang="es-MX" sz="1200" b="1" dirty="0">
                <a:solidFill>
                  <a:prstClr val="black"/>
                </a:solidFill>
              </a:rPr>
              <a:t>Eje 2</a:t>
            </a:r>
            <a:r>
              <a:rPr lang="es-MX" sz="1200" dirty="0">
                <a:solidFill>
                  <a:prstClr val="black"/>
                </a:solidFill>
              </a:rPr>
              <a:t> </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17</a:t>
            </a:fld>
            <a:endParaRPr lang="es-MX"/>
          </a:p>
        </p:txBody>
      </p:sp>
    </p:spTree>
    <p:extLst>
      <p:ext uri="{BB962C8B-B14F-4D97-AF65-F5344CB8AC3E}">
        <p14:creationId xmlns:p14="http://schemas.microsoft.com/office/powerpoint/2010/main" val="24881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Yimer</a:t>
            </a:r>
            <a:r>
              <a:rPr lang="en-US" dirty="0"/>
              <a:t>, A, &amp; </a:t>
            </a:r>
            <a:r>
              <a:rPr lang="en-US" dirty="0" err="1"/>
              <a:t>Ellerton</a:t>
            </a:r>
            <a:r>
              <a:rPr lang="en-US" dirty="0"/>
              <a:t>, NF. (2009). A five-phase model for mathematical problem solving: identifying synergies in pre-service-teachers’ metacognitive and cognitive actions. ZDM, 42, 245–261.</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19</a:t>
            </a:fld>
            <a:endParaRPr lang="es-MX"/>
          </a:p>
        </p:txBody>
      </p:sp>
    </p:spTree>
    <p:extLst>
      <p:ext uri="{BB962C8B-B14F-4D97-AF65-F5344CB8AC3E}">
        <p14:creationId xmlns:p14="http://schemas.microsoft.com/office/powerpoint/2010/main" val="3844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47700"/>
            <a:ext cx="4192587" cy="3238500"/>
          </a:xfrm>
        </p:spPr>
      </p:sp>
      <p:sp>
        <p:nvSpPr>
          <p:cNvPr id="3" name="Notes Placeholder 2"/>
          <p:cNvSpPr>
            <a:spLocks noGrp="1"/>
          </p:cNvSpPr>
          <p:nvPr>
            <p:ph type="body" idx="1"/>
          </p:nvPr>
        </p:nvSpPr>
        <p:spPr/>
        <p:txBody>
          <a:bodyPr/>
          <a:lstStyle/>
          <a:p>
            <a:r>
              <a:rPr lang="es-MX" dirty="0"/>
              <a:t>Actualizar colores de símbolos y recuadros</a:t>
            </a:r>
          </a:p>
        </p:txBody>
      </p:sp>
      <p:sp>
        <p:nvSpPr>
          <p:cNvPr id="4" name="Slide Number Placeholder 3"/>
          <p:cNvSpPr>
            <a:spLocks noGrp="1"/>
          </p:cNvSpPr>
          <p:nvPr>
            <p:ph type="sldNum" sz="quarter" idx="10"/>
          </p:nvPr>
        </p:nvSpPr>
        <p:spPr/>
        <p:txBody>
          <a:bodyPr/>
          <a:lstStyle/>
          <a:p>
            <a:pPr defTabSz="854964">
              <a:defRPr/>
            </a:pPr>
            <a:fld id="{4528F98A-BBD3-4723-88DC-146FABE42C32}" type="slidenum">
              <a:rPr lang="es-MX">
                <a:solidFill>
                  <a:prstClr val="black"/>
                </a:solidFill>
                <a:latin typeface="Calibri" panose="020F0502020204030204"/>
              </a:rPr>
              <a:pPr defTabSz="854964">
                <a:defRPr/>
              </a:pPr>
              <a:t>20</a:t>
            </a:fld>
            <a:endParaRPr lang="es-MX">
              <a:solidFill>
                <a:prstClr val="black"/>
              </a:solidFill>
              <a:latin typeface="Calibri" panose="020F0502020204030204"/>
            </a:endParaRPr>
          </a:p>
        </p:txBody>
      </p:sp>
    </p:spTree>
    <p:extLst>
      <p:ext uri="{BB962C8B-B14F-4D97-AF65-F5344CB8AC3E}">
        <p14:creationId xmlns:p14="http://schemas.microsoft.com/office/powerpoint/2010/main" val="111023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Aprender enseñando, interactividad (aprendizaje colaborativo) </a:t>
            </a:r>
            <a:r>
              <a:rPr lang="es-MX" sz="1100" spc="-14" dirty="0" err="1">
                <a:solidFill>
                  <a:srgbClr val="404040"/>
                </a:solidFill>
                <a:latin typeface="Tahoma"/>
                <a:cs typeface="Tahoma"/>
              </a:rPr>
              <a:t>speech</a:t>
            </a:r>
            <a:r>
              <a:rPr lang="es-MX" sz="1100" spc="-14" dirty="0">
                <a:solidFill>
                  <a:srgbClr val="404040"/>
                </a:solidFill>
                <a:latin typeface="Tahoma"/>
                <a:cs typeface="Tahoma"/>
              </a:rPr>
              <a:t> de Moctezuma.</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26</a:t>
            </a:fld>
            <a:endParaRPr lang="es-MX"/>
          </a:p>
        </p:txBody>
      </p:sp>
    </p:spTree>
    <p:extLst>
      <p:ext uri="{BB962C8B-B14F-4D97-AF65-F5344CB8AC3E}">
        <p14:creationId xmlns:p14="http://schemas.microsoft.com/office/powerpoint/2010/main" val="49911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Salir en las siguientes comunicados diferenciando líneas de capacitación para directivos y otras autoridades educativas.</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27</a:t>
            </a:fld>
            <a:endParaRPr lang="es-MX"/>
          </a:p>
        </p:txBody>
      </p:sp>
    </p:spTree>
    <p:extLst>
      <p:ext uri="{BB962C8B-B14F-4D97-AF65-F5344CB8AC3E}">
        <p14:creationId xmlns:p14="http://schemas.microsoft.com/office/powerpoint/2010/main" val="33684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7. Sistema de seguimiento para la autogestión del aprendizaje situado y natural y de apoyo a lo largo de su trayecto educativo. </a:t>
            </a:r>
          </a:p>
          <a:p>
            <a:pPr defTabSz="854964">
              <a:defRPr/>
            </a:pPr>
            <a:r>
              <a:rPr lang="es-MX" sz="1100" spc="-14" dirty="0">
                <a:solidFill>
                  <a:srgbClr val="404040"/>
                </a:solidFill>
                <a:latin typeface="Tahoma"/>
                <a:cs typeface="Tahoma"/>
              </a:rPr>
              <a:t>8. Aplicación de inteligencia artificial para el apoyo de los procesos de enseñanza y aprendizaje en el aula.</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28</a:t>
            </a:fld>
            <a:endParaRPr lang="es-MX"/>
          </a:p>
        </p:txBody>
      </p:sp>
    </p:spTree>
    <p:extLst>
      <p:ext uri="{BB962C8B-B14F-4D97-AF65-F5344CB8AC3E}">
        <p14:creationId xmlns:p14="http://schemas.microsoft.com/office/powerpoint/2010/main" val="30445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43897" y="7434895"/>
            <a:ext cx="162560" cy="194945"/>
          </a:xfrm>
          <a:custGeom>
            <a:avLst/>
            <a:gdLst/>
            <a:ahLst/>
            <a:cxnLst/>
            <a:rect l="l" t="t" r="r" b="b"/>
            <a:pathLst>
              <a:path w="162559" h="194945">
                <a:moveTo>
                  <a:pt x="75628" y="160591"/>
                </a:moveTo>
                <a:lnTo>
                  <a:pt x="0" y="160591"/>
                </a:lnTo>
                <a:lnTo>
                  <a:pt x="0" y="194754"/>
                </a:lnTo>
                <a:lnTo>
                  <a:pt x="75628" y="194754"/>
                </a:lnTo>
                <a:lnTo>
                  <a:pt x="75628" y="160591"/>
                </a:lnTo>
                <a:close/>
              </a:path>
              <a:path w="162559" h="194945">
                <a:moveTo>
                  <a:pt x="120391" y="120446"/>
                </a:moveTo>
                <a:lnTo>
                  <a:pt x="80594" y="120446"/>
                </a:lnTo>
                <a:lnTo>
                  <a:pt x="116192" y="194754"/>
                </a:lnTo>
                <a:lnTo>
                  <a:pt x="162001" y="194754"/>
                </a:lnTo>
                <a:lnTo>
                  <a:pt x="162001" y="160591"/>
                </a:lnTo>
                <a:lnTo>
                  <a:pt x="140474" y="160591"/>
                </a:lnTo>
                <a:lnTo>
                  <a:pt x="120391" y="120446"/>
                </a:lnTo>
                <a:close/>
              </a:path>
              <a:path w="162559" h="194945">
                <a:moveTo>
                  <a:pt x="56299" y="34150"/>
                </a:moveTo>
                <a:lnTo>
                  <a:pt x="19316" y="34150"/>
                </a:lnTo>
                <a:lnTo>
                  <a:pt x="19316" y="160591"/>
                </a:lnTo>
                <a:lnTo>
                  <a:pt x="56299" y="160591"/>
                </a:lnTo>
                <a:lnTo>
                  <a:pt x="56299" y="120446"/>
                </a:lnTo>
                <a:lnTo>
                  <a:pt x="120391" y="120446"/>
                </a:lnTo>
                <a:lnTo>
                  <a:pt x="116192" y="112052"/>
                </a:lnTo>
                <a:lnTo>
                  <a:pt x="130153" y="103809"/>
                </a:lnTo>
                <a:lnTo>
                  <a:pt x="140957" y="92168"/>
                </a:lnTo>
                <a:lnTo>
                  <a:pt x="142582" y="88684"/>
                </a:lnTo>
                <a:lnTo>
                  <a:pt x="56299" y="88684"/>
                </a:lnTo>
                <a:lnTo>
                  <a:pt x="56299" y="34150"/>
                </a:lnTo>
                <a:close/>
              </a:path>
              <a:path w="162559" h="194945">
                <a:moveTo>
                  <a:pt x="81140" y="0"/>
                </a:moveTo>
                <a:lnTo>
                  <a:pt x="0" y="0"/>
                </a:lnTo>
                <a:lnTo>
                  <a:pt x="0" y="34150"/>
                </a:lnTo>
                <a:lnTo>
                  <a:pt x="74523" y="34150"/>
                </a:lnTo>
                <a:lnTo>
                  <a:pt x="91577" y="35438"/>
                </a:lnTo>
                <a:lnTo>
                  <a:pt x="102735" y="39733"/>
                </a:lnTo>
                <a:lnTo>
                  <a:pt x="108822" y="47678"/>
                </a:lnTo>
                <a:lnTo>
                  <a:pt x="110667" y="59918"/>
                </a:lnTo>
                <a:lnTo>
                  <a:pt x="108892" y="72251"/>
                </a:lnTo>
                <a:lnTo>
                  <a:pt x="102874" y="81268"/>
                </a:lnTo>
                <a:lnTo>
                  <a:pt x="91577" y="86802"/>
                </a:lnTo>
                <a:lnTo>
                  <a:pt x="73964" y="88684"/>
                </a:lnTo>
                <a:lnTo>
                  <a:pt x="142582" y="88684"/>
                </a:lnTo>
                <a:lnTo>
                  <a:pt x="147931" y="77210"/>
                </a:lnTo>
                <a:lnTo>
                  <a:pt x="150406" y="59016"/>
                </a:lnTo>
                <a:lnTo>
                  <a:pt x="145832" y="33239"/>
                </a:lnTo>
                <a:lnTo>
                  <a:pt x="132437" y="14792"/>
                </a:lnTo>
                <a:lnTo>
                  <a:pt x="110710" y="3702"/>
                </a:lnTo>
                <a:lnTo>
                  <a:pt x="81140" y="0"/>
                </a:lnTo>
                <a:close/>
              </a:path>
            </a:pathLst>
          </a:custGeom>
          <a:solidFill>
            <a:srgbClr val="A1B2C1"/>
          </a:solidFill>
        </p:spPr>
        <p:txBody>
          <a:bodyPr wrap="square" lIns="0" tIns="0" rIns="0" bIns="0" rtlCol="0"/>
          <a:lstStyle/>
          <a:p>
            <a:endParaRPr/>
          </a:p>
        </p:txBody>
      </p:sp>
      <p:sp>
        <p:nvSpPr>
          <p:cNvPr id="17" name="bk object 17"/>
          <p:cNvSpPr/>
          <p:nvPr/>
        </p:nvSpPr>
        <p:spPr>
          <a:xfrm>
            <a:off x="8614921" y="7366003"/>
            <a:ext cx="833881" cy="26537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19" name="bk object 19"/>
          <p:cNvSpPr/>
          <p:nvPr/>
        </p:nvSpPr>
        <p:spPr>
          <a:xfrm>
            <a:off x="0" y="5446229"/>
            <a:ext cx="10058400" cy="2326640"/>
          </a:xfrm>
          <a:custGeom>
            <a:avLst/>
            <a:gdLst/>
            <a:ahLst/>
            <a:cxnLst/>
            <a:rect l="l" t="t" r="r" b="b"/>
            <a:pathLst>
              <a:path w="10058400" h="2326640">
                <a:moveTo>
                  <a:pt x="0" y="2326170"/>
                </a:moveTo>
                <a:lnTo>
                  <a:pt x="10058400" y="2326170"/>
                </a:lnTo>
                <a:lnTo>
                  <a:pt x="10058400" y="0"/>
                </a:lnTo>
                <a:lnTo>
                  <a:pt x="0" y="0"/>
                </a:lnTo>
                <a:lnTo>
                  <a:pt x="0" y="2326170"/>
                </a:lnTo>
                <a:close/>
              </a:path>
            </a:pathLst>
          </a:custGeom>
          <a:solidFill>
            <a:srgbClr val="CE6A2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17" name="bk object 17"/>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18" name="bk object 18"/>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19" name="bk object 19"/>
          <p:cNvSpPr/>
          <p:nvPr/>
        </p:nvSpPr>
        <p:spPr>
          <a:xfrm>
            <a:off x="8343897" y="7434895"/>
            <a:ext cx="166216" cy="194754"/>
          </a:xfrm>
          <a:prstGeom prst="rect">
            <a:avLst/>
          </a:prstGeom>
          <a:blipFill>
            <a:blip r:embed="rId7" cstate="print"/>
            <a:stretch>
              <a:fillRect/>
            </a:stretch>
          </a:blipFill>
        </p:spPr>
        <p:txBody>
          <a:bodyPr wrap="square" lIns="0" tIns="0" rIns="0" bIns="0" rtlCol="0"/>
          <a:lstStyle/>
          <a:p>
            <a:endParaRPr/>
          </a:p>
        </p:txBody>
      </p:sp>
      <p:sp>
        <p:nvSpPr>
          <p:cNvPr id="20" name="bk object 20"/>
          <p:cNvSpPr/>
          <p:nvPr/>
        </p:nvSpPr>
        <p:spPr>
          <a:xfrm>
            <a:off x="8519980" y="7366003"/>
            <a:ext cx="928823" cy="265379"/>
          </a:xfrm>
          <a:prstGeom prst="rect">
            <a:avLst/>
          </a:prstGeom>
          <a:blipFill>
            <a:blip r:embed="rId8" cstate="print"/>
            <a:stretch>
              <a:fillRect/>
            </a:stretch>
          </a:blipFill>
        </p:spPr>
        <p:txBody>
          <a:bodyPr wrap="square" lIns="0" tIns="0" rIns="0" bIns="0" rtlCol="0"/>
          <a:lstStyle/>
          <a:p>
            <a:endParaRPr/>
          </a:p>
        </p:txBody>
      </p:sp>
      <p:sp>
        <p:nvSpPr>
          <p:cNvPr id="21" name="bk object 21"/>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 name="Holder 2"/>
          <p:cNvSpPr>
            <a:spLocks noGrp="1"/>
          </p:cNvSpPr>
          <p:nvPr>
            <p:ph type="title"/>
          </p:nvPr>
        </p:nvSpPr>
        <p:spPr>
          <a:xfrm>
            <a:off x="977900" y="886077"/>
            <a:ext cx="3952240" cy="909319"/>
          </a:xfrm>
          <a:prstGeom prst="rect">
            <a:avLst/>
          </a:prstGeom>
        </p:spPr>
        <p:txBody>
          <a:bodyPr wrap="square" lIns="0" tIns="0" rIns="0" bIns="0">
            <a:spAutoFit/>
          </a:bodyPr>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a:xfrm>
            <a:off x="850912" y="1272489"/>
            <a:ext cx="8356574" cy="383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png"/><Relationship Id="rId10" Type="http://schemas.openxmlformats.org/officeDocument/2006/relationships/comments" Target="../comments/comment6.xml"/><Relationship Id="rId4" Type="http://schemas.openxmlformats.org/officeDocument/2006/relationships/image" Target="../media/image19.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5.xml"/><Relationship Id="rId6" Type="http://schemas.openxmlformats.org/officeDocument/2006/relationships/comments" Target="../comments/comment9.xml"/><Relationship Id="rId5" Type="http://schemas.openxmlformats.org/officeDocument/2006/relationships/image" Target="../media/image27.emf"/><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omments" Target="../comments/commen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omments" Target="../comments/comment11.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omments" Target="../comments/comment13.xml"/><Relationship Id="rId5" Type="http://schemas.openxmlformats.org/officeDocument/2006/relationships/image" Target="../media/image33.emf"/><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5.xml"/><Relationship Id="rId5" Type="http://schemas.openxmlformats.org/officeDocument/2006/relationships/comments" Target="../comments/comment15.xml"/><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leccionderevistasdeeducacionyaprendizaje.cgpublisher.com/product/pub.329/prod.5" TargetMode="External"/><Relationship Id="rId2" Type="http://schemas.openxmlformats.org/officeDocument/2006/relationships/hyperlink" Target="http://planea.sep.gob.mx/content/general/docs/2015/PlaneaDocumentoRector.pdf" TargetMode="External"/><Relationship Id="rId1" Type="http://schemas.openxmlformats.org/officeDocument/2006/relationships/slideLayout" Target="../slideLayouts/slideLayout2.xml"/><Relationship Id="rId4" Type="http://schemas.openxmlformats.org/officeDocument/2006/relationships/hyperlink" Target="http://iide.ens.uabc.mx/images/pdf/tesis/DCE/Tesis%20DCE%20Juan%20Carlos%20Perez%20Moran.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png"/><Relationship Id="rId7" Type="http://schemas.openxmlformats.org/officeDocument/2006/relationships/hyperlink" Target="http://www.flaticon.com/" TargetMode="Externa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omments" Target="../comments/comment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0541" y="4573624"/>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 xmlns:a16="http://schemas.microsoft.com/office/drawing/2014/main" id="{7A3BE87A-E41E-4426-9E9B-32B8BF7CC33F}"/>
              </a:ext>
            </a:extLst>
          </p:cNvPr>
          <p:cNvSpPr>
            <a:spLocks noGrp="1"/>
          </p:cNvSpPr>
          <p:nvPr>
            <p:ph type="title"/>
          </p:nvPr>
        </p:nvSpPr>
        <p:spPr>
          <a:xfrm>
            <a:off x="609600" y="3048000"/>
            <a:ext cx="4876800" cy="2231380"/>
          </a:xfrm>
        </p:spPr>
        <p:txBody>
          <a:bodyPr/>
          <a:lstStyle/>
          <a:p>
            <a:r>
              <a:rPr lang="es-MX" cap="all" dirty="0"/>
              <a:t>Diagnóstico nacional de las habilidades básicas en matemáticas de sexto de primaria:</a:t>
            </a:r>
            <a:br>
              <a:rPr lang="es-MX" cap="all" dirty="0"/>
            </a:br>
            <a:r>
              <a:rPr lang="es-MX" cap="all" dirty="0">
                <a:solidFill>
                  <a:schemeClr val="accent6">
                    <a:lumMod val="75000"/>
                  </a:schemeClr>
                </a:solidFill>
              </a:rPr>
              <a:t>Resultados de 2015</a:t>
            </a: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7900" y="1322561"/>
            <a:ext cx="2091689" cy="2714625"/>
          </a:xfrm>
          <a:custGeom>
            <a:avLst/>
            <a:gdLst/>
            <a:ahLst/>
            <a:cxnLst/>
            <a:rect l="l" t="t" r="r" b="b"/>
            <a:pathLst>
              <a:path w="2091690" h="2714625">
                <a:moveTo>
                  <a:pt x="2086825" y="0"/>
                </a:moveTo>
                <a:lnTo>
                  <a:pt x="0" y="3276"/>
                </a:lnTo>
                <a:lnTo>
                  <a:pt x="4279" y="2714282"/>
                </a:lnTo>
                <a:lnTo>
                  <a:pt x="2091118" y="2711005"/>
                </a:lnTo>
                <a:lnTo>
                  <a:pt x="2086825" y="0"/>
                </a:lnTo>
                <a:close/>
              </a:path>
            </a:pathLst>
          </a:custGeom>
          <a:solidFill>
            <a:srgbClr val="C7DBF1"/>
          </a:solidFill>
        </p:spPr>
        <p:txBody>
          <a:bodyPr wrap="square" lIns="0" tIns="0" rIns="0" bIns="0" rtlCol="0"/>
          <a:lstStyle/>
          <a:p>
            <a:endParaRPr/>
          </a:p>
        </p:txBody>
      </p:sp>
      <p:sp>
        <p:nvSpPr>
          <p:cNvPr id="3" name="object 3"/>
          <p:cNvSpPr/>
          <p:nvPr/>
        </p:nvSpPr>
        <p:spPr>
          <a:xfrm>
            <a:off x="7523040" y="2326204"/>
            <a:ext cx="86995" cy="542290"/>
          </a:xfrm>
          <a:custGeom>
            <a:avLst/>
            <a:gdLst/>
            <a:ahLst/>
            <a:cxnLst/>
            <a:rect l="l" t="t" r="r" b="b"/>
            <a:pathLst>
              <a:path w="86995" h="542289">
                <a:moveTo>
                  <a:pt x="85750" y="0"/>
                </a:moveTo>
                <a:lnTo>
                  <a:pt x="0" y="254"/>
                </a:lnTo>
                <a:lnTo>
                  <a:pt x="927" y="542290"/>
                </a:lnTo>
                <a:lnTo>
                  <a:pt x="86614" y="542036"/>
                </a:lnTo>
                <a:lnTo>
                  <a:pt x="85750" y="0"/>
                </a:lnTo>
                <a:close/>
              </a:path>
            </a:pathLst>
          </a:custGeom>
          <a:solidFill>
            <a:srgbClr val="F4FBFE"/>
          </a:solidFill>
        </p:spPr>
        <p:txBody>
          <a:bodyPr wrap="square" lIns="0" tIns="0" rIns="0" bIns="0" rtlCol="0"/>
          <a:lstStyle/>
          <a:p>
            <a:endParaRPr/>
          </a:p>
        </p:txBody>
      </p:sp>
      <p:sp>
        <p:nvSpPr>
          <p:cNvPr id="4" name="object 4"/>
          <p:cNvSpPr/>
          <p:nvPr/>
        </p:nvSpPr>
        <p:spPr>
          <a:xfrm>
            <a:off x="7642911" y="2042146"/>
            <a:ext cx="99695" cy="826135"/>
          </a:xfrm>
          <a:custGeom>
            <a:avLst/>
            <a:gdLst/>
            <a:ahLst/>
            <a:cxnLst/>
            <a:rect l="l" t="t" r="r" b="b"/>
            <a:pathLst>
              <a:path w="99695" h="826135">
                <a:moveTo>
                  <a:pt x="98374" y="0"/>
                </a:moveTo>
                <a:lnTo>
                  <a:pt x="0" y="292"/>
                </a:lnTo>
                <a:lnTo>
                  <a:pt x="1270" y="826020"/>
                </a:lnTo>
                <a:lnTo>
                  <a:pt x="99644" y="825715"/>
                </a:lnTo>
                <a:lnTo>
                  <a:pt x="98374" y="0"/>
                </a:lnTo>
                <a:close/>
              </a:path>
            </a:pathLst>
          </a:custGeom>
          <a:solidFill>
            <a:srgbClr val="F4FBFE"/>
          </a:solidFill>
        </p:spPr>
        <p:txBody>
          <a:bodyPr wrap="square" lIns="0" tIns="0" rIns="0" bIns="0" rtlCol="0"/>
          <a:lstStyle/>
          <a:p>
            <a:endParaRPr/>
          </a:p>
        </p:txBody>
      </p:sp>
      <p:sp>
        <p:nvSpPr>
          <p:cNvPr id="5" name="object 5"/>
          <p:cNvSpPr/>
          <p:nvPr/>
        </p:nvSpPr>
        <p:spPr>
          <a:xfrm>
            <a:off x="7785102" y="2154585"/>
            <a:ext cx="99695" cy="713740"/>
          </a:xfrm>
          <a:custGeom>
            <a:avLst/>
            <a:gdLst/>
            <a:ahLst/>
            <a:cxnLst/>
            <a:rect l="l" t="t" r="r" b="b"/>
            <a:pathLst>
              <a:path w="99695" h="713739">
                <a:moveTo>
                  <a:pt x="98374" y="0"/>
                </a:moveTo>
                <a:lnTo>
                  <a:pt x="0" y="279"/>
                </a:lnTo>
                <a:lnTo>
                  <a:pt x="1104" y="713295"/>
                </a:lnTo>
                <a:lnTo>
                  <a:pt x="99529" y="712952"/>
                </a:lnTo>
                <a:lnTo>
                  <a:pt x="98374" y="0"/>
                </a:lnTo>
                <a:close/>
              </a:path>
            </a:pathLst>
          </a:custGeom>
          <a:solidFill>
            <a:srgbClr val="F4FBFE"/>
          </a:solidFill>
        </p:spPr>
        <p:txBody>
          <a:bodyPr wrap="square" lIns="0" tIns="0" rIns="0" bIns="0" rtlCol="0"/>
          <a:lstStyle/>
          <a:p>
            <a:endParaRPr/>
          </a:p>
        </p:txBody>
      </p:sp>
      <p:sp>
        <p:nvSpPr>
          <p:cNvPr id="6" name="object 6"/>
          <p:cNvSpPr/>
          <p:nvPr/>
        </p:nvSpPr>
        <p:spPr>
          <a:xfrm>
            <a:off x="7926779" y="2245154"/>
            <a:ext cx="99695" cy="622935"/>
          </a:xfrm>
          <a:custGeom>
            <a:avLst/>
            <a:gdLst/>
            <a:ahLst/>
            <a:cxnLst/>
            <a:rect l="l" t="t" r="r" b="b"/>
            <a:pathLst>
              <a:path w="99695" h="622935">
                <a:moveTo>
                  <a:pt x="98463" y="0"/>
                </a:moveTo>
                <a:lnTo>
                  <a:pt x="0" y="330"/>
                </a:lnTo>
                <a:lnTo>
                  <a:pt x="1041" y="622376"/>
                </a:lnTo>
                <a:lnTo>
                  <a:pt x="99428" y="622109"/>
                </a:lnTo>
                <a:lnTo>
                  <a:pt x="98463" y="0"/>
                </a:lnTo>
                <a:close/>
              </a:path>
            </a:pathLst>
          </a:custGeom>
          <a:solidFill>
            <a:srgbClr val="F4FBFE"/>
          </a:solidFill>
        </p:spPr>
        <p:txBody>
          <a:bodyPr wrap="square" lIns="0" tIns="0" rIns="0" bIns="0" rtlCol="0"/>
          <a:lstStyle/>
          <a:p>
            <a:endParaRPr/>
          </a:p>
        </p:txBody>
      </p:sp>
      <p:sp>
        <p:nvSpPr>
          <p:cNvPr id="7" name="object 7"/>
          <p:cNvSpPr/>
          <p:nvPr/>
        </p:nvSpPr>
        <p:spPr>
          <a:xfrm>
            <a:off x="8136708" y="1815576"/>
            <a:ext cx="1059815" cy="626110"/>
          </a:xfrm>
          <a:custGeom>
            <a:avLst/>
            <a:gdLst/>
            <a:ahLst/>
            <a:cxnLst/>
            <a:rect l="l" t="t" r="r" b="b"/>
            <a:pathLst>
              <a:path w="1059815" h="626110">
                <a:moveTo>
                  <a:pt x="32740" y="0"/>
                </a:moveTo>
                <a:lnTo>
                  <a:pt x="19995" y="2600"/>
                </a:lnTo>
                <a:lnTo>
                  <a:pt x="9588" y="9618"/>
                </a:lnTo>
                <a:lnTo>
                  <a:pt x="2572" y="20025"/>
                </a:lnTo>
                <a:lnTo>
                  <a:pt x="0" y="32791"/>
                </a:lnTo>
                <a:lnTo>
                  <a:pt x="901" y="593001"/>
                </a:lnTo>
                <a:lnTo>
                  <a:pt x="3500" y="605728"/>
                </a:lnTo>
                <a:lnTo>
                  <a:pt x="10558" y="616105"/>
                </a:lnTo>
                <a:lnTo>
                  <a:pt x="20995" y="623087"/>
                </a:lnTo>
                <a:lnTo>
                  <a:pt x="33731" y="625627"/>
                </a:lnTo>
                <a:lnTo>
                  <a:pt x="1026756" y="624103"/>
                </a:lnTo>
                <a:lnTo>
                  <a:pt x="1039513" y="621511"/>
                </a:lnTo>
                <a:lnTo>
                  <a:pt x="1049907" y="614467"/>
                </a:lnTo>
                <a:lnTo>
                  <a:pt x="1056898" y="604036"/>
                </a:lnTo>
                <a:lnTo>
                  <a:pt x="1059446" y="591286"/>
                </a:lnTo>
                <a:lnTo>
                  <a:pt x="1056842" y="578553"/>
                </a:lnTo>
                <a:lnTo>
                  <a:pt x="1049805" y="568161"/>
                </a:lnTo>
                <a:lnTo>
                  <a:pt x="1039385" y="561163"/>
                </a:lnTo>
                <a:lnTo>
                  <a:pt x="1034432" y="560171"/>
                </a:lnTo>
                <a:lnTo>
                  <a:pt x="66293" y="560171"/>
                </a:lnTo>
                <a:lnTo>
                  <a:pt x="65544" y="32689"/>
                </a:lnTo>
                <a:lnTo>
                  <a:pt x="62953" y="19948"/>
                </a:lnTo>
                <a:lnTo>
                  <a:pt x="55910" y="9553"/>
                </a:lnTo>
                <a:lnTo>
                  <a:pt x="45483" y="2553"/>
                </a:lnTo>
                <a:lnTo>
                  <a:pt x="32740" y="0"/>
                </a:lnTo>
                <a:close/>
              </a:path>
              <a:path w="1059815" h="626110">
                <a:moveTo>
                  <a:pt x="1026629" y="558609"/>
                </a:moveTo>
                <a:lnTo>
                  <a:pt x="66293" y="560171"/>
                </a:lnTo>
                <a:lnTo>
                  <a:pt x="1034432" y="560171"/>
                </a:lnTo>
                <a:lnTo>
                  <a:pt x="1026629" y="558609"/>
                </a:lnTo>
                <a:close/>
              </a:path>
            </a:pathLst>
          </a:custGeom>
          <a:solidFill>
            <a:srgbClr val="035C84"/>
          </a:solidFill>
        </p:spPr>
        <p:txBody>
          <a:bodyPr wrap="square" lIns="0" tIns="0" rIns="0" bIns="0" rtlCol="0"/>
          <a:lstStyle/>
          <a:p>
            <a:endParaRPr/>
          </a:p>
        </p:txBody>
      </p:sp>
      <p:sp>
        <p:nvSpPr>
          <p:cNvPr id="8" name="object 8"/>
          <p:cNvSpPr/>
          <p:nvPr/>
        </p:nvSpPr>
        <p:spPr>
          <a:xfrm>
            <a:off x="8224946" y="1730768"/>
            <a:ext cx="873760" cy="590550"/>
          </a:xfrm>
          <a:custGeom>
            <a:avLst/>
            <a:gdLst/>
            <a:ahLst/>
            <a:cxnLst/>
            <a:rect l="l" t="t" r="r" b="b"/>
            <a:pathLst>
              <a:path w="873759" h="590550">
                <a:moveTo>
                  <a:pt x="179905" y="251880"/>
                </a:moveTo>
                <a:lnTo>
                  <a:pt x="3756" y="541910"/>
                </a:lnTo>
                <a:lnTo>
                  <a:pt x="0" y="554928"/>
                </a:lnTo>
                <a:lnTo>
                  <a:pt x="1132" y="566813"/>
                </a:lnTo>
                <a:lnTo>
                  <a:pt x="6930" y="577949"/>
                </a:lnTo>
                <a:lnTo>
                  <a:pt x="16939" y="586297"/>
                </a:lnTo>
                <a:lnTo>
                  <a:pt x="21854" y="589053"/>
                </a:lnTo>
                <a:lnTo>
                  <a:pt x="27251" y="590310"/>
                </a:lnTo>
                <a:lnTo>
                  <a:pt x="32547" y="590285"/>
                </a:lnTo>
                <a:lnTo>
                  <a:pt x="183258" y="348946"/>
                </a:lnTo>
                <a:lnTo>
                  <a:pt x="261024" y="348946"/>
                </a:lnTo>
                <a:lnTo>
                  <a:pt x="208709" y="266943"/>
                </a:lnTo>
                <a:lnTo>
                  <a:pt x="203162" y="260365"/>
                </a:lnTo>
                <a:lnTo>
                  <a:pt x="196240" y="255454"/>
                </a:lnTo>
                <a:lnTo>
                  <a:pt x="188353" y="252521"/>
                </a:lnTo>
                <a:lnTo>
                  <a:pt x="179905" y="251880"/>
                </a:lnTo>
                <a:close/>
              </a:path>
              <a:path w="873759" h="590550">
                <a:moveTo>
                  <a:pt x="557243" y="189879"/>
                </a:moveTo>
                <a:lnTo>
                  <a:pt x="484857" y="189879"/>
                </a:lnTo>
                <a:lnTo>
                  <a:pt x="648268" y="536233"/>
                </a:lnTo>
                <a:lnTo>
                  <a:pt x="653790" y="544409"/>
                </a:lnTo>
                <a:lnTo>
                  <a:pt x="661289" y="550495"/>
                </a:lnTo>
                <a:lnTo>
                  <a:pt x="670164" y="554125"/>
                </a:lnTo>
                <a:lnTo>
                  <a:pt x="679815" y="554928"/>
                </a:lnTo>
                <a:lnTo>
                  <a:pt x="689412" y="552906"/>
                </a:lnTo>
                <a:lnTo>
                  <a:pt x="697814" y="548262"/>
                </a:lnTo>
                <a:lnTo>
                  <a:pt x="704497" y="541381"/>
                </a:lnTo>
                <a:lnTo>
                  <a:pt x="708936" y="532652"/>
                </a:lnTo>
                <a:lnTo>
                  <a:pt x="741638" y="434367"/>
                </a:lnTo>
                <a:lnTo>
                  <a:pt x="672602" y="434367"/>
                </a:lnTo>
                <a:lnTo>
                  <a:pt x="557243" y="189879"/>
                </a:lnTo>
                <a:close/>
              </a:path>
              <a:path w="873759" h="590550">
                <a:moveTo>
                  <a:pt x="261024" y="348946"/>
                </a:moveTo>
                <a:lnTo>
                  <a:pt x="183258" y="348946"/>
                </a:lnTo>
                <a:lnTo>
                  <a:pt x="271955" y="487732"/>
                </a:lnTo>
                <a:lnTo>
                  <a:pt x="277437" y="494297"/>
                </a:lnTo>
                <a:lnTo>
                  <a:pt x="284332" y="499154"/>
                </a:lnTo>
                <a:lnTo>
                  <a:pt x="292259" y="502075"/>
                </a:lnTo>
                <a:lnTo>
                  <a:pt x="300834" y="502832"/>
                </a:lnTo>
                <a:lnTo>
                  <a:pt x="309296" y="501342"/>
                </a:lnTo>
                <a:lnTo>
                  <a:pt x="316967" y="497789"/>
                </a:lnTo>
                <a:lnTo>
                  <a:pt x="323480" y="492404"/>
                </a:lnTo>
                <a:lnTo>
                  <a:pt x="328470" y="485421"/>
                </a:lnTo>
                <a:lnTo>
                  <a:pt x="370962" y="405119"/>
                </a:lnTo>
                <a:lnTo>
                  <a:pt x="296859" y="405119"/>
                </a:lnTo>
                <a:lnTo>
                  <a:pt x="261024" y="348946"/>
                </a:lnTo>
                <a:close/>
              </a:path>
              <a:path w="873759" h="590550">
                <a:moveTo>
                  <a:pt x="838214" y="0"/>
                </a:moveTo>
                <a:lnTo>
                  <a:pt x="826140" y="3365"/>
                </a:lnTo>
                <a:lnTo>
                  <a:pt x="816221" y="11015"/>
                </a:lnTo>
                <a:lnTo>
                  <a:pt x="809787" y="22290"/>
                </a:lnTo>
                <a:lnTo>
                  <a:pt x="672602" y="434367"/>
                </a:lnTo>
                <a:lnTo>
                  <a:pt x="741638" y="434367"/>
                </a:lnTo>
                <a:lnTo>
                  <a:pt x="871865" y="42965"/>
                </a:lnTo>
                <a:lnTo>
                  <a:pt x="873439" y="30058"/>
                </a:lnTo>
                <a:lnTo>
                  <a:pt x="870066" y="17975"/>
                </a:lnTo>
                <a:lnTo>
                  <a:pt x="862404" y="8040"/>
                </a:lnTo>
                <a:lnTo>
                  <a:pt x="851113" y="1576"/>
                </a:lnTo>
                <a:lnTo>
                  <a:pt x="838214" y="0"/>
                </a:lnTo>
                <a:close/>
              </a:path>
              <a:path w="873759" h="590550">
                <a:moveTo>
                  <a:pt x="487270" y="83948"/>
                </a:moveTo>
                <a:lnTo>
                  <a:pt x="296859" y="405119"/>
                </a:lnTo>
                <a:lnTo>
                  <a:pt x="370962" y="405119"/>
                </a:lnTo>
                <a:lnTo>
                  <a:pt x="484857" y="189879"/>
                </a:lnTo>
                <a:lnTo>
                  <a:pt x="557243" y="189879"/>
                </a:lnTo>
                <a:lnTo>
                  <a:pt x="516112" y="102706"/>
                </a:lnTo>
                <a:lnTo>
                  <a:pt x="511138" y="95098"/>
                </a:lnTo>
                <a:lnTo>
                  <a:pt x="504377" y="89246"/>
                </a:lnTo>
                <a:lnTo>
                  <a:pt x="496274" y="85434"/>
                </a:lnTo>
                <a:lnTo>
                  <a:pt x="487270" y="83948"/>
                </a:lnTo>
                <a:close/>
              </a:path>
            </a:pathLst>
          </a:custGeom>
          <a:solidFill>
            <a:srgbClr val="F47A4B"/>
          </a:solidFill>
        </p:spPr>
        <p:txBody>
          <a:bodyPr wrap="square" lIns="0" tIns="0" rIns="0" bIns="0" rtlCol="0"/>
          <a:lstStyle/>
          <a:p>
            <a:endParaRPr/>
          </a:p>
        </p:txBody>
      </p:sp>
      <p:sp>
        <p:nvSpPr>
          <p:cNvPr id="9" name="object 9"/>
          <p:cNvSpPr/>
          <p:nvPr/>
        </p:nvSpPr>
        <p:spPr>
          <a:xfrm>
            <a:off x="8351258" y="1940968"/>
            <a:ext cx="125234" cy="12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03104" y="1700767"/>
            <a:ext cx="125260" cy="12520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645224" y="1784850"/>
            <a:ext cx="125209" cy="12520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519346" y="3009244"/>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13" name="object 13"/>
          <p:cNvSpPr/>
          <p:nvPr/>
        </p:nvSpPr>
        <p:spPr>
          <a:xfrm>
            <a:off x="6600625" y="3033809"/>
            <a:ext cx="2835474" cy="231925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14849" y="1445065"/>
            <a:ext cx="1609725" cy="1433830"/>
          </a:xfrm>
          <a:custGeom>
            <a:avLst/>
            <a:gdLst/>
            <a:ahLst/>
            <a:cxnLst/>
            <a:rect l="l" t="t" r="r" b="b"/>
            <a:pathLst>
              <a:path w="1609725" h="1433830">
                <a:moveTo>
                  <a:pt x="690258" y="0"/>
                </a:moveTo>
                <a:lnTo>
                  <a:pt x="643552" y="1465"/>
                </a:lnTo>
                <a:lnTo>
                  <a:pt x="596573" y="6556"/>
                </a:lnTo>
                <a:lnTo>
                  <a:pt x="549440" y="15402"/>
                </a:lnTo>
                <a:lnTo>
                  <a:pt x="502274" y="28132"/>
                </a:lnTo>
                <a:lnTo>
                  <a:pt x="458567" y="43483"/>
                </a:lnTo>
                <a:lnTo>
                  <a:pt x="416406" y="61674"/>
                </a:lnTo>
                <a:lnTo>
                  <a:pt x="375861" y="82565"/>
                </a:lnTo>
                <a:lnTo>
                  <a:pt x="336999" y="106015"/>
                </a:lnTo>
                <a:lnTo>
                  <a:pt x="299890" y="131884"/>
                </a:lnTo>
                <a:lnTo>
                  <a:pt x="264601" y="160030"/>
                </a:lnTo>
                <a:lnTo>
                  <a:pt x="231201" y="190314"/>
                </a:lnTo>
                <a:lnTo>
                  <a:pt x="199758" y="222595"/>
                </a:lnTo>
                <a:lnTo>
                  <a:pt x="170340" y="256731"/>
                </a:lnTo>
                <a:lnTo>
                  <a:pt x="143017" y="292583"/>
                </a:lnTo>
                <a:lnTo>
                  <a:pt x="117856" y="330009"/>
                </a:lnTo>
                <a:lnTo>
                  <a:pt x="94926" y="368869"/>
                </a:lnTo>
                <a:lnTo>
                  <a:pt x="74295" y="409023"/>
                </a:lnTo>
                <a:lnTo>
                  <a:pt x="56032" y="450330"/>
                </a:lnTo>
                <a:lnTo>
                  <a:pt x="40204" y="492648"/>
                </a:lnTo>
                <a:lnTo>
                  <a:pt x="26881" y="535839"/>
                </a:lnTo>
                <a:lnTo>
                  <a:pt x="16131" y="579760"/>
                </a:lnTo>
                <a:lnTo>
                  <a:pt x="8021" y="624271"/>
                </a:lnTo>
                <a:lnTo>
                  <a:pt x="2621" y="669232"/>
                </a:lnTo>
                <a:lnTo>
                  <a:pt x="0" y="714502"/>
                </a:lnTo>
                <a:lnTo>
                  <a:pt x="224" y="759940"/>
                </a:lnTo>
                <a:lnTo>
                  <a:pt x="3363" y="805406"/>
                </a:lnTo>
                <a:lnTo>
                  <a:pt x="9485" y="850759"/>
                </a:lnTo>
                <a:lnTo>
                  <a:pt x="18658" y="895859"/>
                </a:lnTo>
                <a:lnTo>
                  <a:pt x="30952" y="940564"/>
                </a:lnTo>
                <a:lnTo>
                  <a:pt x="46841" y="986017"/>
                </a:lnTo>
                <a:lnTo>
                  <a:pt x="65499" y="1029693"/>
                </a:lnTo>
                <a:lnTo>
                  <a:pt x="86797" y="1071525"/>
                </a:lnTo>
                <a:lnTo>
                  <a:pt x="110601" y="1111442"/>
                </a:lnTo>
                <a:lnTo>
                  <a:pt x="136782" y="1149376"/>
                </a:lnTo>
                <a:lnTo>
                  <a:pt x="165208" y="1185259"/>
                </a:lnTo>
                <a:lnTo>
                  <a:pt x="195747" y="1219022"/>
                </a:lnTo>
                <a:lnTo>
                  <a:pt x="228270" y="1250595"/>
                </a:lnTo>
                <a:lnTo>
                  <a:pt x="262644" y="1279911"/>
                </a:lnTo>
                <a:lnTo>
                  <a:pt x="298738" y="1306901"/>
                </a:lnTo>
                <a:lnTo>
                  <a:pt x="336422" y="1331496"/>
                </a:lnTo>
                <a:lnTo>
                  <a:pt x="375565" y="1353627"/>
                </a:lnTo>
                <a:lnTo>
                  <a:pt x="416034" y="1373225"/>
                </a:lnTo>
                <a:lnTo>
                  <a:pt x="457699" y="1390222"/>
                </a:lnTo>
                <a:lnTo>
                  <a:pt x="500429" y="1404549"/>
                </a:lnTo>
                <a:lnTo>
                  <a:pt x="544093" y="1416137"/>
                </a:lnTo>
                <a:lnTo>
                  <a:pt x="588559" y="1424918"/>
                </a:lnTo>
                <a:lnTo>
                  <a:pt x="633697" y="1430823"/>
                </a:lnTo>
                <a:lnTo>
                  <a:pt x="679375" y="1433783"/>
                </a:lnTo>
                <a:lnTo>
                  <a:pt x="725462" y="1433730"/>
                </a:lnTo>
                <a:lnTo>
                  <a:pt x="771826" y="1430594"/>
                </a:lnTo>
                <a:lnTo>
                  <a:pt x="818338" y="1424307"/>
                </a:lnTo>
                <a:lnTo>
                  <a:pt x="864866" y="1414801"/>
                </a:lnTo>
                <a:lnTo>
                  <a:pt x="911278" y="1402006"/>
                </a:lnTo>
                <a:lnTo>
                  <a:pt x="958999" y="1385233"/>
                </a:lnTo>
                <a:lnTo>
                  <a:pt x="1004755" y="1365410"/>
                </a:lnTo>
                <a:lnTo>
                  <a:pt x="1048464" y="1342687"/>
                </a:lnTo>
                <a:lnTo>
                  <a:pt x="1090047" y="1317218"/>
                </a:lnTo>
                <a:lnTo>
                  <a:pt x="1129425" y="1289153"/>
                </a:lnTo>
                <a:lnTo>
                  <a:pt x="1166518" y="1258646"/>
                </a:lnTo>
                <a:lnTo>
                  <a:pt x="1201245" y="1225849"/>
                </a:lnTo>
                <a:lnTo>
                  <a:pt x="1233527" y="1190913"/>
                </a:lnTo>
                <a:lnTo>
                  <a:pt x="1263285" y="1153991"/>
                </a:lnTo>
                <a:lnTo>
                  <a:pt x="1290439" y="1115235"/>
                </a:lnTo>
                <a:lnTo>
                  <a:pt x="1314909" y="1074797"/>
                </a:lnTo>
                <a:lnTo>
                  <a:pt x="1336615" y="1032829"/>
                </a:lnTo>
                <a:lnTo>
                  <a:pt x="1355478" y="989483"/>
                </a:lnTo>
                <a:lnTo>
                  <a:pt x="1371418" y="944911"/>
                </a:lnTo>
                <a:lnTo>
                  <a:pt x="1384355" y="899266"/>
                </a:lnTo>
                <a:lnTo>
                  <a:pt x="1394209" y="852700"/>
                </a:lnTo>
                <a:lnTo>
                  <a:pt x="1400901" y="805364"/>
                </a:lnTo>
                <a:lnTo>
                  <a:pt x="1404351" y="757411"/>
                </a:lnTo>
                <a:lnTo>
                  <a:pt x="1404479" y="708993"/>
                </a:lnTo>
                <a:lnTo>
                  <a:pt x="1401206" y="660262"/>
                </a:lnTo>
                <a:lnTo>
                  <a:pt x="1532041" y="619406"/>
                </a:lnTo>
                <a:lnTo>
                  <a:pt x="1567237" y="598903"/>
                </a:lnTo>
                <a:lnTo>
                  <a:pt x="1592613" y="564454"/>
                </a:lnTo>
                <a:lnTo>
                  <a:pt x="1607068" y="519482"/>
                </a:lnTo>
                <a:lnTo>
                  <a:pt x="1609500" y="467410"/>
                </a:lnTo>
                <a:lnTo>
                  <a:pt x="1598805" y="411660"/>
                </a:lnTo>
                <a:lnTo>
                  <a:pt x="1575880" y="359743"/>
                </a:lnTo>
                <a:lnTo>
                  <a:pt x="1549798" y="325566"/>
                </a:lnTo>
                <a:lnTo>
                  <a:pt x="1275882" y="325566"/>
                </a:lnTo>
                <a:lnTo>
                  <a:pt x="1247771" y="288096"/>
                </a:lnTo>
                <a:lnTo>
                  <a:pt x="1217575" y="252320"/>
                </a:lnTo>
                <a:lnTo>
                  <a:pt x="1185415" y="218367"/>
                </a:lnTo>
                <a:lnTo>
                  <a:pt x="1151412" y="186365"/>
                </a:lnTo>
                <a:lnTo>
                  <a:pt x="1115687" y="156444"/>
                </a:lnTo>
                <a:lnTo>
                  <a:pt x="1078360" y="128733"/>
                </a:lnTo>
                <a:lnTo>
                  <a:pt x="1039553" y="103359"/>
                </a:lnTo>
                <a:lnTo>
                  <a:pt x="999385" y="80453"/>
                </a:lnTo>
                <a:lnTo>
                  <a:pt x="957977" y="60142"/>
                </a:lnTo>
                <a:lnTo>
                  <a:pt x="915450" y="42556"/>
                </a:lnTo>
                <a:lnTo>
                  <a:pt x="871925" y="27823"/>
                </a:lnTo>
                <a:lnTo>
                  <a:pt x="827523" y="16072"/>
                </a:lnTo>
                <a:lnTo>
                  <a:pt x="782364" y="7432"/>
                </a:lnTo>
                <a:lnTo>
                  <a:pt x="736569" y="2031"/>
                </a:lnTo>
                <a:lnTo>
                  <a:pt x="690258" y="0"/>
                </a:lnTo>
                <a:close/>
              </a:path>
              <a:path w="1609725" h="1433830">
                <a:moveTo>
                  <a:pt x="1466312" y="275638"/>
                </a:moveTo>
                <a:lnTo>
                  <a:pt x="1425691" y="278792"/>
                </a:lnTo>
                <a:lnTo>
                  <a:pt x="1275882" y="325566"/>
                </a:lnTo>
                <a:lnTo>
                  <a:pt x="1549798" y="325566"/>
                </a:lnTo>
                <a:lnTo>
                  <a:pt x="1544257" y="318305"/>
                </a:lnTo>
                <a:lnTo>
                  <a:pt x="1506784" y="289540"/>
                </a:lnTo>
                <a:lnTo>
                  <a:pt x="1466312" y="275638"/>
                </a:lnTo>
                <a:close/>
              </a:path>
            </a:pathLst>
          </a:custGeom>
          <a:solidFill>
            <a:srgbClr val="88AAD9"/>
          </a:solidFill>
        </p:spPr>
        <p:txBody>
          <a:bodyPr wrap="square" lIns="0" tIns="0" rIns="0" bIns="0" rtlCol="0"/>
          <a:lstStyle/>
          <a:p>
            <a:endParaRPr/>
          </a:p>
        </p:txBody>
      </p:sp>
      <p:sp>
        <p:nvSpPr>
          <p:cNvPr id="15" name="object 15"/>
          <p:cNvSpPr/>
          <p:nvPr/>
        </p:nvSpPr>
        <p:spPr>
          <a:xfrm>
            <a:off x="8141584" y="1588168"/>
            <a:ext cx="1176655" cy="1176655"/>
          </a:xfrm>
          <a:custGeom>
            <a:avLst/>
            <a:gdLst/>
            <a:ahLst/>
            <a:cxnLst/>
            <a:rect l="l" t="t" r="r" b="b"/>
            <a:pathLst>
              <a:path w="1176654" h="1176655">
                <a:moveTo>
                  <a:pt x="586851" y="0"/>
                </a:moveTo>
                <a:lnTo>
                  <a:pt x="541656" y="1819"/>
                </a:lnTo>
                <a:lnTo>
                  <a:pt x="496633" y="7102"/>
                </a:lnTo>
                <a:lnTo>
                  <a:pt x="451995" y="15864"/>
                </a:lnTo>
                <a:lnTo>
                  <a:pt x="407956" y="28120"/>
                </a:lnTo>
                <a:lnTo>
                  <a:pt x="364732" y="43885"/>
                </a:lnTo>
                <a:lnTo>
                  <a:pt x="322537" y="63176"/>
                </a:lnTo>
                <a:lnTo>
                  <a:pt x="281584" y="86007"/>
                </a:lnTo>
                <a:lnTo>
                  <a:pt x="242090" y="112394"/>
                </a:lnTo>
                <a:lnTo>
                  <a:pt x="204267" y="142352"/>
                </a:lnTo>
                <a:lnTo>
                  <a:pt x="166679" y="177601"/>
                </a:lnTo>
                <a:lnTo>
                  <a:pt x="132887" y="215230"/>
                </a:lnTo>
                <a:lnTo>
                  <a:pt x="102897" y="255004"/>
                </a:lnTo>
                <a:lnTo>
                  <a:pt x="76714" y="296685"/>
                </a:lnTo>
                <a:lnTo>
                  <a:pt x="54343" y="340036"/>
                </a:lnTo>
                <a:lnTo>
                  <a:pt x="35789" y="384820"/>
                </a:lnTo>
                <a:lnTo>
                  <a:pt x="21253" y="430077"/>
                </a:lnTo>
                <a:lnTo>
                  <a:pt x="10429" y="476203"/>
                </a:lnTo>
                <a:lnTo>
                  <a:pt x="3339" y="522955"/>
                </a:lnTo>
                <a:lnTo>
                  <a:pt x="0" y="570090"/>
                </a:lnTo>
                <a:lnTo>
                  <a:pt x="432" y="617366"/>
                </a:lnTo>
                <a:lnTo>
                  <a:pt x="4655" y="664540"/>
                </a:lnTo>
                <a:lnTo>
                  <a:pt x="12689" y="711368"/>
                </a:lnTo>
                <a:lnTo>
                  <a:pt x="24554" y="757609"/>
                </a:lnTo>
                <a:lnTo>
                  <a:pt x="40268" y="803019"/>
                </a:lnTo>
                <a:lnTo>
                  <a:pt x="59851" y="847356"/>
                </a:lnTo>
                <a:lnTo>
                  <a:pt x="83323" y="890376"/>
                </a:lnTo>
                <a:lnTo>
                  <a:pt x="110703" y="931838"/>
                </a:lnTo>
                <a:lnTo>
                  <a:pt x="142012" y="971497"/>
                </a:lnTo>
                <a:lnTo>
                  <a:pt x="174984" y="1006840"/>
                </a:lnTo>
                <a:lnTo>
                  <a:pt x="210134" y="1038887"/>
                </a:lnTo>
                <a:lnTo>
                  <a:pt x="247245" y="1067624"/>
                </a:lnTo>
                <a:lnTo>
                  <a:pt x="286107" y="1093033"/>
                </a:lnTo>
                <a:lnTo>
                  <a:pt x="326504" y="1115099"/>
                </a:lnTo>
                <a:lnTo>
                  <a:pt x="368223" y="1133808"/>
                </a:lnTo>
                <a:lnTo>
                  <a:pt x="411050" y="1149142"/>
                </a:lnTo>
                <a:lnTo>
                  <a:pt x="454773" y="1161086"/>
                </a:lnTo>
                <a:lnTo>
                  <a:pt x="499178" y="1169624"/>
                </a:lnTo>
                <a:lnTo>
                  <a:pt x="544051" y="1174741"/>
                </a:lnTo>
                <a:lnTo>
                  <a:pt x="589178" y="1176422"/>
                </a:lnTo>
                <a:lnTo>
                  <a:pt x="634347" y="1174649"/>
                </a:lnTo>
                <a:lnTo>
                  <a:pt x="679342" y="1169408"/>
                </a:lnTo>
                <a:lnTo>
                  <a:pt x="723953" y="1160683"/>
                </a:lnTo>
                <a:lnTo>
                  <a:pt x="767963" y="1148458"/>
                </a:lnTo>
                <a:lnTo>
                  <a:pt x="811161" y="1132718"/>
                </a:lnTo>
                <a:lnTo>
                  <a:pt x="853332" y="1113446"/>
                </a:lnTo>
                <a:lnTo>
                  <a:pt x="894263" y="1090627"/>
                </a:lnTo>
                <a:lnTo>
                  <a:pt x="933740" y="1064246"/>
                </a:lnTo>
                <a:lnTo>
                  <a:pt x="971550" y="1034286"/>
                </a:lnTo>
                <a:lnTo>
                  <a:pt x="1002222" y="1006311"/>
                </a:lnTo>
                <a:lnTo>
                  <a:pt x="1043098" y="961632"/>
                </a:lnTo>
                <a:lnTo>
                  <a:pt x="1071146" y="924538"/>
                </a:lnTo>
                <a:lnTo>
                  <a:pt x="1095925" y="885748"/>
                </a:lnTo>
                <a:lnTo>
                  <a:pt x="1117416" y="845469"/>
                </a:lnTo>
                <a:lnTo>
                  <a:pt x="1135604" y="803911"/>
                </a:lnTo>
                <a:lnTo>
                  <a:pt x="1150472" y="761280"/>
                </a:lnTo>
                <a:lnTo>
                  <a:pt x="1162002" y="717785"/>
                </a:lnTo>
                <a:lnTo>
                  <a:pt x="1170178" y="673634"/>
                </a:lnTo>
                <a:lnTo>
                  <a:pt x="1174984" y="629035"/>
                </a:lnTo>
                <a:lnTo>
                  <a:pt x="1176401" y="584196"/>
                </a:lnTo>
                <a:lnTo>
                  <a:pt x="1174414" y="539325"/>
                </a:lnTo>
                <a:lnTo>
                  <a:pt x="1169006" y="494630"/>
                </a:lnTo>
                <a:lnTo>
                  <a:pt x="1160159" y="450319"/>
                </a:lnTo>
                <a:lnTo>
                  <a:pt x="1147857" y="406601"/>
                </a:lnTo>
                <a:lnTo>
                  <a:pt x="1132083" y="363683"/>
                </a:lnTo>
                <a:lnTo>
                  <a:pt x="1112821" y="321774"/>
                </a:lnTo>
                <a:lnTo>
                  <a:pt x="1090053" y="281080"/>
                </a:lnTo>
                <a:lnTo>
                  <a:pt x="1063762" y="241812"/>
                </a:lnTo>
                <a:lnTo>
                  <a:pt x="1033933" y="204176"/>
                </a:lnTo>
                <a:lnTo>
                  <a:pt x="1001013" y="168912"/>
                </a:lnTo>
                <a:lnTo>
                  <a:pt x="965904" y="136943"/>
                </a:lnTo>
                <a:lnTo>
                  <a:pt x="928823" y="108283"/>
                </a:lnTo>
                <a:lnTo>
                  <a:pt x="889982" y="82949"/>
                </a:lnTo>
                <a:lnTo>
                  <a:pt x="849596" y="60954"/>
                </a:lnTo>
                <a:lnTo>
                  <a:pt x="807880" y="42316"/>
                </a:lnTo>
                <a:lnTo>
                  <a:pt x="765048" y="27049"/>
                </a:lnTo>
                <a:lnTo>
                  <a:pt x="721314" y="15168"/>
                </a:lnTo>
                <a:lnTo>
                  <a:pt x="676894" y="6689"/>
                </a:lnTo>
                <a:lnTo>
                  <a:pt x="632001" y="1628"/>
                </a:lnTo>
                <a:lnTo>
                  <a:pt x="586851" y="0"/>
                </a:lnTo>
                <a:close/>
              </a:path>
            </a:pathLst>
          </a:custGeom>
          <a:solidFill>
            <a:srgbClr val="E2F4FD"/>
          </a:solidFill>
        </p:spPr>
        <p:txBody>
          <a:bodyPr wrap="square" lIns="0" tIns="0" rIns="0" bIns="0" rtlCol="0"/>
          <a:lstStyle/>
          <a:p>
            <a:endParaRPr/>
          </a:p>
        </p:txBody>
      </p:sp>
      <p:sp>
        <p:nvSpPr>
          <p:cNvPr id="16" name="object 16"/>
          <p:cNvSpPr/>
          <p:nvPr/>
        </p:nvSpPr>
        <p:spPr>
          <a:xfrm>
            <a:off x="8141590" y="1793533"/>
            <a:ext cx="1047750" cy="971550"/>
          </a:xfrm>
          <a:custGeom>
            <a:avLst/>
            <a:gdLst/>
            <a:ahLst/>
            <a:cxnLst/>
            <a:rect l="l" t="t" r="r" b="b"/>
            <a:pathLst>
              <a:path w="1047750" h="971550">
                <a:moveTo>
                  <a:pt x="458321" y="0"/>
                </a:moveTo>
                <a:lnTo>
                  <a:pt x="413126" y="1795"/>
                </a:lnTo>
                <a:lnTo>
                  <a:pt x="368099" y="7062"/>
                </a:lnTo>
                <a:lnTo>
                  <a:pt x="323453" y="15819"/>
                </a:lnTo>
                <a:lnTo>
                  <a:pt x="279400" y="28080"/>
                </a:lnTo>
                <a:lnTo>
                  <a:pt x="236154" y="43862"/>
                </a:lnTo>
                <a:lnTo>
                  <a:pt x="193929" y="63181"/>
                </a:lnTo>
                <a:lnTo>
                  <a:pt x="152937" y="86053"/>
                </a:lnTo>
                <a:lnTo>
                  <a:pt x="113391" y="112493"/>
                </a:lnTo>
                <a:lnTo>
                  <a:pt x="75505" y="142518"/>
                </a:lnTo>
                <a:lnTo>
                  <a:pt x="45278" y="170068"/>
                </a:lnTo>
                <a:lnTo>
                  <a:pt x="21255" y="224709"/>
                </a:lnTo>
                <a:lnTo>
                  <a:pt x="10432" y="270837"/>
                </a:lnTo>
                <a:lnTo>
                  <a:pt x="3340" y="317589"/>
                </a:lnTo>
                <a:lnTo>
                  <a:pt x="0" y="364725"/>
                </a:lnTo>
                <a:lnTo>
                  <a:pt x="431" y="412001"/>
                </a:lnTo>
                <a:lnTo>
                  <a:pt x="4653" y="459174"/>
                </a:lnTo>
                <a:lnTo>
                  <a:pt x="12685" y="506002"/>
                </a:lnTo>
                <a:lnTo>
                  <a:pt x="24548" y="552242"/>
                </a:lnTo>
                <a:lnTo>
                  <a:pt x="40261" y="597652"/>
                </a:lnTo>
                <a:lnTo>
                  <a:pt x="59843" y="641987"/>
                </a:lnTo>
                <a:lnTo>
                  <a:pt x="83314" y="685007"/>
                </a:lnTo>
                <a:lnTo>
                  <a:pt x="110694" y="726467"/>
                </a:lnTo>
                <a:lnTo>
                  <a:pt x="142002" y="766127"/>
                </a:lnTo>
                <a:lnTo>
                  <a:pt x="174975" y="801470"/>
                </a:lnTo>
                <a:lnTo>
                  <a:pt x="210124" y="833517"/>
                </a:lnTo>
                <a:lnTo>
                  <a:pt x="247236" y="862254"/>
                </a:lnTo>
                <a:lnTo>
                  <a:pt x="286097" y="887664"/>
                </a:lnTo>
                <a:lnTo>
                  <a:pt x="326494" y="909731"/>
                </a:lnTo>
                <a:lnTo>
                  <a:pt x="368213" y="928440"/>
                </a:lnTo>
                <a:lnTo>
                  <a:pt x="411041" y="943775"/>
                </a:lnTo>
                <a:lnTo>
                  <a:pt x="454764" y="955720"/>
                </a:lnTo>
                <a:lnTo>
                  <a:pt x="499168" y="964259"/>
                </a:lnTo>
                <a:lnTo>
                  <a:pt x="544041" y="969377"/>
                </a:lnTo>
                <a:lnTo>
                  <a:pt x="589168" y="971059"/>
                </a:lnTo>
                <a:lnTo>
                  <a:pt x="634337" y="969287"/>
                </a:lnTo>
                <a:lnTo>
                  <a:pt x="679333" y="964047"/>
                </a:lnTo>
                <a:lnTo>
                  <a:pt x="723943" y="955323"/>
                </a:lnTo>
                <a:lnTo>
                  <a:pt x="767953" y="943099"/>
                </a:lnTo>
                <a:lnTo>
                  <a:pt x="811151" y="927359"/>
                </a:lnTo>
                <a:lnTo>
                  <a:pt x="853322" y="908088"/>
                </a:lnTo>
                <a:lnTo>
                  <a:pt x="894253" y="885269"/>
                </a:lnTo>
                <a:lnTo>
                  <a:pt x="933730" y="858888"/>
                </a:lnTo>
                <a:lnTo>
                  <a:pt x="971540" y="828928"/>
                </a:lnTo>
                <a:lnTo>
                  <a:pt x="1002217" y="800951"/>
                </a:lnTo>
                <a:lnTo>
                  <a:pt x="1026323" y="746210"/>
                </a:lnTo>
                <a:lnTo>
                  <a:pt x="1037146" y="700091"/>
                </a:lnTo>
                <a:lnTo>
                  <a:pt x="1044237" y="653346"/>
                </a:lnTo>
                <a:lnTo>
                  <a:pt x="1047576" y="606219"/>
                </a:lnTo>
                <a:lnTo>
                  <a:pt x="1047144" y="558952"/>
                </a:lnTo>
                <a:lnTo>
                  <a:pt x="1042921" y="511788"/>
                </a:lnTo>
                <a:lnTo>
                  <a:pt x="1034888" y="464969"/>
                </a:lnTo>
                <a:lnTo>
                  <a:pt x="1023025" y="418737"/>
                </a:lnTo>
                <a:lnTo>
                  <a:pt x="1007312" y="373335"/>
                </a:lnTo>
                <a:lnTo>
                  <a:pt x="987730" y="329006"/>
                </a:lnTo>
                <a:lnTo>
                  <a:pt x="964260" y="285991"/>
                </a:lnTo>
                <a:lnTo>
                  <a:pt x="936882" y="244533"/>
                </a:lnTo>
                <a:lnTo>
                  <a:pt x="905577" y="204875"/>
                </a:lnTo>
                <a:lnTo>
                  <a:pt x="872604" y="169527"/>
                </a:lnTo>
                <a:lnTo>
                  <a:pt x="837454" y="137475"/>
                </a:lnTo>
                <a:lnTo>
                  <a:pt x="800341" y="108736"/>
                </a:lnTo>
                <a:lnTo>
                  <a:pt x="761477" y="83326"/>
                </a:lnTo>
                <a:lnTo>
                  <a:pt x="721076" y="61260"/>
                </a:lnTo>
                <a:lnTo>
                  <a:pt x="679351" y="42555"/>
                </a:lnTo>
                <a:lnTo>
                  <a:pt x="636515" y="27226"/>
                </a:lnTo>
                <a:lnTo>
                  <a:pt x="592781" y="15291"/>
                </a:lnTo>
                <a:lnTo>
                  <a:pt x="548362" y="6764"/>
                </a:lnTo>
                <a:lnTo>
                  <a:pt x="503471" y="1661"/>
                </a:lnTo>
                <a:lnTo>
                  <a:pt x="458321" y="0"/>
                </a:lnTo>
                <a:close/>
              </a:path>
            </a:pathLst>
          </a:custGeom>
          <a:solidFill>
            <a:srgbClr val="E2F4FD"/>
          </a:solidFill>
        </p:spPr>
        <p:txBody>
          <a:bodyPr wrap="square" lIns="0" tIns="0" rIns="0" bIns="0" rtlCol="0"/>
          <a:lstStyle/>
          <a:p>
            <a:endParaRPr/>
          </a:p>
        </p:txBody>
      </p:sp>
      <p:sp>
        <p:nvSpPr>
          <p:cNvPr id="17" name="object 17"/>
          <p:cNvSpPr/>
          <p:nvPr/>
        </p:nvSpPr>
        <p:spPr>
          <a:xfrm>
            <a:off x="8272242" y="1719090"/>
            <a:ext cx="914400" cy="914400"/>
          </a:xfrm>
          <a:custGeom>
            <a:avLst/>
            <a:gdLst/>
            <a:ahLst/>
            <a:cxnLst/>
            <a:rect l="l" t="t" r="r" b="b"/>
            <a:pathLst>
              <a:path w="914400" h="914400">
                <a:moveTo>
                  <a:pt x="470222" y="0"/>
                </a:moveTo>
                <a:lnTo>
                  <a:pt x="423116" y="1035"/>
                </a:lnTo>
                <a:lnTo>
                  <a:pt x="376220" y="6927"/>
                </a:lnTo>
                <a:lnTo>
                  <a:pt x="329938" y="17709"/>
                </a:lnTo>
                <a:lnTo>
                  <a:pt x="284671" y="33411"/>
                </a:lnTo>
                <a:lnTo>
                  <a:pt x="240823" y="54066"/>
                </a:lnTo>
                <a:lnTo>
                  <a:pt x="198796" y="79703"/>
                </a:lnTo>
                <a:lnTo>
                  <a:pt x="158992" y="110356"/>
                </a:lnTo>
                <a:lnTo>
                  <a:pt x="125084" y="142637"/>
                </a:lnTo>
                <a:lnTo>
                  <a:pt x="95180" y="177497"/>
                </a:lnTo>
                <a:lnTo>
                  <a:pt x="69304" y="214611"/>
                </a:lnTo>
                <a:lnTo>
                  <a:pt x="47480" y="253656"/>
                </a:lnTo>
                <a:lnTo>
                  <a:pt x="29733" y="294309"/>
                </a:lnTo>
                <a:lnTo>
                  <a:pt x="16088" y="336246"/>
                </a:lnTo>
                <a:lnTo>
                  <a:pt x="6567" y="379144"/>
                </a:lnTo>
                <a:lnTo>
                  <a:pt x="1196" y="422681"/>
                </a:lnTo>
                <a:lnTo>
                  <a:pt x="0" y="466531"/>
                </a:lnTo>
                <a:lnTo>
                  <a:pt x="3001" y="510372"/>
                </a:lnTo>
                <a:lnTo>
                  <a:pt x="10224" y="553881"/>
                </a:lnTo>
                <a:lnTo>
                  <a:pt x="21695" y="596734"/>
                </a:lnTo>
                <a:lnTo>
                  <a:pt x="37436" y="638608"/>
                </a:lnTo>
                <a:lnTo>
                  <a:pt x="57473" y="679180"/>
                </a:lnTo>
                <a:lnTo>
                  <a:pt x="81829" y="718126"/>
                </a:lnTo>
                <a:lnTo>
                  <a:pt x="110529" y="755122"/>
                </a:lnTo>
                <a:lnTo>
                  <a:pt x="145904" y="791949"/>
                </a:lnTo>
                <a:lnTo>
                  <a:pt x="184285" y="824004"/>
                </a:lnTo>
                <a:lnTo>
                  <a:pt x="225258" y="851253"/>
                </a:lnTo>
                <a:lnTo>
                  <a:pt x="268409" y="873663"/>
                </a:lnTo>
                <a:lnTo>
                  <a:pt x="313323" y="891198"/>
                </a:lnTo>
                <a:lnTo>
                  <a:pt x="359585" y="903825"/>
                </a:lnTo>
                <a:lnTo>
                  <a:pt x="406782" y="911509"/>
                </a:lnTo>
                <a:lnTo>
                  <a:pt x="454499" y="914216"/>
                </a:lnTo>
                <a:lnTo>
                  <a:pt x="502321" y="911912"/>
                </a:lnTo>
                <a:lnTo>
                  <a:pt x="549835" y="904563"/>
                </a:lnTo>
                <a:lnTo>
                  <a:pt x="593658" y="893293"/>
                </a:lnTo>
                <a:lnTo>
                  <a:pt x="636492" y="877559"/>
                </a:lnTo>
                <a:lnTo>
                  <a:pt x="677965" y="857360"/>
                </a:lnTo>
                <a:lnTo>
                  <a:pt x="717711" y="832698"/>
                </a:lnTo>
                <a:lnTo>
                  <a:pt x="755359" y="803573"/>
                </a:lnTo>
                <a:lnTo>
                  <a:pt x="789267" y="771286"/>
                </a:lnTo>
                <a:lnTo>
                  <a:pt x="819171" y="736422"/>
                </a:lnTo>
                <a:lnTo>
                  <a:pt x="845047" y="699303"/>
                </a:lnTo>
                <a:lnTo>
                  <a:pt x="866870" y="660253"/>
                </a:lnTo>
                <a:lnTo>
                  <a:pt x="884616" y="619595"/>
                </a:lnTo>
                <a:lnTo>
                  <a:pt x="898260" y="577653"/>
                </a:lnTo>
                <a:lnTo>
                  <a:pt x="907779" y="534751"/>
                </a:lnTo>
                <a:lnTo>
                  <a:pt x="913147" y="491211"/>
                </a:lnTo>
                <a:lnTo>
                  <a:pt x="914340" y="447358"/>
                </a:lnTo>
                <a:lnTo>
                  <a:pt x="911335" y="403515"/>
                </a:lnTo>
                <a:lnTo>
                  <a:pt x="904106" y="360006"/>
                </a:lnTo>
                <a:lnTo>
                  <a:pt x="892630" y="317153"/>
                </a:lnTo>
                <a:lnTo>
                  <a:pt x="876881" y="275281"/>
                </a:lnTo>
                <a:lnTo>
                  <a:pt x="856836" y="234712"/>
                </a:lnTo>
                <a:lnTo>
                  <a:pt x="832470" y="195771"/>
                </a:lnTo>
                <a:lnTo>
                  <a:pt x="803759" y="158781"/>
                </a:lnTo>
                <a:lnTo>
                  <a:pt x="770794" y="124170"/>
                </a:lnTo>
                <a:lnTo>
                  <a:pt x="734734" y="94036"/>
                </a:lnTo>
                <a:lnTo>
                  <a:pt x="694820" y="66587"/>
                </a:lnTo>
                <a:lnTo>
                  <a:pt x="652700" y="43806"/>
                </a:lnTo>
                <a:lnTo>
                  <a:pt x="608778" y="25725"/>
                </a:lnTo>
                <a:lnTo>
                  <a:pt x="563456" y="12376"/>
                </a:lnTo>
                <a:lnTo>
                  <a:pt x="517137" y="3790"/>
                </a:lnTo>
                <a:lnTo>
                  <a:pt x="470222" y="0"/>
                </a:lnTo>
                <a:close/>
              </a:path>
            </a:pathLst>
          </a:custGeom>
          <a:solidFill>
            <a:srgbClr val="E7B593"/>
          </a:solidFill>
        </p:spPr>
        <p:txBody>
          <a:bodyPr wrap="square" lIns="0" tIns="0" rIns="0" bIns="0" rtlCol="0"/>
          <a:lstStyle/>
          <a:p>
            <a:endParaRPr/>
          </a:p>
        </p:txBody>
      </p:sp>
      <p:sp>
        <p:nvSpPr>
          <p:cNvPr id="18" name="object 18"/>
          <p:cNvSpPr/>
          <p:nvPr/>
        </p:nvSpPr>
        <p:spPr>
          <a:xfrm>
            <a:off x="8642480" y="1813126"/>
            <a:ext cx="544195" cy="810895"/>
          </a:xfrm>
          <a:custGeom>
            <a:avLst/>
            <a:gdLst/>
            <a:ahLst/>
            <a:cxnLst/>
            <a:rect l="l" t="t" r="r" b="b"/>
            <a:pathLst>
              <a:path w="544195" h="810894">
                <a:moveTo>
                  <a:pt x="364496" y="0"/>
                </a:moveTo>
                <a:lnTo>
                  <a:pt x="320728" y="11235"/>
                </a:lnTo>
                <a:lnTo>
                  <a:pt x="277998" y="26883"/>
                </a:lnTo>
                <a:lnTo>
                  <a:pt x="236600" y="47012"/>
                </a:lnTo>
                <a:lnTo>
                  <a:pt x="196826" y="71692"/>
                </a:lnTo>
                <a:lnTo>
                  <a:pt x="158972" y="100990"/>
                </a:lnTo>
                <a:lnTo>
                  <a:pt x="125066" y="133276"/>
                </a:lnTo>
                <a:lnTo>
                  <a:pt x="95163" y="168141"/>
                </a:lnTo>
                <a:lnTo>
                  <a:pt x="69289" y="205260"/>
                </a:lnTo>
                <a:lnTo>
                  <a:pt x="47468" y="244309"/>
                </a:lnTo>
                <a:lnTo>
                  <a:pt x="29723" y="284967"/>
                </a:lnTo>
                <a:lnTo>
                  <a:pt x="16079" y="326907"/>
                </a:lnTo>
                <a:lnTo>
                  <a:pt x="6561" y="369809"/>
                </a:lnTo>
                <a:lnTo>
                  <a:pt x="1193" y="413346"/>
                </a:lnTo>
                <a:lnTo>
                  <a:pt x="0" y="457197"/>
                </a:lnTo>
                <a:lnTo>
                  <a:pt x="3004" y="501038"/>
                </a:lnTo>
                <a:lnTo>
                  <a:pt x="10233" y="544544"/>
                </a:lnTo>
                <a:lnTo>
                  <a:pt x="21708" y="587394"/>
                </a:lnTo>
                <a:lnTo>
                  <a:pt x="37455" y="629262"/>
                </a:lnTo>
                <a:lnTo>
                  <a:pt x="57499" y="669825"/>
                </a:lnTo>
                <a:lnTo>
                  <a:pt x="81863" y="708760"/>
                </a:lnTo>
                <a:lnTo>
                  <a:pt x="110572" y="745744"/>
                </a:lnTo>
                <a:lnTo>
                  <a:pt x="143570" y="780397"/>
                </a:lnTo>
                <a:lnTo>
                  <a:pt x="179596" y="810526"/>
                </a:lnTo>
                <a:lnTo>
                  <a:pt x="223420" y="799256"/>
                </a:lnTo>
                <a:lnTo>
                  <a:pt x="266253" y="783522"/>
                </a:lnTo>
                <a:lnTo>
                  <a:pt x="307727" y="763323"/>
                </a:lnTo>
                <a:lnTo>
                  <a:pt x="347472" y="738661"/>
                </a:lnTo>
                <a:lnTo>
                  <a:pt x="385121" y="709536"/>
                </a:lnTo>
                <a:lnTo>
                  <a:pt x="419029" y="677249"/>
                </a:lnTo>
                <a:lnTo>
                  <a:pt x="448933" y="642385"/>
                </a:lnTo>
                <a:lnTo>
                  <a:pt x="474809" y="605266"/>
                </a:lnTo>
                <a:lnTo>
                  <a:pt x="496632" y="566216"/>
                </a:lnTo>
                <a:lnTo>
                  <a:pt x="514378" y="525558"/>
                </a:lnTo>
                <a:lnTo>
                  <a:pt x="528022" y="483616"/>
                </a:lnTo>
                <a:lnTo>
                  <a:pt x="537540" y="440714"/>
                </a:lnTo>
                <a:lnTo>
                  <a:pt x="542909" y="397175"/>
                </a:lnTo>
                <a:lnTo>
                  <a:pt x="544102" y="353322"/>
                </a:lnTo>
                <a:lnTo>
                  <a:pt x="541097" y="309478"/>
                </a:lnTo>
                <a:lnTo>
                  <a:pt x="533868" y="265969"/>
                </a:lnTo>
                <a:lnTo>
                  <a:pt x="522391" y="223116"/>
                </a:lnTo>
                <a:lnTo>
                  <a:pt x="506643" y="181244"/>
                </a:lnTo>
                <a:lnTo>
                  <a:pt x="486597" y="140675"/>
                </a:lnTo>
                <a:lnTo>
                  <a:pt x="462231" y="101734"/>
                </a:lnTo>
                <a:lnTo>
                  <a:pt x="433520" y="64744"/>
                </a:lnTo>
                <a:lnTo>
                  <a:pt x="400556" y="30133"/>
                </a:lnTo>
                <a:lnTo>
                  <a:pt x="364496" y="0"/>
                </a:lnTo>
                <a:close/>
              </a:path>
            </a:pathLst>
          </a:custGeom>
          <a:solidFill>
            <a:srgbClr val="E2A57E"/>
          </a:solidFill>
        </p:spPr>
        <p:txBody>
          <a:bodyPr wrap="square" lIns="0" tIns="0" rIns="0" bIns="0" rtlCol="0"/>
          <a:lstStyle/>
          <a:p>
            <a:endParaRPr/>
          </a:p>
        </p:txBody>
      </p:sp>
      <p:sp>
        <p:nvSpPr>
          <p:cNvPr id="19" name="object 19"/>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20" name="object 20"/>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21" name="object 21"/>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22" name="object 22"/>
          <p:cNvSpPr/>
          <p:nvPr/>
        </p:nvSpPr>
        <p:spPr>
          <a:xfrm>
            <a:off x="8343897" y="7434895"/>
            <a:ext cx="166216" cy="19475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519980" y="7366003"/>
            <a:ext cx="928823" cy="26537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5" name="object 25"/>
          <p:cNvSpPr txBox="1">
            <a:spLocks noGrp="1"/>
          </p:cNvSpPr>
          <p:nvPr>
            <p:ph type="title"/>
          </p:nvPr>
        </p:nvSpPr>
        <p:spPr>
          <a:xfrm>
            <a:off x="863600" y="637488"/>
            <a:ext cx="4775200" cy="314960"/>
          </a:xfrm>
          <a:prstGeom prst="rect">
            <a:avLst/>
          </a:prstGeom>
        </p:spPr>
        <p:txBody>
          <a:bodyPr vert="horz" wrap="square" lIns="0" tIns="12700" rIns="0" bIns="0" rtlCol="0">
            <a:spAutoFit/>
          </a:bodyPr>
          <a:lstStyle/>
          <a:p>
            <a:pPr marL="12700">
              <a:lnSpc>
                <a:spcPct val="100000"/>
              </a:lnSpc>
              <a:spcBef>
                <a:spcPts val="100"/>
              </a:spcBef>
            </a:pPr>
            <a:r>
              <a:rPr sz="1900" spc="175" dirty="0">
                <a:solidFill>
                  <a:srgbClr val="CE6A28"/>
                </a:solidFill>
              </a:rPr>
              <a:t>¿Cómo</a:t>
            </a:r>
            <a:r>
              <a:rPr sz="1900" spc="50" dirty="0">
                <a:solidFill>
                  <a:srgbClr val="CE6A28"/>
                </a:solidFill>
              </a:rPr>
              <a:t> </a:t>
            </a:r>
            <a:r>
              <a:rPr sz="1900" spc="170" dirty="0">
                <a:solidFill>
                  <a:srgbClr val="CE6A28"/>
                </a:solidFill>
              </a:rPr>
              <a:t>se</a:t>
            </a:r>
            <a:r>
              <a:rPr sz="1900" spc="50" dirty="0">
                <a:solidFill>
                  <a:srgbClr val="CE6A28"/>
                </a:solidFill>
              </a:rPr>
              <a:t> </a:t>
            </a:r>
            <a:r>
              <a:rPr sz="1900" spc="150" dirty="0">
                <a:solidFill>
                  <a:srgbClr val="CE6A28"/>
                </a:solidFill>
              </a:rPr>
              <a:t>llevó</a:t>
            </a:r>
            <a:r>
              <a:rPr sz="1900" spc="50" dirty="0">
                <a:solidFill>
                  <a:srgbClr val="CE6A28"/>
                </a:solidFill>
              </a:rPr>
              <a:t> </a:t>
            </a:r>
            <a:r>
              <a:rPr sz="1900" spc="204" dirty="0">
                <a:solidFill>
                  <a:srgbClr val="CE6A28"/>
                </a:solidFill>
              </a:rPr>
              <a:t>a</a:t>
            </a:r>
            <a:r>
              <a:rPr sz="1900" spc="50" dirty="0">
                <a:solidFill>
                  <a:srgbClr val="CE6A28"/>
                </a:solidFill>
              </a:rPr>
              <a:t> </a:t>
            </a:r>
            <a:r>
              <a:rPr sz="1900" spc="190" dirty="0">
                <a:solidFill>
                  <a:srgbClr val="CE6A28"/>
                </a:solidFill>
              </a:rPr>
              <a:t>cabo</a:t>
            </a:r>
            <a:r>
              <a:rPr sz="1900" spc="50" dirty="0">
                <a:solidFill>
                  <a:srgbClr val="CE6A28"/>
                </a:solidFill>
              </a:rPr>
              <a:t> </a:t>
            </a:r>
            <a:r>
              <a:rPr sz="1900" spc="130" dirty="0">
                <a:solidFill>
                  <a:srgbClr val="CE6A28"/>
                </a:solidFill>
              </a:rPr>
              <a:t>el</a:t>
            </a:r>
            <a:r>
              <a:rPr sz="1900" spc="50" dirty="0">
                <a:solidFill>
                  <a:srgbClr val="CE6A28"/>
                </a:solidFill>
              </a:rPr>
              <a:t> </a:t>
            </a:r>
            <a:r>
              <a:rPr sz="1900" spc="160" dirty="0" err="1">
                <a:solidFill>
                  <a:srgbClr val="CE6A28"/>
                </a:solidFill>
              </a:rPr>
              <a:t>diagnóstico</a:t>
            </a:r>
            <a:r>
              <a:rPr sz="1900" spc="160" dirty="0">
                <a:solidFill>
                  <a:srgbClr val="CE6A28"/>
                </a:solidFill>
              </a:rPr>
              <a:t>?</a:t>
            </a:r>
            <a:r>
              <a:rPr lang="es-MX" sz="1900" spc="160" dirty="0">
                <a:solidFill>
                  <a:srgbClr val="CE6A28"/>
                </a:solidFill>
              </a:rPr>
              <a:t>      </a:t>
            </a:r>
            <a:endParaRPr sz="1900" dirty="0"/>
          </a:p>
        </p:txBody>
      </p:sp>
      <p:sp>
        <p:nvSpPr>
          <p:cNvPr id="26" name="object 26"/>
          <p:cNvSpPr txBox="1"/>
          <p:nvPr/>
        </p:nvSpPr>
        <p:spPr>
          <a:xfrm>
            <a:off x="857262" y="1272489"/>
            <a:ext cx="5387340" cy="186526"/>
          </a:xfrm>
          <a:prstGeom prst="rect">
            <a:avLst/>
          </a:prstGeom>
        </p:spPr>
        <p:txBody>
          <a:bodyPr vert="horz" wrap="square" lIns="0" tIns="12700" rIns="0" bIns="0" rtlCol="0">
            <a:spAutoFit/>
          </a:bodyPr>
          <a:lstStyle/>
          <a:p>
            <a:pPr marL="12700" marR="5080" indent="126364" algn="just">
              <a:lnSpc>
                <a:spcPct val="113700"/>
              </a:lnSpc>
              <a:spcBef>
                <a:spcPts val="100"/>
              </a:spcBef>
            </a:pPr>
            <a:endParaRPr sz="1100" dirty="0">
              <a:latin typeface="Tahoma"/>
              <a:cs typeface="Tahoma"/>
            </a:endParaRPr>
          </a:p>
        </p:txBody>
      </p:sp>
      <p:sp>
        <p:nvSpPr>
          <p:cNvPr id="28" name="CuadroTexto 27"/>
          <p:cNvSpPr txBox="1"/>
          <p:nvPr/>
        </p:nvSpPr>
        <p:spPr>
          <a:xfrm>
            <a:off x="761946" y="1097920"/>
            <a:ext cx="5647220" cy="6247864"/>
          </a:xfrm>
          <a:prstGeom prst="rect">
            <a:avLst/>
          </a:prstGeom>
          <a:noFill/>
        </p:spPr>
        <p:txBody>
          <a:bodyPr wrap="square" rtlCol="0">
            <a:spAutoFit/>
          </a:bodyPr>
          <a:lstStyle/>
          <a:p>
            <a:pPr algn="just"/>
            <a:r>
              <a:rPr lang="es-MX" sz="1200" dirty="0">
                <a:cs typeface="Arial" panose="020B0604020202020204" pitchFamily="34" charset="0"/>
              </a:rPr>
              <a:t>Para el diagnóstico nacional de las habilidades básicas de Matemáticas de sexto de primaria se realizaron una serie de estudios curriculares, cognitivos y estadísticos basados en experiencias y aplicaciones educativas exitosas y de vanguardia alrededor del mundo. En especial se cuidó que la sistematización y articulación de los métodos empleados se pudieran replicar en el corto plazo y a un bajo costo para posibilitar futuros diagnósticos a nivel nacional, por entidad federativa, zonas o centros escolares según sea la demanda de las necesidades de las distintas autoridades educativas o de la comunidad escolar y sociedad en su conjunto:</a:t>
            </a:r>
          </a:p>
          <a:p>
            <a:pPr algn="just"/>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utilizaron los ítems del PLANEA-ELCE de matemáticas </a:t>
            </a:r>
            <a:r>
              <a:rPr lang="es-MX" sz="1200" dirty="0">
                <a:solidFill>
                  <a:schemeClr val="tx2">
                    <a:lumMod val="60000"/>
                    <a:lumOff val="40000"/>
                  </a:schemeClr>
                </a:solidFill>
                <a:cs typeface="Arial" panose="020B0604020202020204" pitchFamily="34" charset="0"/>
              </a:rPr>
              <a:t>liberados</a:t>
            </a:r>
            <a:r>
              <a:rPr lang="es-MX" sz="1200" dirty="0">
                <a:cs typeface="Arial" panose="020B0604020202020204" pitchFamily="34" charset="0"/>
              </a:rPr>
              <a:t> en el portal de la SEP y las bases de datos de la aplicación de 2015 del PLANEA-ELSEN de Matemáticas publicadas en el portal del INEE;</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realizaron tres tipos de estudios cognitivos: 1) Análisis reticular de las especificaciones de la prueba alineadas al currículum Nacional de Matemáticas de sexto de primaria; 2) análisis de procesos de respuesta y modelamiento matemático por un panel de expertos; y 3) técnicas de pensamiento en voz alta, así como entrevistas cognitivas a estudiantes de sexto de primaria (Ericsson, &amp; </a:t>
            </a:r>
            <a:r>
              <a:rPr lang="es-MX" sz="1200" dirty="0" err="1">
                <a:cs typeface="Arial" panose="020B0604020202020204" pitchFamily="34" charset="0"/>
              </a:rPr>
              <a:t>Simon</a:t>
            </a:r>
            <a:r>
              <a:rPr lang="es-MX" sz="1200" dirty="0">
                <a:cs typeface="Arial" panose="020B0604020202020204" pitchFamily="34" charset="0"/>
              </a:rPr>
              <a:t>, 1993; </a:t>
            </a:r>
            <a:r>
              <a:rPr lang="en-US" sz="1200" dirty="0"/>
              <a:t>Leighton, &amp; </a:t>
            </a:r>
            <a:r>
              <a:rPr lang="en-US" sz="1200" dirty="0" err="1"/>
              <a:t>Gierl</a:t>
            </a:r>
            <a:r>
              <a:rPr lang="en-US" sz="1200" dirty="0"/>
              <a:t>, 2007a, </a:t>
            </a:r>
            <a:r>
              <a:rPr lang="es-ES" sz="1200" dirty="0"/>
              <a:t>Pérez-Morán, </a:t>
            </a:r>
            <a:r>
              <a:rPr lang="es-ES" sz="1200" dirty="0" err="1"/>
              <a:t>Larrazolo</a:t>
            </a:r>
            <a:r>
              <a:rPr lang="es-ES" sz="1200" dirty="0"/>
              <a:t>, </a:t>
            </a:r>
            <a:r>
              <a:rPr lang="es-ES" sz="1200" dirty="0" err="1"/>
              <a:t>Backhoff</a:t>
            </a:r>
            <a:r>
              <a:rPr lang="es-ES" sz="1200" dirty="0"/>
              <a:t>, &amp; Rojas, 2015; Brizuela, Jiménez, Pérez, &amp; Rojas, 2016; </a:t>
            </a:r>
            <a:r>
              <a:rPr lang="es-MX" sz="1200" dirty="0"/>
              <a:t>Brizuela, </a:t>
            </a:r>
            <a:r>
              <a:rPr lang="es-MX" sz="1200" dirty="0" err="1"/>
              <a:t>Pérez</a:t>
            </a:r>
            <a:r>
              <a:rPr lang="es-MX" sz="1200" dirty="0"/>
              <a:t>, &amp; Rojas, 2018</a:t>
            </a:r>
            <a:r>
              <a:rPr lang="es-MX" sz="1200" dirty="0">
                <a:cs typeface="Arial" panose="020B0604020202020204" pitchFamily="34" charset="0"/>
              </a:rPr>
              <a:t>).</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recopilaron evidencias de constructo para fundamentar los resultados del diagnóstico atendiendo los criterios técnicos de calidad establecidos por organismos de reconocido renombre en el campo del desarrollo de pruebas educativas a nivel nacional e internacional (AERA, APA &amp; NCME, 2014; INEE, 2017; ITC, 2001);</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aplicaron modelos de diagnóstico cognitivo para el análisis de los datos (de la Torre, 2009; </a:t>
            </a:r>
            <a:r>
              <a:rPr lang="es-MX" sz="1200" dirty="0" err="1">
                <a:cs typeface="Arial" panose="020B0604020202020204" pitchFamily="34" charset="0"/>
              </a:rPr>
              <a:t>Junker</a:t>
            </a:r>
            <a:r>
              <a:rPr lang="es-MX" sz="1200" dirty="0">
                <a:cs typeface="Arial" panose="020B0604020202020204" pitchFamily="34" charset="0"/>
              </a:rPr>
              <a:t> &amp; </a:t>
            </a:r>
            <a:r>
              <a:rPr lang="es-MX" sz="1200" dirty="0" err="1">
                <a:cs typeface="Arial" panose="020B0604020202020204" pitchFamily="34" charset="0"/>
              </a:rPr>
              <a:t>Sitjsma</a:t>
            </a:r>
            <a:r>
              <a:rPr lang="es-MX" sz="1200" dirty="0">
                <a:cs typeface="Arial" panose="020B0604020202020204" pitchFamily="34" charset="0"/>
              </a:rPr>
              <a:t>, 2001; Pérez-Morán, 2014; Rojas, 2013); y</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endParaRPr lang="en-US" sz="1200" dirty="0">
              <a:cs typeface="Arial" panose="020B0604020202020204" pitchFamily="34" charset="0"/>
            </a:endParaRPr>
          </a:p>
        </p:txBody>
      </p:sp>
      <p:pic>
        <p:nvPicPr>
          <p:cNvPr id="29" name="Imagen 28"/>
          <p:cNvPicPr>
            <a:picLocks noChangeAspect="1"/>
          </p:cNvPicPr>
          <p:nvPr/>
        </p:nvPicPr>
        <p:blipFill>
          <a:blip r:embed="rId8"/>
          <a:stretch>
            <a:fillRect/>
          </a:stretch>
        </p:blipFill>
        <p:spPr>
          <a:xfrm>
            <a:off x="5652186" y="735582"/>
            <a:ext cx="3981450" cy="180975"/>
          </a:xfrm>
          <a:prstGeom prst="rect">
            <a:avLst/>
          </a:prstGeom>
        </p:spPr>
      </p:pic>
      <p:pic>
        <p:nvPicPr>
          <p:cNvPr id="27" name="Imagen 26"/>
          <p:cNvPicPr>
            <a:picLocks noChangeAspect="1"/>
          </p:cNvPicPr>
          <p:nvPr/>
        </p:nvPicPr>
        <p:blipFill>
          <a:blip r:embed="rId9"/>
          <a:stretch>
            <a:fillRect/>
          </a:stretch>
        </p:blipFill>
        <p:spPr>
          <a:xfrm>
            <a:off x="6819897" y="6086771"/>
            <a:ext cx="3048000"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4162"/>
            <a:ext cx="6240145" cy="314960"/>
          </a:xfrm>
          <a:prstGeom prst="rect">
            <a:avLst/>
          </a:prstGeom>
        </p:spPr>
        <p:txBody>
          <a:bodyPr vert="horz" wrap="square" lIns="0" tIns="12700" rIns="0" bIns="0" rtlCol="0">
            <a:spAutoFit/>
          </a:bodyPr>
          <a:lstStyle/>
          <a:p>
            <a:pPr marL="12700">
              <a:lnSpc>
                <a:spcPct val="100000"/>
              </a:lnSpc>
              <a:spcBef>
                <a:spcPts val="100"/>
              </a:spcBef>
            </a:pPr>
            <a:r>
              <a:rPr sz="1900" spc="165" dirty="0">
                <a:solidFill>
                  <a:srgbClr val="CE6A28"/>
                </a:solidFill>
              </a:rPr>
              <a:t>¿Cuáles</a:t>
            </a:r>
            <a:r>
              <a:rPr sz="1900" spc="65" dirty="0">
                <a:solidFill>
                  <a:srgbClr val="CE6A28"/>
                </a:solidFill>
              </a:rPr>
              <a:t> </a:t>
            </a:r>
            <a:r>
              <a:rPr sz="1900" spc="175" dirty="0">
                <a:solidFill>
                  <a:srgbClr val="CE6A28"/>
                </a:solidFill>
              </a:rPr>
              <a:t>son</a:t>
            </a:r>
            <a:r>
              <a:rPr sz="1900" spc="65" dirty="0">
                <a:solidFill>
                  <a:srgbClr val="CE6A28"/>
                </a:solidFill>
              </a:rPr>
              <a:t> </a:t>
            </a:r>
            <a:r>
              <a:rPr sz="1900" spc="185" dirty="0">
                <a:solidFill>
                  <a:srgbClr val="CE6A28"/>
                </a:solidFill>
              </a:rPr>
              <a:t>las</a:t>
            </a:r>
            <a:r>
              <a:rPr sz="1900" spc="65" dirty="0">
                <a:solidFill>
                  <a:srgbClr val="CE6A28"/>
                </a:solidFill>
              </a:rPr>
              <a:t> </a:t>
            </a:r>
            <a:r>
              <a:rPr sz="1900" spc="165" dirty="0">
                <a:solidFill>
                  <a:srgbClr val="CE6A28"/>
                </a:solidFill>
              </a:rPr>
              <a:t>habilidades</a:t>
            </a:r>
            <a:r>
              <a:rPr sz="1900" spc="65" dirty="0">
                <a:solidFill>
                  <a:srgbClr val="CE6A28"/>
                </a:solidFill>
              </a:rPr>
              <a:t> </a:t>
            </a:r>
            <a:r>
              <a:rPr sz="1900" spc="185" dirty="0">
                <a:solidFill>
                  <a:srgbClr val="CE6A28"/>
                </a:solidFill>
              </a:rPr>
              <a:t>básicas</a:t>
            </a:r>
            <a:r>
              <a:rPr sz="1900" spc="65" dirty="0">
                <a:solidFill>
                  <a:srgbClr val="CE6A28"/>
                </a:solidFill>
              </a:rPr>
              <a:t> </a:t>
            </a:r>
            <a:r>
              <a:rPr sz="1900" spc="155" dirty="0">
                <a:solidFill>
                  <a:srgbClr val="CE6A28"/>
                </a:solidFill>
              </a:rPr>
              <a:t>del</a:t>
            </a:r>
            <a:r>
              <a:rPr sz="1900" spc="65" dirty="0">
                <a:solidFill>
                  <a:srgbClr val="CE6A28"/>
                </a:solidFill>
              </a:rPr>
              <a:t> </a:t>
            </a:r>
            <a:r>
              <a:rPr sz="1900" spc="160" dirty="0">
                <a:solidFill>
                  <a:srgbClr val="CE6A28"/>
                </a:solidFill>
              </a:rPr>
              <a:t>diagnóstico?</a:t>
            </a:r>
            <a:endParaRPr sz="1900" dirty="0"/>
          </a:p>
        </p:txBody>
      </p:sp>
      <p:sp>
        <p:nvSpPr>
          <p:cNvPr id="3" name="object 3"/>
          <p:cNvSpPr txBox="1"/>
          <p:nvPr/>
        </p:nvSpPr>
        <p:spPr>
          <a:xfrm>
            <a:off x="838200" y="1014075"/>
            <a:ext cx="5626088" cy="4321696"/>
          </a:xfrm>
          <a:prstGeom prst="rect">
            <a:avLst/>
          </a:prstGeom>
        </p:spPr>
        <p:txBody>
          <a:bodyPr vert="horz" wrap="square" lIns="0" tIns="12700" rIns="0" bIns="0" rtlCol="0">
            <a:spAutoFit/>
          </a:bodyPr>
          <a:lstStyle/>
          <a:p>
            <a:pPr algn="just"/>
            <a:r>
              <a:rPr lang="es-MX" sz="1400" dirty="0"/>
              <a:t>Se presenta el diagnóstico de un perfil detallado de </a:t>
            </a:r>
            <a:r>
              <a:rPr lang="es-MX" sz="1400" b="1" dirty="0"/>
              <a:t>35 habilidades básicas </a:t>
            </a:r>
            <a:r>
              <a:rPr lang="es-MX" sz="1400" dirty="0"/>
              <a:t>organizadas en los tres ejes temáticos del PLANEA que se encuentran alineados con los aprendizajes clave del currículo nacional de Matemáticas de sexto grado de primaria. Dicho diagnóstico se basa en las respuestas de los alumnos ante la prueba del PLANEA-ELSEN de 2015 (INEE, 2015). Con los resultados obtenidos, se espera que </a:t>
            </a:r>
            <a:r>
              <a:rPr lang="es-ES" sz="1400" dirty="0"/>
              <a:t>autoridades educativas e integrantes de los Comités Técnicos Estatales y Escolares (CTE) de las distintas entidades federativas</a:t>
            </a:r>
            <a:r>
              <a:rPr lang="es-MX" sz="1400" dirty="0"/>
              <a:t>, cuenten con información específica y minuciosa para la toma de decisiones de forma natural y situada que permita: </a:t>
            </a:r>
          </a:p>
          <a:p>
            <a:pPr marL="285750" indent="-285750" algn="just">
              <a:buFont typeface="Arial" panose="020B0604020202020204" pitchFamily="34" charset="0"/>
              <a:buChar char="•"/>
            </a:pPr>
            <a:endParaRPr lang="en-US" sz="1400" dirty="0"/>
          </a:p>
          <a:p>
            <a:pPr marL="285750" lvl="0" indent="-285750" algn="just">
              <a:buFont typeface="Arial" panose="020B0604020202020204" pitchFamily="34" charset="0"/>
              <a:buChar char="•"/>
            </a:pPr>
            <a:r>
              <a:rPr lang="es-MX" sz="1400" dirty="0"/>
              <a:t>Impulsar políticas educativas basadas en evidencias con enfoque de equidad para priorizar la atención en grupos con vulnerabilidad educativa; y</a:t>
            </a:r>
            <a:endParaRPr lang="en-US" sz="1400" dirty="0"/>
          </a:p>
          <a:p>
            <a:pPr marL="285750" lvl="0" indent="-285750" algn="just">
              <a:buFont typeface="Arial" panose="020B0604020202020204" pitchFamily="34" charset="0"/>
              <a:buChar char="•"/>
            </a:pPr>
            <a:r>
              <a:rPr lang="es-MX" sz="1400" dirty="0"/>
              <a:t>de forma especial, orientar la mejora del proceso de enseñanza-aprendizaje en el aula y en el centro escolar con la identificación de las fortalezas y debilidades de los aprendizajes de los alumnos. </a:t>
            </a:r>
          </a:p>
          <a:p>
            <a:pPr lvl="0" algn="just"/>
            <a:endParaRPr lang="en-US" sz="1400" dirty="0"/>
          </a:p>
          <a:p>
            <a:pPr algn="just"/>
            <a:r>
              <a:rPr lang="es-MX" sz="1400" dirty="0"/>
              <a:t>Para el diagnóstico de las habilidades básicas en Matemáticas se empleó una clasificación basada en cuatro criterios de probabilidad de dominio (ver cuadro 1). </a:t>
            </a:r>
            <a:endParaRPr lang="en-US" sz="1400" dirty="0"/>
          </a:p>
        </p:txBody>
      </p:sp>
      <p:sp>
        <p:nvSpPr>
          <p:cNvPr id="5" name="CuadroTexto 4">
            <a:extLst>
              <a:ext uri="{FF2B5EF4-FFF2-40B4-BE49-F238E27FC236}">
                <a16:creationId xmlns="" xmlns:a16="http://schemas.microsoft.com/office/drawing/2014/main" id="{9B503875-086F-455B-B8A3-6A396BB4DFD3}"/>
              </a:ext>
            </a:extLst>
          </p:cNvPr>
          <p:cNvSpPr txBox="1"/>
          <p:nvPr/>
        </p:nvSpPr>
        <p:spPr>
          <a:xfrm>
            <a:off x="7239000" y="1447800"/>
            <a:ext cx="2362200" cy="1169551"/>
          </a:xfrm>
          <a:prstGeom prst="rect">
            <a:avLst/>
          </a:prstGeom>
          <a:solidFill>
            <a:schemeClr val="accent1">
              <a:lumMod val="20000"/>
              <a:lumOff val="80000"/>
            </a:schemeClr>
          </a:solidFill>
        </p:spPr>
        <p:txBody>
          <a:bodyPr wrap="square" rtlCol="0">
            <a:spAutoFit/>
          </a:bodyPr>
          <a:lstStyle/>
          <a:p>
            <a:r>
              <a:rPr lang="es-MX" sz="1400" b="1" dirty="0"/>
              <a:t>Ejes temáticos del PLANEA:</a:t>
            </a:r>
          </a:p>
          <a:p>
            <a:pPr marL="342900" indent="-342900">
              <a:buAutoNum type="arabicPeriod"/>
            </a:pPr>
            <a:r>
              <a:rPr lang="es-MX" sz="1400" dirty="0"/>
              <a:t>Sentido numérico y pensamiento algebraico</a:t>
            </a:r>
          </a:p>
          <a:p>
            <a:pPr marL="342900" indent="-342900">
              <a:buAutoNum type="arabicPeriod"/>
            </a:pPr>
            <a:r>
              <a:rPr lang="es-MX" sz="1400" dirty="0"/>
              <a:t>Manejo de información</a:t>
            </a:r>
          </a:p>
          <a:p>
            <a:pPr marL="342900" indent="-342900">
              <a:buFontTx/>
              <a:buAutoNum type="arabicPeriod"/>
            </a:pPr>
            <a:r>
              <a:rPr lang="es-MX" sz="1400" dirty="0"/>
              <a:t>Forma, espacio y medida</a:t>
            </a:r>
          </a:p>
        </p:txBody>
      </p:sp>
      <p:sp>
        <p:nvSpPr>
          <p:cNvPr id="4" name="CuadroTexto 3"/>
          <p:cNvSpPr txBox="1"/>
          <p:nvPr/>
        </p:nvSpPr>
        <p:spPr>
          <a:xfrm>
            <a:off x="1600859" y="5257800"/>
            <a:ext cx="3963113" cy="646331"/>
          </a:xfrm>
          <a:prstGeom prst="rect">
            <a:avLst/>
          </a:prstGeom>
          <a:noFill/>
        </p:spPr>
        <p:txBody>
          <a:bodyPr wrap="square" rtlCol="0">
            <a:spAutoFit/>
          </a:bodyPr>
          <a:lstStyle/>
          <a:p>
            <a:pPr algn="ctr"/>
            <a:r>
              <a:rPr lang="es-MX" sz="1200" dirty="0"/>
              <a:t>Cuadro 1. Descriptores, símbolos y criterios de probabilidad de dominio del diagnóstico</a:t>
            </a:r>
            <a:endParaRPr lang="en-US" sz="1200" dirty="0"/>
          </a:p>
          <a:p>
            <a:pPr algn="ctr"/>
            <a:endParaRPr lang="en-US" sz="1200" dirty="0"/>
          </a:p>
        </p:txBody>
      </p:sp>
      <p:pic>
        <p:nvPicPr>
          <p:cNvPr id="7" name="Imagen 6"/>
          <p:cNvPicPr>
            <a:picLocks noChangeAspect="1"/>
          </p:cNvPicPr>
          <p:nvPr/>
        </p:nvPicPr>
        <p:blipFill>
          <a:blip r:embed="rId2"/>
          <a:stretch>
            <a:fillRect/>
          </a:stretch>
        </p:blipFill>
        <p:spPr>
          <a:xfrm>
            <a:off x="6781800" y="2971800"/>
            <a:ext cx="2971800" cy="4114800"/>
          </a:xfrm>
          <a:prstGeom prst="rect">
            <a:avLst/>
          </a:prstGeom>
        </p:spPr>
      </p:pic>
      <p:pic>
        <p:nvPicPr>
          <p:cNvPr id="8" name="Imagen 7"/>
          <p:cNvPicPr>
            <a:picLocks noChangeAspect="1"/>
          </p:cNvPicPr>
          <p:nvPr/>
        </p:nvPicPr>
        <p:blipFill>
          <a:blip r:embed="rId3"/>
          <a:stretch>
            <a:fillRect/>
          </a:stretch>
        </p:blipFill>
        <p:spPr>
          <a:xfrm>
            <a:off x="7592495" y="673878"/>
            <a:ext cx="1990725" cy="90488"/>
          </a:xfrm>
          <a:prstGeom prst="rect">
            <a:avLst/>
          </a:prstGeom>
        </p:spPr>
      </p:pic>
      <p:pic>
        <p:nvPicPr>
          <p:cNvPr id="12" name="Imagen 11">
            <a:extLst>
              <a:ext uri="{FF2B5EF4-FFF2-40B4-BE49-F238E27FC236}">
                <a16:creationId xmlns="" xmlns:a16="http://schemas.microsoft.com/office/drawing/2014/main" id="{2AD23085-634A-4A09-B83B-0FD17703A366}"/>
              </a:ext>
            </a:extLst>
          </p:cNvPr>
          <p:cNvPicPr>
            <a:picLocks noChangeAspect="1"/>
          </p:cNvPicPr>
          <p:nvPr/>
        </p:nvPicPr>
        <p:blipFill>
          <a:blip r:embed="rId4"/>
          <a:stretch>
            <a:fillRect/>
          </a:stretch>
        </p:blipFill>
        <p:spPr>
          <a:xfrm>
            <a:off x="2108590" y="5867400"/>
            <a:ext cx="2947650" cy="7977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 xmlns:a16="http://schemas.microsoft.com/office/drawing/2014/main" id="{561CC4CC-0E39-4B13-A76E-4509EA9C00DB}"/>
              </a:ext>
            </a:extLst>
          </p:cNvPr>
          <p:cNvSpPr/>
          <p:nvPr/>
        </p:nvSpPr>
        <p:spPr>
          <a:xfrm>
            <a:off x="838200" y="990600"/>
            <a:ext cx="5791200" cy="5878532"/>
          </a:xfrm>
          <a:prstGeom prst="rect">
            <a:avLst/>
          </a:prstGeom>
        </p:spPr>
        <p:txBody>
          <a:bodyPr wrap="square">
            <a:spAutoFit/>
          </a:bodyPr>
          <a:lstStyle/>
          <a:p>
            <a:pPr algn="just"/>
            <a:r>
              <a:rPr lang="es-MX" sz="1400" dirty="0"/>
              <a:t>Los resultados del presente diagnóstico nacional son una fuente de información para</a:t>
            </a:r>
            <a:r>
              <a:rPr lang="es-ES" sz="1400" dirty="0"/>
              <a:t> favorecer de forma natural y situada la toma de decisiones de </a:t>
            </a:r>
            <a:r>
              <a:rPr lang="es-MX" sz="1400" dirty="0"/>
              <a:t>mejora de los aprendizajes </a:t>
            </a:r>
            <a:r>
              <a:rPr lang="es-ES" sz="1400" dirty="0"/>
              <a:t>de autoridades educativas federales y locales, docentes, padres de familia y alumnos </a:t>
            </a:r>
            <a:r>
              <a:rPr lang="es-MX" sz="1400" dirty="0"/>
              <a:t>en el contexto del aula y del centro escolar. Dado lo anterior, se </a:t>
            </a:r>
            <a:r>
              <a:rPr lang="es-MX" sz="1400" b="1" dirty="0"/>
              <a:t>enfatiza no</a:t>
            </a:r>
            <a:r>
              <a:rPr lang="es-MX" sz="1400" dirty="0"/>
              <a:t> utilizar el presente diagnóstico para la rendición de cuentas o la comparación entre entidades federativas. A modo de propuesta, para un proceso de interpretación que permita la apropiación del diagnóstico, se recomienda: </a:t>
            </a:r>
          </a:p>
          <a:p>
            <a:pPr algn="just"/>
            <a:endParaRPr lang="en-US" sz="1400" dirty="0"/>
          </a:p>
          <a:p>
            <a:pPr marL="342900" indent="-342900" algn="just">
              <a:spcAft>
                <a:spcPts val="1200"/>
              </a:spcAft>
              <a:buFont typeface="+mj-lt"/>
              <a:buAutoNum type="arabicPeriod"/>
            </a:pPr>
            <a:r>
              <a:rPr lang="es-MX" sz="1400" dirty="0"/>
              <a:t>Verificar las habilidades básicas  diagnosticadas en Matemáticas con una probabilidad de dominio débil (</a:t>
            </a:r>
            <a:r>
              <a:rPr lang="es-MX" sz="1400" dirty="0">
                <a:solidFill>
                  <a:schemeClr val="accent6">
                    <a:lumMod val="50000"/>
                  </a:schemeClr>
                </a:solidFill>
                <a:latin typeface="Wingdings 3" panose="05040102010807070707" pitchFamily="18" charset="2"/>
              </a:rPr>
              <a:t>q</a:t>
            </a:r>
            <a:r>
              <a:rPr lang="es-MX" sz="1400" dirty="0"/>
              <a:t>) y atenuada (</a:t>
            </a:r>
            <a:r>
              <a:rPr lang="es-MX" sz="1400" spc="-15" dirty="0">
                <a:solidFill>
                  <a:schemeClr val="accent6">
                    <a:lumMod val="40000"/>
                    <a:lumOff val="60000"/>
                  </a:schemeClr>
                </a:solidFill>
                <a:latin typeface="Wingdings" panose="05000000000000000000" pitchFamily="2" charset="2"/>
                <a:cs typeface="Tahoma"/>
              </a:rPr>
              <a:t>l</a:t>
            </a:r>
            <a:r>
              <a:rPr lang="es-MX" sz="1400" dirty="0"/>
              <a:t>) para priorizar su atención; </a:t>
            </a:r>
            <a:endParaRPr lang="en-US" sz="1400" dirty="0"/>
          </a:p>
          <a:p>
            <a:pPr marL="342900" lvl="0" indent="-342900" algn="just">
              <a:spcAft>
                <a:spcPts val="1200"/>
              </a:spcAft>
              <a:buFont typeface="+mj-lt"/>
              <a:buAutoNum type="arabicPeriod"/>
            </a:pPr>
            <a:r>
              <a:rPr lang="es-MX" sz="1400" dirty="0"/>
              <a:t>verificar con los objetivos de aprendizaje establecidos en el currículum nacional de Matemáticas de primaria;</a:t>
            </a:r>
            <a:endParaRPr lang="en-US" sz="1400" dirty="0"/>
          </a:p>
          <a:p>
            <a:pPr marL="342900" lvl="0" indent="-342900" algn="just">
              <a:spcAft>
                <a:spcPts val="1200"/>
              </a:spcAft>
              <a:buFont typeface="+mj-lt"/>
              <a:buAutoNum type="arabicPeriod"/>
            </a:pPr>
            <a:r>
              <a:rPr lang="es-MX" sz="1400" dirty="0"/>
              <a:t>contrastar con los contenidos referidos en las teorías pedagógicas, psicológicas y de las neurociencias del aprendizaje de las Matemáticas;</a:t>
            </a:r>
            <a:endParaRPr lang="en-US" sz="1400" dirty="0"/>
          </a:p>
          <a:p>
            <a:pPr marL="342900" lvl="0" indent="-342900" algn="just">
              <a:spcAft>
                <a:spcPts val="1200"/>
              </a:spcAft>
              <a:buFont typeface="+mj-lt"/>
              <a:buAutoNum type="arabicPeriod"/>
            </a:pPr>
            <a:r>
              <a:rPr lang="es-MX" sz="1400" dirty="0"/>
              <a:t>de forma especial, analizar el diagnóstico de aquellas habilidades básicas que sean inclusoras y estructurales del aprendizaje con la finalidad de proponer estrategias focalizadas de intervención didáctica para el aula y la autogestión del aprendizaje; y</a:t>
            </a:r>
            <a:endParaRPr lang="en-US" sz="1400" dirty="0"/>
          </a:p>
          <a:p>
            <a:pPr marL="342900" lvl="0" indent="-342900" algn="just">
              <a:spcAft>
                <a:spcPts val="1200"/>
              </a:spcAft>
              <a:buFont typeface="+mj-lt"/>
              <a:buAutoNum type="arabicPeriod"/>
            </a:pPr>
            <a:r>
              <a:rPr lang="es-MX" sz="1400" dirty="0"/>
              <a:t>complementar con un diagnostico en el aula más extenso, a mayor profundidad y en tiempo real de las habilidades estructurales, así como de los componentes afectivos y otras variables asociadas con el aprendizaje de las Matemáticas de los alumnos.</a:t>
            </a:r>
            <a:endParaRPr lang="en-US" sz="1400" dirty="0"/>
          </a:p>
        </p:txBody>
      </p:sp>
      <p:sp>
        <p:nvSpPr>
          <p:cNvPr id="3" name="object 2"/>
          <p:cNvSpPr txBox="1">
            <a:spLocks noGrp="1"/>
          </p:cNvSpPr>
          <p:nvPr>
            <p:ph type="title"/>
          </p:nvPr>
        </p:nvSpPr>
        <p:spPr>
          <a:xfrm>
            <a:off x="838200" y="517599"/>
            <a:ext cx="6240145" cy="320601"/>
          </a:xfrm>
          <a:prstGeom prst="rect">
            <a:avLst/>
          </a:prstGeom>
        </p:spPr>
        <p:txBody>
          <a:bodyPr vert="horz" wrap="square" lIns="0" tIns="12700" rIns="0" bIns="0" rtlCol="0">
            <a:spAutoFit/>
          </a:bodyPr>
          <a:lstStyle/>
          <a:p>
            <a:pPr marL="12700">
              <a:spcBef>
                <a:spcPts val="100"/>
              </a:spcBef>
            </a:pPr>
            <a:r>
              <a:rPr lang="es-MX" sz="2000" spc="180" dirty="0">
                <a:solidFill>
                  <a:srgbClr val="CE6A28"/>
                </a:solidFill>
              </a:rPr>
              <a:t>Interpretación del diagnóstico</a:t>
            </a:r>
            <a:r>
              <a:rPr lang="es-MX" sz="2000" spc="50" dirty="0">
                <a:solidFill>
                  <a:srgbClr val="CE6A28"/>
                </a:solidFill>
              </a:rPr>
              <a:t> </a:t>
            </a:r>
            <a:r>
              <a:rPr lang="es-MX" sz="2000" spc="165" dirty="0">
                <a:solidFill>
                  <a:srgbClr val="CE6A28"/>
                </a:solidFill>
              </a:rPr>
              <a:t>nacional</a:t>
            </a:r>
            <a:endParaRPr sz="1900" dirty="0"/>
          </a:p>
        </p:txBody>
      </p:sp>
    </p:spTree>
    <p:extLst>
      <p:ext uri="{BB962C8B-B14F-4D97-AF65-F5344CB8AC3E}">
        <p14:creationId xmlns:p14="http://schemas.microsoft.com/office/powerpoint/2010/main" val="43403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 xmlns:a16="http://schemas.microsoft.com/office/drawing/2014/main" id="{6B80344F-6945-4891-98A4-C6D41E4090B6}"/>
              </a:ext>
            </a:extLst>
          </p:cNvPr>
          <p:cNvPicPr>
            <a:picLocks noChangeAspect="1"/>
          </p:cNvPicPr>
          <p:nvPr/>
        </p:nvPicPr>
        <p:blipFill>
          <a:blip r:embed="rId2"/>
          <a:stretch>
            <a:fillRect/>
          </a:stretch>
        </p:blipFill>
        <p:spPr>
          <a:xfrm>
            <a:off x="928546" y="1373155"/>
            <a:ext cx="3734550" cy="3885734"/>
          </a:xfrm>
          <a:prstGeom prst="rect">
            <a:avLst/>
          </a:prstGeom>
        </p:spPr>
      </p:pic>
      <p:sp>
        <p:nvSpPr>
          <p:cNvPr id="2" name="Rectángulo 1">
            <a:extLst>
              <a:ext uri="{FF2B5EF4-FFF2-40B4-BE49-F238E27FC236}">
                <a16:creationId xmlns="" xmlns:a16="http://schemas.microsoft.com/office/drawing/2014/main" id="{A94EB503-C2DD-42A6-8028-4393477E8850}"/>
              </a:ext>
            </a:extLst>
          </p:cNvPr>
          <p:cNvSpPr/>
          <p:nvPr/>
        </p:nvSpPr>
        <p:spPr>
          <a:xfrm>
            <a:off x="4952999" y="1373155"/>
            <a:ext cx="4495801" cy="2862322"/>
          </a:xfrm>
          <a:prstGeom prst="rect">
            <a:avLst/>
          </a:prstGeom>
        </p:spPr>
        <p:txBody>
          <a:bodyPr wrap="square">
            <a:spAutoFit/>
          </a:bodyPr>
          <a:lstStyle/>
          <a:p>
            <a:pPr algn="just"/>
            <a:r>
              <a:rPr lang="es-MX" sz="1200" dirty="0"/>
              <a:t>Para la lectura del diagnóstico en el </a:t>
            </a:r>
            <a:r>
              <a:rPr lang="es-MX" sz="1200" b="1" dirty="0"/>
              <a:t>Eje 1 </a:t>
            </a:r>
            <a:r>
              <a:rPr lang="es-MX" sz="1200" dirty="0"/>
              <a:t>identifique las habilidades básicas </a:t>
            </a:r>
            <a:r>
              <a:rPr lang="es-MX" sz="1200" dirty="0">
                <a:solidFill>
                  <a:prstClr val="black"/>
                </a:solidFill>
              </a:rPr>
              <a:t>en Matemáticas</a:t>
            </a:r>
            <a:r>
              <a:rPr lang="es-MX" sz="1200" dirty="0"/>
              <a:t>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p:txBody>
      </p:sp>
      <p:pic>
        <p:nvPicPr>
          <p:cNvPr id="4" name="Imagen 3"/>
          <p:cNvPicPr>
            <a:picLocks noChangeAspect="1"/>
          </p:cNvPicPr>
          <p:nvPr/>
        </p:nvPicPr>
        <p:blipFill>
          <a:blip r:embed="rId3"/>
          <a:stretch>
            <a:fillRect/>
          </a:stretch>
        </p:blipFill>
        <p:spPr>
          <a:xfrm>
            <a:off x="6519201" y="4371022"/>
            <a:ext cx="3152775" cy="2857500"/>
          </a:xfrm>
          <a:prstGeom prst="rect">
            <a:avLst/>
          </a:prstGeom>
        </p:spPr>
      </p:pic>
      <p:pic>
        <p:nvPicPr>
          <p:cNvPr id="5" name="Imagen 4"/>
          <p:cNvPicPr>
            <a:picLocks noChangeAspect="1"/>
          </p:cNvPicPr>
          <p:nvPr/>
        </p:nvPicPr>
        <p:blipFill>
          <a:blip r:embed="rId4"/>
          <a:stretch>
            <a:fillRect/>
          </a:stretch>
        </p:blipFill>
        <p:spPr>
          <a:xfrm>
            <a:off x="0" y="488419"/>
            <a:ext cx="9505950" cy="733425"/>
          </a:xfrm>
          <a:prstGeom prst="rect">
            <a:avLst/>
          </a:prstGeom>
        </p:spPr>
      </p:pic>
      <p:sp>
        <p:nvSpPr>
          <p:cNvPr id="7" name="CuadroTexto 6"/>
          <p:cNvSpPr txBox="1"/>
          <p:nvPr/>
        </p:nvSpPr>
        <p:spPr>
          <a:xfrm>
            <a:off x="946091" y="5406803"/>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11" name="Imagen 10">
            <a:extLst>
              <a:ext uri="{FF2B5EF4-FFF2-40B4-BE49-F238E27FC236}">
                <a16:creationId xmlns="" xmlns:a16="http://schemas.microsoft.com/office/drawing/2014/main" id="{A320AC1D-5C77-443A-828F-7C22C0EFB4AE}"/>
              </a:ext>
            </a:extLst>
          </p:cNvPr>
          <p:cNvPicPr>
            <a:picLocks noChangeAspect="1"/>
          </p:cNvPicPr>
          <p:nvPr/>
        </p:nvPicPr>
        <p:blipFill>
          <a:blip r:embed="rId5"/>
          <a:stretch>
            <a:fillRect/>
          </a:stretch>
        </p:blipFill>
        <p:spPr>
          <a:xfrm>
            <a:off x="1321996" y="6000378"/>
            <a:ext cx="2947650" cy="7977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t="7588"/>
          <a:stretch/>
        </p:blipFill>
        <p:spPr>
          <a:xfrm>
            <a:off x="762000" y="1219200"/>
            <a:ext cx="8953500" cy="6496050"/>
          </a:xfrm>
          <a:prstGeom prst="rect">
            <a:avLst/>
          </a:prstGeom>
        </p:spPr>
      </p:pic>
      <p:sp>
        <p:nvSpPr>
          <p:cNvPr id="2" name="CuadroTexto 1">
            <a:extLst>
              <a:ext uri="{FF2B5EF4-FFF2-40B4-BE49-F238E27FC236}">
                <a16:creationId xmlns="" xmlns:a16="http://schemas.microsoft.com/office/drawing/2014/main" id="{43D13902-A6AA-425E-98AC-76F3F189335D}"/>
              </a:ext>
            </a:extLst>
          </p:cNvPr>
          <p:cNvSpPr txBox="1"/>
          <p:nvPr/>
        </p:nvSpPr>
        <p:spPr>
          <a:xfrm>
            <a:off x="914400" y="762000"/>
            <a:ext cx="8686800" cy="381000"/>
          </a:xfrm>
          <a:prstGeom prst="rect">
            <a:avLst/>
          </a:prstGeom>
          <a:noFill/>
        </p:spPr>
        <p:txBody>
          <a:bodyPr wrap="square" rtlCol="0">
            <a:spAutoFit/>
          </a:bodyPr>
          <a:lstStyle/>
          <a:p>
            <a:r>
              <a:rPr lang="es-MX" dirty="0"/>
              <a:t>Ejemplo del reactivo PMA15 del Eje. 1 de la prueba de Matemáticas 06 del PLANEA 2015</a:t>
            </a:r>
          </a:p>
        </p:txBody>
      </p:sp>
      <p:sp>
        <p:nvSpPr>
          <p:cNvPr id="3" name="Rectángulo 2">
            <a:extLst>
              <a:ext uri="{FF2B5EF4-FFF2-40B4-BE49-F238E27FC236}">
                <a16:creationId xmlns="" xmlns:a16="http://schemas.microsoft.com/office/drawing/2014/main" id="{94C0DD94-F0F4-4D76-9359-95EFDFB2F579}"/>
              </a:ext>
            </a:extLst>
          </p:cNvPr>
          <p:cNvSpPr/>
          <p:nvPr/>
        </p:nvSpPr>
        <p:spPr>
          <a:xfrm>
            <a:off x="762000" y="6477000"/>
            <a:ext cx="3276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876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7124DB30-3C41-4B4E-8E04-F767BB842E8A}"/>
              </a:ext>
            </a:extLst>
          </p:cNvPr>
          <p:cNvSpPr txBox="1"/>
          <p:nvPr/>
        </p:nvSpPr>
        <p:spPr>
          <a:xfrm>
            <a:off x="762000" y="457200"/>
            <a:ext cx="7543800" cy="400110"/>
          </a:xfrm>
          <a:prstGeom prst="rect">
            <a:avLst/>
          </a:prstGeom>
          <a:noFill/>
        </p:spPr>
        <p:txBody>
          <a:bodyPr wrap="square" rtlCol="0">
            <a:spAutoFit/>
          </a:bodyPr>
          <a:lstStyle/>
          <a:p>
            <a:r>
              <a:rPr lang="es-MX" sz="2000" dirty="0">
                <a:solidFill>
                  <a:schemeClr val="accent6">
                    <a:lumMod val="75000"/>
                  </a:schemeClr>
                </a:solidFill>
                <a:latin typeface="+mj-lt"/>
              </a:rPr>
              <a:t>Diagnóstico nacional del Eje 2. Manejo de información</a:t>
            </a:r>
          </a:p>
        </p:txBody>
      </p:sp>
      <p:pic>
        <p:nvPicPr>
          <p:cNvPr id="2" name="Imagen 1">
            <a:extLst>
              <a:ext uri="{FF2B5EF4-FFF2-40B4-BE49-F238E27FC236}">
                <a16:creationId xmlns="" xmlns:a16="http://schemas.microsoft.com/office/drawing/2014/main" id="{C0AC23AA-0500-4FC0-BB7C-E2D672A2D3E5}"/>
              </a:ext>
            </a:extLst>
          </p:cNvPr>
          <p:cNvPicPr>
            <a:picLocks noChangeAspect="1"/>
          </p:cNvPicPr>
          <p:nvPr/>
        </p:nvPicPr>
        <p:blipFill>
          <a:blip r:embed="rId3"/>
          <a:stretch>
            <a:fillRect/>
          </a:stretch>
        </p:blipFill>
        <p:spPr>
          <a:xfrm>
            <a:off x="901200" y="1219200"/>
            <a:ext cx="3734550" cy="2798500"/>
          </a:xfrm>
          <a:prstGeom prst="rect">
            <a:avLst/>
          </a:prstGeom>
        </p:spPr>
      </p:pic>
      <p:sp>
        <p:nvSpPr>
          <p:cNvPr id="4" name="Rectángulo 3">
            <a:extLst>
              <a:ext uri="{FF2B5EF4-FFF2-40B4-BE49-F238E27FC236}">
                <a16:creationId xmlns="" xmlns:a16="http://schemas.microsoft.com/office/drawing/2014/main" id="{A306598F-E7E5-4AB9-A60C-A797E09DE5D3}"/>
              </a:ext>
            </a:extLst>
          </p:cNvPr>
          <p:cNvSpPr/>
          <p:nvPr/>
        </p:nvSpPr>
        <p:spPr>
          <a:xfrm>
            <a:off x="5486400" y="1188378"/>
            <a:ext cx="4037943" cy="2292935"/>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2</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el Eje 1, a nivel nacional </a:t>
            </a:r>
            <a:r>
              <a:rPr lang="es-MX" sz="1100" b="1" dirty="0">
                <a:solidFill>
                  <a:prstClr val="black"/>
                </a:solidFill>
              </a:rPr>
              <a:t>no hay </a:t>
            </a:r>
            <a:r>
              <a:rPr lang="es-MX" sz="1100" dirty="0">
                <a:solidFill>
                  <a:prstClr val="black"/>
                </a:solidFill>
              </a:rPr>
              <a:t>ninguna habilidad básica con una probabilidad de dominio fuerte. La mitad (5 de 10) de las habilidades básicas presentan un dominio en consolidación, tres un dominio atenuado y dos un dominio débil.</a:t>
            </a:r>
          </a:p>
          <a:p>
            <a:pPr lvl="0" algn="just"/>
            <a:endParaRPr lang="es-MX" sz="1100" dirty="0">
              <a:solidFill>
                <a:prstClr val="black"/>
              </a:solidFill>
            </a:endParaRPr>
          </a:p>
          <a:p>
            <a:pPr lvl="0" algn="just"/>
            <a:r>
              <a:rPr lang="es-MX" sz="1100" dirty="0">
                <a:solidFill>
                  <a:prstClr val="black"/>
                </a:solidFill>
              </a:rPr>
              <a:t>De manera especial, se puede observar que entre las habilidades con una probabilidad de dominio atenuada o débil hay dos posibles ejes temáticos para su análisis a mayor profundidad: 1) medidas de tendencia central  (MI03 y MI04), y 2) fracciones (MI08, MI09 y MI10).</a:t>
            </a:r>
          </a:p>
        </p:txBody>
      </p:sp>
      <p:sp>
        <p:nvSpPr>
          <p:cNvPr id="9" name="CuadroTexto 8"/>
          <p:cNvSpPr txBox="1"/>
          <p:nvPr/>
        </p:nvSpPr>
        <p:spPr>
          <a:xfrm>
            <a:off x="901199" y="4108831"/>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E77C2B71-7C8A-4E34-BAAC-75B4209C1EC0}"/>
              </a:ext>
            </a:extLst>
          </p:cNvPr>
          <p:cNvPicPr>
            <a:picLocks noChangeAspect="1"/>
          </p:cNvPicPr>
          <p:nvPr/>
        </p:nvPicPr>
        <p:blipFill>
          <a:blip r:embed="rId4"/>
          <a:stretch>
            <a:fillRect/>
          </a:stretch>
        </p:blipFill>
        <p:spPr>
          <a:xfrm>
            <a:off x="1294650" y="4846293"/>
            <a:ext cx="2947650" cy="797733"/>
          </a:xfrm>
          <a:prstGeom prst="rect">
            <a:avLst/>
          </a:prstGeom>
        </p:spPr>
      </p:pic>
    </p:spTree>
    <p:extLst>
      <p:ext uri="{BB962C8B-B14F-4D97-AF65-F5344CB8AC3E}">
        <p14:creationId xmlns:p14="http://schemas.microsoft.com/office/powerpoint/2010/main" val="222705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3D52B838-1BA5-4E3E-83A6-503923B82675}"/>
              </a:ext>
            </a:extLst>
          </p:cNvPr>
          <p:cNvSpPr txBox="1"/>
          <p:nvPr/>
        </p:nvSpPr>
        <p:spPr>
          <a:xfrm>
            <a:off x="762000" y="666731"/>
            <a:ext cx="7848600" cy="307777"/>
          </a:xfrm>
          <a:prstGeom prst="rect">
            <a:avLst/>
          </a:prstGeom>
          <a:noFill/>
        </p:spPr>
        <p:txBody>
          <a:bodyPr wrap="square" rtlCol="0">
            <a:spAutoFit/>
          </a:bodyPr>
          <a:lstStyle/>
          <a:p>
            <a:r>
              <a:rPr lang="es-MX" sz="1400" b="1" dirty="0">
                <a:solidFill>
                  <a:schemeClr val="accent1">
                    <a:lumMod val="75000"/>
                  </a:schemeClr>
                </a:solidFill>
              </a:rPr>
              <a:t>Ejemplo del reactivo PMA09 del Eje 2. de la prueba de Matemáticas 06 del PLANEA 2015</a:t>
            </a:r>
          </a:p>
        </p:txBody>
      </p:sp>
      <p:pic>
        <p:nvPicPr>
          <p:cNvPr id="10" name="Imagen 9"/>
          <p:cNvPicPr>
            <a:picLocks noChangeAspect="1"/>
          </p:cNvPicPr>
          <p:nvPr/>
        </p:nvPicPr>
        <p:blipFill>
          <a:blip r:embed="rId2"/>
          <a:stretch>
            <a:fillRect/>
          </a:stretch>
        </p:blipFill>
        <p:spPr>
          <a:xfrm>
            <a:off x="743339" y="1069517"/>
            <a:ext cx="8753475" cy="5305425"/>
          </a:xfrm>
          <a:prstGeom prst="rect">
            <a:avLst/>
          </a:prstGeom>
        </p:spPr>
      </p:pic>
    </p:spTree>
    <p:extLst>
      <p:ext uri="{BB962C8B-B14F-4D97-AF65-F5344CB8AC3E}">
        <p14:creationId xmlns:p14="http://schemas.microsoft.com/office/powerpoint/2010/main" val="425164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 xmlns:a16="http://schemas.microsoft.com/office/drawing/2014/main" id="{416530A6-B08A-49A4-9295-BBB1121DCF74}"/>
              </a:ext>
            </a:extLst>
          </p:cNvPr>
          <p:cNvSpPr txBox="1"/>
          <p:nvPr/>
        </p:nvSpPr>
        <p:spPr>
          <a:xfrm>
            <a:off x="1066800" y="457200"/>
            <a:ext cx="7543800" cy="369332"/>
          </a:xfrm>
          <a:prstGeom prst="rect">
            <a:avLst/>
          </a:prstGeom>
          <a:noFill/>
        </p:spPr>
        <p:txBody>
          <a:bodyPr wrap="square" rtlCol="0">
            <a:spAutoFit/>
          </a:bodyPr>
          <a:lstStyle/>
          <a:p>
            <a:r>
              <a:rPr lang="es-MX" dirty="0"/>
              <a:t>Diagnóstico nacional del Eje 3. Forma, espacio y medida</a:t>
            </a:r>
          </a:p>
        </p:txBody>
      </p:sp>
      <p:pic>
        <p:nvPicPr>
          <p:cNvPr id="2" name="Imagen 1">
            <a:extLst>
              <a:ext uri="{FF2B5EF4-FFF2-40B4-BE49-F238E27FC236}">
                <a16:creationId xmlns="" xmlns:a16="http://schemas.microsoft.com/office/drawing/2014/main" id="{6F6BDEB6-95A1-4E23-A1DC-2CAFEAD4E6B8}"/>
              </a:ext>
            </a:extLst>
          </p:cNvPr>
          <p:cNvPicPr>
            <a:picLocks noChangeAspect="1"/>
          </p:cNvPicPr>
          <p:nvPr/>
        </p:nvPicPr>
        <p:blipFill>
          <a:blip r:embed="rId3"/>
          <a:stretch>
            <a:fillRect/>
          </a:stretch>
        </p:blipFill>
        <p:spPr>
          <a:xfrm>
            <a:off x="1104150" y="1014528"/>
            <a:ext cx="3734550" cy="3847134"/>
          </a:xfrm>
          <a:prstGeom prst="rect">
            <a:avLst/>
          </a:prstGeom>
        </p:spPr>
      </p:pic>
      <p:sp>
        <p:nvSpPr>
          <p:cNvPr id="8" name="Rectángulo 7">
            <a:extLst>
              <a:ext uri="{FF2B5EF4-FFF2-40B4-BE49-F238E27FC236}">
                <a16:creationId xmlns="" xmlns:a16="http://schemas.microsoft.com/office/drawing/2014/main" id="{6B5B830B-C128-4A32-86DA-32B152950FFD}"/>
              </a:ext>
            </a:extLst>
          </p:cNvPr>
          <p:cNvSpPr/>
          <p:nvPr/>
        </p:nvSpPr>
        <p:spPr>
          <a:xfrm>
            <a:off x="5410200" y="938328"/>
            <a:ext cx="4190343" cy="2800767"/>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3</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los Ejes 1 y 2, a nivel nacional </a:t>
            </a:r>
            <a:r>
              <a:rPr lang="es-MX" sz="1100" b="1" dirty="0">
                <a:solidFill>
                  <a:prstClr val="black"/>
                </a:solidFill>
              </a:rPr>
              <a:t>no hay </a:t>
            </a:r>
            <a:r>
              <a:rPr lang="es-MX" sz="1100" dirty="0">
                <a:solidFill>
                  <a:prstClr val="black"/>
                </a:solidFill>
              </a:rPr>
              <a:t>ninguna habilidad básica con una probabilidad de dominio fuerte. La mitad (6 de 12) de las habilidades básicas presentan una probabilidad de dominio en consolidación, dos un dominio atenuado y cuatro un dominio débil.</a:t>
            </a:r>
          </a:p>
          <a:p>
            <a:pPr lvl="0" algn="just"/>
            <a:endParaRPr lang="es-MX" sz="1100" dirty="0">
              <a:solidFill>
                <a:prstClr val="black"/>
              </a:solidFill>
            </a:endParaRPr>
          </a:p>
          <a:p>
            <a:pPr lvl="0" algn="just"/>
            <a:r>
              <a:rPr lang="es-MX" sz="1100" dirty="0">
                <a:solidFill>
                  <a:prstClr val="black"/>
                </a:solidFill>
              </a:rPr>
              <a:t>De forma especial, se puede observar que entre las habilidades con una probabilidad de dominio atenuada o débil hay tres posibles ejes temáticos para su análisis a mayor profundidad: 1) Ubicación de una coordenada en el plano cartesiano (FEM04), 2) representación del conocimiento simbólico y analógico asociado a la geometría (FEM06, FEM08 y FEM09), y 3) deducción y representación de un modelo aritmético para el calculo del área mediante descomposición de figuras geométricas (FEM11 y FEM12).</a:t>
            </a:r>
          </a:p>
        </p:txBody>
      </p:sp>
      <p:pic>
        <p:nvPicPr>
          <p:cNvPr id="3" name="Imagen 2"/>
          <p:cNvPicPr>
            <a:picLocks noChangeAspect="1"/>
          </p:cNvPicPr>
          <p:nvPr/>
        </p:nvPicPr>
        <p:blipFill>
          <a:blip r:embed="rId4"/>
          <a:stretch>
            <a:fillRect/>
          </a:stretch>
        </p:blipFill>
        <p:spPr>
          <a:xfrm>
            <a:off x="5943600" y="4114800"/>
            <a:ext cx="3381375" cy="2752725"/>
          </a:xfrm>
          <a:prstGeom prst="rect">
            <a:avLst/>
          </a:prstGeom>
        </p:spPr>
      </p:pic>
      <p:sp>
        <p:nvSpPr>
          <p:cNvPr id="10" name="CuadroTexto 9"/>
          <p:cNvSpPr txBox="1"/>
          <p:nvPr/>
        </p:nvSpPr>
        <p:spPr>
          <a:xfrm>
            <a:off x="1104149" y="5070679"/>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 xmlns:a16="http://schemas.microsoft.com/office/drawing/2014/main" id="{67DD75A3-A1B5-41CD-A503-6A8AB4A40AFA}"/>
              </a:ext>
            </a:extLst>
          </p:cNvPr>
          <p:cNvPicPr>
            <a:picLocks noChangeAspect="1"/>
          </p:cNvPicPr>
          <p:nvPr/>
        </p:nvPicPr>
        <p:blipFill>
          <a:blip r:embed="rId5"/>
          <a:stretch>
            <a:fillRect/>
          </a:stretch>
        </p:blipFill>
        <p:spPr>
          <a:xfrm>
            <a:off x="1295400" y="5867400"/>
            <a:ext cx="2947650" cy="79773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 xmlns:a16="http://schemas.microsoft.com/office/drawing/2014/main" id="{FA2EA78D-1CE8-45B2-9254-8778EC935BE3}"/>
              </a:ext>
            </a:extLst>
          </p:cNvPr>
          <p:cNvSpPr/>
          <p:nvPr/>
        </p:nvSpPr>
        <p:spPr>
          <a:xfrm>
            <a:off x="743339" y="549169"/>
            <a:ext cx="8191067" cy="307777"/>
          </a:xfrm>
          <a:prstGeom prst="rect">
            <a:avLst/>
          </a:prstGeom>
        </p:spPr>
        <p:txBody>
          <a:bodyPr wrap="square">
            <a:spAutoFit/>
          </a:bodyPr>
          <a:lstStyle/>
          <a:p>
            <a:r>
              <a:rPr lang="es-MX" sz="1400" b="1" dirty="0">
                <a:solidFill>
                  <a:schemeClr val="accent1">
                    <a:lumMod val="75000"/>
                  </a:schemeClr>
                </a:solidFill>
              </a:rPr>
              <a:t>Ejemplo del reactivo PMA01 del Eje 3 de la prueba de Matemáticas del PLANEA 2015</a:t>
            </a:r>
          </a:p>
        </p:txBody>
      </p:sp>
      <p:pic>
        <p:nvPicPr>
          <p:cNvPr id="4" name="Imagen 3"/>
          <p:cNvPicPr>
            <a:picLocks noChangeAspect="1"/>
          </p:cNvPicPr>
          <p:nvPr/>
        </p:nvPicPr>
        <p:blipFill>
          <a:blip r:embed="rId2"/>
          <a:stretch>
            <a:fillRect/>
          </a:stretch>
        </p:blipFill>
        <p:spPr>
          <a:xfrm>
            <a:off x="743339" y="1026526"/>
            <a:ext cx="8658225" cy="5324475"/>
          </a:xfrm>
          <a:prstGeom prst="rect">
            <a:avLst/>
          </a:prstGeom>
        </p:spPr>
      </p:pic>
    </p:spTree>
    <p:extLst>
      <p:ext uri="{BB962C8B-B14F-4D97-AF65-F5344CB8AC3E}">
        <p14:creationId xmlns:p14="http://schemas.microsoft.com/office/powerpoint/2010/main" val="39765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8747636B-3288-4314-9CF8-E6CDDA13876C}"/>
              </a:ext>
            </a:extLst>
          </p:cNvPr>
          <p:cNvSpPr txBox="1"/>
          <p:nvPr/>
        </p:nvSpPr>
        <p:spPr>
          <a:xfrm>
            <a:off x="762000" y="533400"/>
            <a:ext cx="8763000" cy="692434"/>
          </a:xfrm>
          <a:prstGeom prst="rect">
            <a:avLst/>
          </a:prstGeom>
          <a:noFill/>
        </p:spPr>
        <p:txBody>
          <a:bodyPr wrap="square" rtlCol="0">
            <a:spAutoFit/>
          </a:bodyPr>
          <a:lstStyle/>
          <a:p>
            <a:pPr marR="8255" algn="just">
              <a:lnSpc>
                <a:spcPct val="113700"/>
              </a:lnSpc>
              <a:spcBef>
                <a:spcPts val="100"/>
              </a:spcBef>
            </a:pPr>
            <a:r>
              <a:rPr lang="es-MX" spc="-15" dirty="0">
                <a:solidFill>
                  <a:schemeClr val="accent6">
                    <a:lumMod val="75000"/>
                  </a:schemeClr>
                </a:solidFill>
                <a:latin typeface="Tahoma"/>
                <a:cs typeface="Tahoma"/>
              </a:rPr>
              <a:t>Contraste del diagnóstico nacional con un modelo cognitivo de resolución de problemas matemáticos</a:t>
            </a:r>
            <a:endParaRPr lang="es-MX" spc="-15" baseline="30000" dirty="0">
              <a:solidFill>
                <a:schemeClr val="accent6">
                  <a:lumMod val="75000"/>
                </a:schemeClr>
              </a:solidFill>
              <a:latin typeface="Tahoma"/>
              <a:cs typeface="Tahoma"/>
            </a:endParaRPr>
          </a:p>
        </p:txBody>
      </p:sp>
      <p:sp>
        <p:nvSpPr>
          <p:cNvPr id="3" name="CuadroTexto 2">
            <a:extLst>
              <a:ext uri="{FF2B5EF4-FFF2-40B4-BE49-F238E27FC236}">
                <a16:creationId xmlns="" xmlns:a16="http://schemas.microsoft.com/office/drawing/2014/main" id="{F710AE25-06FB-4FC6-9A5C-DBDD85FB029C}"/>
              </a:ext>
            </a:extLst>
          </p:cNvPr>
          <p:cNvSpPr txBox="1"/>
          <p:nvPr/>
        </p:nvSpPr>
        <p:spPr>
          <a:xfrm>
            <a:off x="838200" y="1524000"/>
            <a:ext cx="5181600" cy="3785652"/>
          </a:xfrm>
          <a:prstGeom prst="rect">
            <a:avLst/>
          </a:prstGeom>
          <a:noFill/>
        </p:spPr>
        <p:txBody>
          <a:bodyPr wrap="square" rtlCol="0">
            <a:spAutoFit/>
          </a:bodyPr>
          <a:lstStyle/>
          <a:p>
            <a:pPr algn="just"/>
            <a:r>
              <a:rPr lang="es-MX" sz="1200" dirty="0"/>
              <a:t>Como una primer propuesta para un diagnóstico a mayor profundidad con base en el contraste del diagnóstico nacional con un modelo cognitivo, se pueden resaltar siete líneas de análisis en las habilidades básicas de Matemáticas relacionadas con:</a:t>
            </a:r>
          </a:p>
          <a:p>
            <a:pPr algn="just"/>
            <a:endParaRPr lang="es-MX" sz="1200" dirty="0"/>
          </a:p>
          <a:p>
            <a:pPr marL="228600" indent="-228600" algn="just">
              <a:buFont typeface="Arial" panose="020B0604020202020204" pitchFamily="34" charset="0"/>
              <a:buChar char="•"/>
            </a:pPr>
            <a:r>
              <a:rPr lang="es-MX" sz="1200" dirty="0"/>
              <a:t>Conocimientos básicos de las Matemáticas (SNPA02, SNPA03, SNPA09 y SNPA10);</a:t>
            </a:r>
          </a:p>
          <a:p>
            <a:pPr marL="228600" indent="-228600" algn="just">
              <a:buFont typeface="Arial" panose="020B0604020202020204" pitchFamily="34" charset="0"/>
              <a:buChar char="•"/>
            </a:pPr>
            <a:r>
              <a:rPr lang="es-MX" sz="1200" dirty="0">
                <a:solidFill>
                  <a:prstClr val="black"/>
                </a:solidFill>
              </a:rPr>
              <a:t>representación del conocimiento simbólico y analógico asociado a la Geometría (FEM06, FEM08 y FEM09);</a:t>
            </a:r>
            <a:endParaRPr lang="es-MX" sz="1200" dirty="0"/>
          </a:p>
          <a:p>
            <a:pPr marL="228600" indent="-228600" algn="just">
              <a:buFont typeface="Arial" panose="020B0604020202020204" pitchFamily="34" charset="0"/>
              <a:buChar char="•"/>
            </a:pPr>
            <a:r>
              <a:rPr lang="es-MX" sz="1200" dirty="0">
                <a:solidFill>
                  <a:prstClr val="black"/>
                </a:solidFill>
              </a:rPr>
              <a:t>ubicación de una coordenada en el plano cartesiano (FEM04); </a:t>
            </a:r>
          </a:p>
          <a:p>
            <a:pPr marL="228600" indent="-228600" algn="just">
              <a:buFont typeface="Arial" panose="020B0604020202020204" pitchFamily="34" charset="0"/>
              <a:buChar char="•"/>
            </a:pPr>
            <a:r>
              <a:rPr lang="es-MX" sz="1200" dirty="0"/>
              <a:t>deducción de patrones con progresiones especiales (SNPA13);</a:t>
            </a:r>
          </a:p>
          <a:p>
            <a:pPr marL="228600" indent="-228600" algn="just">
              <a:buFont typeface="Arial" panose="020B0604020202020204" pitchFamily="34" charset="0"/>
              <a:buChar char="•"/>
            </a:pPr>
            <a:r>
              <a:rPr lang="es-MX" sz="1200" dirty="0"/>
              <a:t>fracciones (SNPA01, SNPA04, SNPA05, SNPA11, </a:t>
            </a:r>
            <a:r>
              <a:rPr lang="es-MX" sz="1200" dirty="0">
                <a:solidFill>
                  <a:prstClr val="black"/>
                </a:solidFill>
              </a:rPr>
              <a:t>MI08, MI09 y MI10</a:t>
            </a:r>
            <a:r>
              <a:rPr lang="es-MX" sz="1200" dirty="0"/>
              <a:t>);</a:t>
            </a:r>
          </a:p>
          <a:p>
            <a:pPr marL="228600" indent="-228600" algn="just">
              <a:buFont typeface="Arial" panose="020B0604020202020204" pitchFamily="34" charset="0"/>
              <a:buChar char="•"/>
            </a:pPr>
            <a:r>
              <a:rPr lang="es-MX" sz="1200" dirty="0">
                <a:solidFill>
                  <a:prstClr val="black"/>
                </a:solidFill>
              </a:rPr>
              <a:t>medidas de tendencia central (MI03 y MI04); y</a:t>
            </a:r>
          </a:p>
          <a:p>
            <a:pPr marL="228600" indent="-228600" algn="just">
              <a:buFont typeface="Arial" panose="020B0604020202020204" pitchFamily="34" charset="0"/>
              <a:buChar char="•"/>
            </a:pPr>
            <a:r>
              <a:rPr lang="es-MX" sz="1200" dirty="0">
                <a:solidFill>
                  <a:prstClr val="black"/>
                </a:solidFill>
              </a:rPr>
              <a:t>cálculo del área de figuras geométricas (FEM11 y FEM12).</a:t>
            </a:r>
          </a:p>
          <a:p>
            <a:pPr marL="228600" indent="-228600">
              <a:buFont typeface="+mj-lt"/>
              <a:buAutoNum type="arabicPeriod"/>
            </a:pPr>
            <a:endParaRPr lang="es-MX" sz="1200" dirty="0">
              <a:solidFill>
                <a:prstClr val="black"/>
              </a:solidFill>
            </a:endParaRPr>
          </a:p>
          <a:p>
            <a:pPr algn="just"/>
            <a:r>
              <a:rPr lang="es-MX" sz="1200" dirty="0">
                <a:solidFill>
                  <a:prstClr val="black"/>
                </a:solidFill>
                <a:latin typeface="+mj-lt"/>
              </a:rPr>
              <a:t>De las siete líneas de análisis mencionadas, tomando en cuenta las características estructurales e inclusoras del conocimiento y la cantidad de habilidades asociadas, se considera el tema de </a:t>
            </a:r>
            <a:r>
              <a:rPr lang="es-MX" sz="1200" b="1" dirty="0">
                <a:solidFill>
                  <a:prstClr val="black"/>
                </a:solidFill>
                <a:latin typeface="+mj-lt"/>
              </a:rPr>
              <a:t>fracciones</a:t>
            </a:r>
            <a:r>
              <a:rPr lang="es-MX" sz="1200" dirty="0">
                <a:solidFill>
                  <a:prstClr val="black"/>
                </a:solidFill>
                <a:latin typeface="+mj-lt"/>
              </a:rPr>
              <a:t> el más relevante para su análisis a detalle y contraste con las teorías </a:t>
            </a:r>
            <a:r>
              <a:rPr lang="es-MX" sz="1200" spc="-15" dirty="0">
                <a:solidFill>
                  <a:srgbClr val="404040"/>
                </a:solidFill>
                <a:latin typeface="+mj-lt"/>
                <a:cs typeface="Tahoma"/>
              </a:rPr>
              <a:t>pedagógicas, psicológicas y neurocientíficas del aprendizaje de las Matemáticas.</a:t>
            </a:r>
            <a:endParaRPr lang="es-MX" sz="1200" dirty="0">
              <a:solidFill>
                <a:prstClr val="black"/>
              </a:solidFill>
            </a:endParaRPr>
          </a:p>
        </p:txBody>
      </p:sp>
      <p:sp>
        <p:nvSpPr>
          <p:cNvPr id="4" name="Rectángulo 3">
            <a:extLst>
              <a:ext uri="{FF2B5EF4-FFF2-40B4-BE49-F238E27FC236}">
                <a16:creationId xmlns="" xmlns:a16="http://schemas.microsoft.com/office/drawing/2014/main" id="{56326DC7-9E5B-42F7-8C5C-661ECA21C172}"/>
              </a:ext>
            </a:extLst>
          </p:cNvPr>
          <p:cNvSpPr/>
          <p:nvPr/>
        </p:nvSpPr>
        <p:spPr>
          <a:xfrm>
            <a:off x="723900" y="5371237"/>
            <a:ext cx="8839200" cy="1754326"/>
          </a:xfrm>
          <a:prstGeom prst="rect">
            <a:avLst/>
          </a:prstGeom>
          <a:solidFill>
            <a:schemeClr val="accent1">
              <a:lumMod val="20000"/>
              <a:lumOff val="80000"/>
            </a:schemeClr>
          </a:solidFill>
        </p:spPr>
        <p:txBody>
          <a:bodyPr wrap="square">
            <a:spAutoFit/>
          </a:bodyPr>
          <a:lstStyle/>
          <a:p>
            <a:pPr algn="just"/>
            <a:r>
              <a:rPr lang="es-MX" sz="1200" dirty="0"/>
              <a:t>A continuación se presenta un contraste del diagnóstico nacional con el modelo</a:t>
            </a:r>
            <a:r>
              <a:rPr lang="es-MX" sz="1200" i="1" dirty="0"/>
              <a:t> de solución de problemas matemáticos </a:t>
            </a:r>
            <a:r>
              <a:rPr lang="es-MX" sz="1200" dirty="0"/>
              <a:t>propuesto por Yimer y </a:t>
            </a:r>
            <a:r>
              <a:rPr lang="es-MX" sz="1200" dirty="0" err="1"/>
              <a:t>Ellerton</a:t>
            </a:r>
            <a:r>
              <a:rPr lang="es-MX" sz="1200" dirty="0"/>
              <a:t> (2009), así como con sus componentes cognitivos, metacognitivos y afectivos asociados. Nótese que la </a:t>
            </a:r>
            <a:r>
              <a:rPr lang="es-MX" sz="1200" i="1" dirty="0"/>
              <a:t>Equivalencia de fracciones por amplificación</a:t>
            </a:r>
            <a:r>
              <a:rPr lang="es-MX" sz="1200" dirty="0"/>
              <a:t> (SNPA05) es una habilidad básica diagnosticada con una probabilidad de dominio </a:t>
            </a:r>
            <a:r>
              <a:rPr lang="es-MX" sz="1100" dirty="0"/>
              <a:t>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200" dirty="0"/>
              <a:t>, la cual requiere en gran medida del dominio previo de la comprensión y representación de los modelos aritméticos de las fracciones. En los reportes verbales con alumnos de sexto de primaria se encontró que, ante la dificultad de comprender y representar los modelos de fracciones, tendían a presentar una tolerancia baja a la ambigüedad y frustración, así como una tendencia a llegar a conclusiones y resultados prematuros. Por su parte, los alumnos con un dominio más fuerte en matemáticas presentaban una tendencia a perseverar, además de utilizar estrategias de verificación de sus soluciones y consecutivamente un ejercicio de internalización con lo que sumaban recursos que les permitía enfrentarse con más eficacia en los siguientes reactivos.</a:t>
            </a:r>
          </a:p>
        </p:txBody>
      </p:sp>
    </p:spTree>
    <p:extLst>
      <p:ext uri="{BB962C8B-B14F-4D97-AF65-F5344CB8AC3E}">
        <p14:creationId xmlns:p14="http://schemas.microsoft.com/office/powerpoint/2010/main" val="130750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76800" y="4876800"/>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 xmlns:a16="http://schemas.microsoft.com/office/drawing/2014/main" id="{7A3BE87A-E41E-4426-9E9B-32B8BF7CC33F}"/>
              </a:ext>
            </a:extLst>
          </p:cNvPr>
          <p:cNvSpPr>
            <a:spLocks noGrp="1"/>
          </p:cNvSpPr>
          <p:nvPr>
            <p:ph type="title"/>
          </p:nvPr>
        </p:nvSpPr>
        <p:spPr>
          <a:xfrm>
            <a:off x="2057400" y="4114800"/>
            <a:ext cx="7808362" cy="1661993"/>
          </a:xfrm>
        </p:spPr>
        <p:txBody>
          <a:bodyPr/>
          <a:lstStyle/>
          <a:p>
            <a:pPr algn="r"/>
            <a:r>
              <a:rPr lang="es-MX" cap="all" dirty="0" smtClean="0">
                <a:solidFill>
                  <a:schemeClr val="accent6">
                    <a:lumMod val="75000"/>
                  </a:schemeClr>
                </a:solidFill>
              </a:rPr>
              <a:t/>
            </a:r>
            <a:br>
              <a:rPr lang="es-MX" cap="all" dirty="0" smtClean="0">
                <a:solidFill>
                  <a:schemeClr val="accent6">
                    <a:lumMod val="75000"/>
                  </a:schemeClr>
                </a:solidFill>
              </a:rPr>
            </a:br>
            <a:r>
              <a:rPr lang="es-MX" cap="all" dirty="0" smtClean="0">
                <a:solidFill>
                  <a:schemeClr val="accent6">
                    <a:lumMod val="75000"/>
                  </a:schemeClr>
                </a:solidFill>
              </a:rPr>
              <a:t>V </a:t>
            </a:r>
            <a:r>
              <a:rPr lang="es-MX" cap="all" dirty="0">
                <a:solidFill>
                  <a:schemeClr val="accent6">
                    <a:lumMod val="75000"/>
                  </a:schemeClr>
                </a:solidFill>
              </a:rPr>
              <a:t>I D E O: </a:t>
            </a:r>
            <a:r>
              <a:rPr lang="es-MX" cap="all" dirty="0" smtClean="0">
                <a:solidFill>
                  <a:schemeClr val="accent6">
                    <a:lumMod val="75000"/>
                  </a:schemeClr>
                </a:solidFill>
              </a:rPr>
              <a:t> </a:t>
            </a:r>
            <a:r>
              <a:rPr lang="es-MX" sz="2500" b="0" dirty="0" smtClean="0"/>
              <a:t>Diagnóstico </a:t>
            </a:r>
            <a:r>
              <a:rPr lang="es-MX" sz="2500" b="0" dirty="0"/>
              <a:t>Nacional de Habilidades Matemáticas de Sexto de Primaria</a:t>
            </a:r>
            <a:br>
              <a:rPr lang="es-MX" sz="2500" b="0" dirty="0"/>
            </a:br>
            <a:endParaRPr lang="es-MX" sz="2500" cap="all" dirty="0">
              <a:solidFill>
                <a:schemeClr val="accent6">
                  <a:lumMod val="75000"/>
                </a:schemeClr>
              </a:solidFill>
            </a:endParaRP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extLst>
      <p:ext uri="{BB962C8B-B14F-4D97-AF65-F5344CB8AC3E}">
        <p14:creationId xmlns:p14="http://schemas.microsoft.com/office/powerpoint/2010/main" val="255738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042740"/>
            <a:ext cx="203197"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584" tIns="50292" rIns="100584" bIns="50292" numCol="1" anchor="ctr" anchorCtr="0" compatLnSpc="1">
            <a:prstTxWarp prst="textNoShape">
              <a:avLst/>
            </a:prstTxWarp>
            <a:spAutoFit/>
          </a:bodyPr>
          <a:lstStyle/>
          <a:p>
            <a:pPr defTabSz="754380"/>
            <a:endParaRPr lang="es-MX" sz="1980">
              <a:solidFill>
                <a:prstClr val="black"/>
              </a:solidFill>
              <a:latin typeface="Calibri" panose="020F0502020204030204"/>
            </a:endParaRPr>
          </a:p>
        </p:txBody>
      </p:sp>
      <p:sp>
        <p:nvSpPr>
          <p:cNvPr id="37" name="Rectángulo redondeado 36"/>
          <p:cNvSpPr/>
          <p:nvPr/>
        </p:nvSpPr>
        <p:spPr>
          <a:xfrm>
            <a:off x="165958" y="3188385"/>
            <a:ext cx="1434242"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Comprensión inicial del problema</a:t>
            </a:r>
            <a:endParaRPr lang="en-US" sz="1155" b="1" dirty="0">
              <a:solidFill>
                <a:schemeClr val="tx2">
                  <a:lumMod val="60000"/>
                  <a:lumOff val="40000"/>
                </a:schemeClr>
              </a:solidFill>
              <a:latin typeface="Calibri" panose="020F0502020204030204"/>
            </a:endParaRPr>
          </a:p>
        </p:txBody>
      </p:sp>
      <p:sp>
        <p:nvSpPr>
          <p:cNvPr id="38" name="Rectángulo redondeado 37"/>
          <p:cNvSpPr/>
          <p:nvPr/>
        </p:nvSpPr>
        <p:spPr>
          <a:xfrm>
            <a:off x="1828800" y="3188385"/>
            <a:ext cx="1870234"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Explorar recursos y posibilidades de solución</a:t>
            </a:r>
            <a:endParaRPr lang="en-US" sz="1155" b="1" dirty="0">
              <a:solidFill>
                <a:schemeClr val="tx2">
                  <a:lumMod val="60000"/>
                  <a:lumOff val="40000"/>
                </a:schemeClr>
              </a:solidFill>
              <a:latin typeface="Calibri" panose="020F0502020204030204"/>
            </a:endParaRPr>
          </a:p>
        </p:txBody>
      </p:sp>
      <p:sp>
        <p:nvSpPr>
          <p:cNvPr id="39" name="Rectángulo redondeado 38"/>
          <p:cNvSpPr/>
          <p:nvPr/>
        </p:nvSpPr>
        <p:spPr>
          <a:xfrm>
            <a:off x="3910680" y="3206958"/>
            <a:ext cx="1347120" cy="475174"/>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Diseñar plan de solución </a:t>
            </a:r>
            <a:endParaRPr lang="en-US" sz="1155" b="1" dirty="0">
              <a:solidFill>
                <a:schemeClr val="tx2">
                  <a:lumMod val="60000"/>
                  <a:lumOff val="40000"/>
                </a:schemeClr>
              </a:solidFill>
              <a:latin typeface="Calibri" panose="020F0502020204030204"/>
            </a:endParaRPr>
          </a:p>
        </p:txBody>
      </p:sp>
      <p:sp>
        <p:nvSpPr>
          <p:cNvPr id="40" name="Rectángulo redondeado 39"/>
          <p:cNvSpPr/>
          <p:nvPr/>
        </p:nvSpPr>
        <p:spPr>
          <a:xfrm>
            <a:off x="5550950" y="3218670"/>
            <a:ext cx="1307050" cy="455185"/>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Implementar el plan de solución</a:t>
            </a:r>
            <a:endParaRPr lang="en-US" sz="1155" b="1" dirty="0">
              <a:solidFill>
                <a:schemeClr val="tx2">
                  <a:lumMod val="60000"/>
                  <a:lumOff val="40000"/>
                </a:schemeClr>
              </a:solidFill>
              <a:latin typeface="Calibri" panose="020F0502020204030204"/>
            </a:endParaRPr>
          </a:p>
        </p:txBody>
      </p:sp>
      <p:sp>
        <p:nvSpPr>
          <p:cNvPr id="41" name="Rectángulo redondeado 40"/>
          <p:cNvSpPr/>
          <p:nvPr/>
        </p:nvSpPr>
        <p:spPr>
          <a:xfrm>
            <a:off x="7076268" y="3220086"/>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Verificar la solución</a:t>
            </a:r>
            <a:endParaRPr lang="en-US" sz="1155" b="1" dirty="0">
              <a:solidFill>
                <a:schemeClr val="tx2">
                  <a:lumMod val="60000"/>
                  <a:lumOff val="40000"/>
                </a:schemeClr>
              </a:solidFill>
              <a:latin typeface="Calibri" panose="020F0502020204030204"/>
            </a:endParaRPr>
          </a:p>
        </p:txBody>
      </p:sp>
      <p:sp>
        <p:nvSpPr>
          <p:cNvPr id="70" name="Title 1"/>
          <p:cNvSpPr txBox="1">
            <a:spLocks/>
          </p:cNvSpPr>
          <p:nvPr/>
        </p:nvSpPr>
        <p:spPr>
          <a:xfrm>
            <a:off x="-1" y="332539"/>
            <a:ext cx="10058400" cy="942975"/>
          </a:xfrm>
          <a:prstGeom prst="rect">
            <a:avLst/>
          </a:prstGeom>
          <a:solidFill>
            <a:schemeClr val="accent6">
              <a:lumMod val="20000"/>
              <a:lumOff val="80000"/>
              <a:alpha val="24000"/>
            </a:schemeClr>
          </a:solidFill>
        </p:spPr>
        <p:txBody>
          <a:bodyPr vert="horz" lIns="100584" tIns="50292" rIns="100584" bIns="5029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54380"/>
            <a:r>
              <a:rPr lang="es-MX" sz="2000" b="1" dirty="0">
                <a:solidFill>
                  <a:schemeClr val="tx2">
                    <a:lumMod val="60000"/>
                    <a:lumOff val="40000"/>
                  </a:schemeClr>
                </a:solidFill>
                <a:latin typeface="Trebuchet MS" panose="020B0603020202020204" pitchFamily="34" charset="0"/>
              </a:rPr>
              <a:t>Modelo cognitivo de solución de problemas matemáticos (</a:t>
            </a:r>
            <a:r>
              <a:rPr lang="en-US" sz="2000" b="1" dirty="0" err="1">
                <a:solidFill>
                  <a:schemeClr val="tx2">
                    <a:lumMod val="60000"/>
                    <a:lumOff val="40000"/>
                  </a:schemeClr>
                </a:solidFill>
              </a:rPr>
              <a:t>Yimer</a:t>
            </a:r>
            <a:r>
              <a:rPr lang="en-US" sz="2000" b="1" dirty="0">
                <a:solidFill>
                  <a:schemeClr val="tx2">
                    <a:lumMod val="60000"/>
                    <a:lumOff val="40000"/>
                  </a:schemeClr>
                </a:solidFill>
              </a:rPr>
              <a:t> y </a:t>
            </a:r>
            <a:r>
              <a:rPr lang="en-US" sz="2000" b="1" dirty="0" err="1">
                <a:solidFill>
                  <a:schemeClr val="tx2">
                    <a:lumMod val="60000"/>
                    <a:lumOff val="40000"/>
                  </a:schemeClr>
                </a:solidFill>
              </a:rPr>
              <a:t>Ellerton</a:t>
            </a:r>
            <a:r>
              <a:rPr lang="en-US" sz="2000" b="1" dirty="0">
                <a:solidFill>
                  <a:schemeClr val="tx2">
                    <a:lumMod val="60000"/>
                    <a:lumOff val="40000"/>
                  </a:schemeClr>
                </a:solidFill>
              </a:rPr>
              <a:t>, 2009</a:t>
            </a:r>
            <a:r>
              <a:rPr lang="es-MX" sz="2000" b="1" dirty="0">
                <a:solidFill>
                  <a:schemeClr val="tx2">
                    <a:lumMod val="60000"/>
                    <a:lumOff val="40000"/>
                  </a:schemeClr>
                </a:solidFill>
                <a:latin typeface="Trebuchet MS" panose="020B0603020202020204" pitchFamily="34" charset="0"/>
              </a:rPr>
              <a:t>)</a:t>
            </a:r>
          </a:p>
        </p:txBody>
      </p:sp>
      <p:sp>
        <p:nvSpPr>
          <p:cNvPr id="28" name="CuadroTexto 27"/>
          <p:cNvSpPr txBox="1"/>
          <p:nvPr/>
        </p:nvSpPr>
        <p:spPr>
          <a:xfrm>
            <a:off x="3368953" y="4451661"/>
            <a:ext cx="2324382" cy="1615827"/>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Análisis de información</a:t>
            </a:r>
          </a:p>
          <a:p>
            <a:pPr marL="141446" indent="-141446" defTabSz="754380">
              <a:buFont typeface="Arial" panose="020B0604020202020204" pitchFamily="34" charset="0"/>
              <a:buChar char="•"/>
            </a:pPr>
            <a:r>
              <a:rPr lang="es-MX" sz="825" dirty="0">
                <a:solidFill>
                  <a:prstClr val="black"/>
                </a:solidFill>
                <a:latin typeface="Calibri" panose="020F0502020204030204"/>
              </a:rPr>
              <a:t>Comprensión inicial del planteamiento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inicial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Reflexión del problema y de los recursos necesarios para la solución</a:t>
            </a:r>
          </a:p>
          <a:p>
            <a:pPr marL="141446" indent="-141446" defTabSz="754380">
              <a:buFont typeface="Arial" panose="020B0604020202020204" pitchFamily="34" charset="0"/>
              <a:buChar char="•"/>
            </a:pPr>
            <a:r>
              <a:rPr lang="es-MX" sz="825" dirty="0">
                <a:solidFill>
                  <a:prstClr val="black"/>
                </a:solidFill>
                <a:latin typeface="Calibri" panose="020F0502020204030204"/>
              </a:rPr>
              <a:t>Transformar la representación inicial a un plan</a:t>
            </a:r>
          </a:p>
          <a:p>
            <a:pPr marL="141446" indent="-141446" defTabSz="754380">
              <a:buFont typeface="Arial" panose="020B0604020202020204" pitchFamily="34" charset="0"/>
              <a:buChar char="•"/>
            </a:pPr>
            <a:r>
              <a:rPr lang="es-MX" sz="825" dirty="0">
                <a:solidFill>
                  <a:prstClr val="black"/>
                </a:solidFill>
                <a:latin typeface="Calibri" panose="020F0502020204030204"/>
              </a:rPr>
              <a:t>Explorar procesos y componentes claves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la factibilidad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las condiciones y requerimientos del plan</a:t>
            </a:r>
          </a:p>
        </p:txBody>
      </p:sp>
      <p:sp>
        <p:nvSpPr>
          <p:cNvPr id="51" name="CuadroTexto 50"/>
          <p:cNvSpPr txBox="1"/>
          <p:nvPr/>
        </p:nvSpPr>
        <p:spPr>
          <a:xfrm>
            <a:off x="521019" y="4462388"/>
            <a:ext cx="1434995" cy="981038"/>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Dominio de símbolos y conceptos</a:t>
            </a:r>
          </a:p>
          <a:p>
            <a:pPr marL="141446" indent="-141446" defTabSz="754380">
              <a:buFont typeface="Arial" panose="020B0604020202020204" pitchFamily="34" charset="0"/>
              <a:buChar char="•"/>
            </a:pPr>
            <a:r>
              <a:rPr lang="es-MX" sz="825" dirty="0">
                <a:solidFill>
                  <a:prstClr val="black"/>
                </a:solidFill>
                <a:latin typeface="Calibri" panose="020F0502020204030204"/>
              </a:rPr>
              <a:t>Dominio de reglas y convenciones</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de modelos, formulas y esquemas</a:t>
            </a:r>
            <a:endParaRPr lang="en-US" sz="825" dirty="0">
              <a:solidFill>
                <a:prstClr val="black"/>
              </a:solidFill>
              <a:latin typeface="Calibri" panose="020F0502020204030204"/>
            </a:endParaRPr>
          </a:p>
        </p:txBody>
      </p:sp>
      <p:sp>
        <p:nvSpPr>
          <p:cNvPr id="52" name="CuadroTexto 51"/>
          <p:cNvSpPr txBox="1"/>
          <p:nvPr/>
        </p:nvSpPr>
        <p:spPr>
          <a:xfrm>
            <a:off x="621022" y="5671075"/>
            <a:ext cx="940870"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Declarativos</a:t>
            </a:r>
            <a:endParaRPr lang="en-US" sz="1155" dirty="0">
              <a:solidFill>
                <a:srgbClr val="C00000"/>
              </a:solidFill>
              <a:latin typeface="Calibri" panose="020F0502020204030204"/>
            </a:endParaRPr>
          </a:p>
        </p:txBody>
      </p:sp>
      <p:sp>
        <p:nvSpPr>
          <p:cNvPr id="53" name="CuadroTexto 52"/>
          <p:cNvSpPr txBox="1"/>
          <p:nvPr/>
        </p:nvSpPr>
        <p:spPr>
          <a:xfrm>
            <a:off x="1947987" y="5669003"/>
            <a:ext cx="1189986"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Procedimentales</a:t>
            </a:r>
            <a:endParaRPr lang="en-US" sz="1155" dirty="0">
              <a:solidFill>
                <a:srgbClr val="C00000"/>
              </a:solidFill>
              <a:latin typeface="Calibri" panose="020F0502020204030204"/>
            </a:endParaRPr>
          </a:p>
        </p:txBody>
      </p:sp>
      <p:sp>
        <p:nvSpPr>
          <p:cNvPr id="54" name="CuadroTexto 53"/>
          <p:cNvSpPr txBox="1"/>
          <p:nvPr/>
        </p:nvSpPr>
        <p:spPr>
          <a:xfrm>
            <a:off x="2025173" y="4468098"/>
            <a:ext cx="1285343" cy="727122"/>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Operaciones aritméticas</a:t>
            </a:r>
          </a:p>
          <a:p>
            <a:pPr marL="141446" indent="-141446" defTabSz="754380">
              <a:buFont typeface="Arial" panose="020B0604020202020204" pitchFamily="34" charset="0"/>
              <a:buChar char="•"/>
            </a:pPr>
            <a:r>
              <a:rPr lang="es-MX" sz="825" dirty="0">
                <a:solidFill>
                  <a:prstClr val="black"/>
                </a:solidFill>
                <a:latin typeface="Calibri" panose="020F0502020204030204"/>
              </a:rPr>
              <a:t>Operación de algoritmos</a:t>
            </a:r>
          </a:p>
          <a:p>
            <a:pPr marL="141446" indent="-141446" defTabSz="754380">
              <a:buFont typeface="Arial" panose="020B0604020202020204" pitchFamily="34" charset="0"/>
              <a:buChar char="•"/>
            </a:pPr>
            <a:r>
              <a:rPr lang="es-MX" sz="825" dirty="0">
                <a:solidFill>
                  <a:prstClr val="black"/>
                </a:solidFill>
                <a:latin typeface="Calibri" panose="020F0502020204030204"/>
              </a:rPr>
              <a:t>Cálculo mental</a:t>
            </a:r>
            <a:endParaRPr lang="en-US" sz="825" dirty="0">
              <a:solidFill>
                <a:prstClr val="black"/>
              </a:solidFill>
              <a:latin typeface="Calibri" panose="020F0502020204030204"/>
            </a:endParaRPr>
          </a:p>
        </p:txBody>
      </p:sp>
      <p:sp>
        <p:nvSpPr>
          <p:cNvPr id="56" name="Rectángulo redondeado 55"/>
          <p:cNvSpPr/>
          <p:nvPr/>
        </p:nvSpPr>
        <p:spPr>
          <a:xfrm>
            <a:off x="8541875" y="3211809"/>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Internalización de la solución</a:t>
            </a:r>
            <a:endParaRPr lang="en-US" sz="1155" b="1" dirty="0">
              <a:solidFill>
                <a:schemeClr val="tx2">
                  <a:lumMod val="60000"/>
                  <a:lumOff val="40000"/>
                </a:schemeClr>
              </a:solidFill>
              <a:latin typeface="Calibri" panose="020F0502020204030204"/>
            </a:endParaRPr>
          </a:p>
        </p:txBody>
      </p:sp>
      <p:sp>
        <p:nvSpPr>
          <p:cNvPr id="57" name="CuadroTexto 56"/>
          <p:cNvSpPr txBox="1"/>
          <p:nvPr/>
        </p:nvSpPr>
        <p:spPr>
          <a:xfrm>
            <a:off x="8189584" y="4446234"/>
            <a:ext cx="1571342" cy="1107996"/>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Intereses y compromiso por la actividad</a:t>
            </a:r>
          </a:p>
          <a:p>
            <a:pPr marL="141446" indent="-141446" defTabSz="754380">
              <a:buFont typeface="Arial" panose="020B0604020202020204" pitchFamily="34" charset="0"/>
              <a:buChar char="•"/>
            </a:pPr>
            <a:r>
              <a:rPr lang="es-MX" sz="825" dirty="0">
                <a:solidFill>
                  <a:prstClr val="black"/>
                </a:solidFill>
                <a:latin typeface="Calibri" panose="020F0502020204030204"/>
              </a:rPr>
              <a:t>Perseverancia</a:t>
            </a:r>
          </a:p>
          <a:p>
            <a:pPr marL="141446" indent="-141446" defTabSz="754380">
              <a:buFont typeface="Arial" panose="020B0604020202020204" pitchFamily="34" charset="0"/>
              <a:buChar char="•"/>
            </a:pPr>
            <a:r>
              <a:rPr lang="es-MX" sz="825" dirty="0">
                <a:solidFill>
                  <a:prstClr val="black"/>
                </a:solidFill>
                <a:latin typeface="Calibri" panose="020F0502020204030204"/>
              </a:rPr>
              <a:t>Asumir riesgos</a:t>
            </a:r>
          </a:p>
          <a:p>
            <a:pPr marL="141446" indent="-141446" defTabSz="754380">
              <a:buFont typeface="Arial" panose="020B0604020202020204" pitchFamily="34" charset="0"/>
              <a:buChar char="•"/>
            </a:pPr>
            <a:r>
              <a:rPr lang="es-MX" sz="825" dirty="0">
                <a:solidFill>
                  <a:prstClr val="black"/>
                </a:solidFill>
                <a:latin typeface="Calibri" panose="020F0502020204030204"/>
              </a:rPr>
              <a:t>Tolerancia a la ambigüedad y la frustración</a:t>
            </a:r>
          </a:p>
          <a:p>
            <a:pPr marL="141446" indent="-141446" defTabSz="754380">
              <a:buFont typeface="Arial" panose="020B0604020202020204" pitchFamily="34" charset="0"/>
              <a:buChar char="•"/>
            </a:pPr>
            <a:r>
              <a:rPr lang="es-MX" sz="825" dirty="0">
                <a:solidFill>
                  <a:prstClr val="black"/>
                </a:solidFill>
                <a:latin typeface="Calibri" panose="020F0502020204030204"/>
              </a:rPr>
              <a:t>Resistencia a conclusiones y resultados prematuros</a:t>
            </a:r>
            <a:endParaRPr lang="en-US" sz="825" dirty="0">
              <a:solidFill>
                <a:srgbClr val="C00000"/>
              </a:solidFill>
              <a:latin typeface="Calibri" panose="020F0502020204030204"/>
            </a:endParaRPr>
          </a:p>
        </p:txBody>
      </p:sp>
      <p:sp>
        <p:nvSpPr>
          <p:cNvPr id="19" name="Rectángulo 18"/>
          <p:cNvSpPr/>
          <p:nvPr/>
        </p:nvSpPr>
        <p:spPr>
          <a:xfrm>
            <a:off x="5817248" y="4454246"/>
            <a:ext cx="1928823" cy="1742785"/>
          </a:xfrm>
          <a:prstGeom prst="rect">
            <a:avLst/>
          </a:prstGeom>
        </p:spPr>
        <p:txBody>
          <a:bodyPr wrap="square">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Ejecutar 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Verificar errores posibles de la ejecución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si el resultados atiende la solución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el proceso de solución efectuado</a:t>
            </a:r>
          </a:p>
          <a:p>
            <a:pPr marL="141446" indent="-141446" defTabSz="754380">
              <a:buFont typeface="Arial" panose="020B0604020202020204" pitchFamily="34" charset="0"/>
              <a:buChar char="•"/>
            </a:pPr>
            <a:r>
              <a:rPr lang="es-MX" sz="825" dirty="0">
                <a:solidFill>
                  <a:prstClr val="black"/>
                </a:solidFill>
                <a:latin typeface="Calibri" panose="020F0502020204030204"/>
              </a:rPr>
              <a:t>Identificar mejoras en el proceso</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 adaptabilidad del proceso a otros problemas</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otras formas de solución</a:t>
            </a: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p:txBody>
      </p:sp>
      <p:sp>
        <p:nvSpPr>
          <p:cNvPr id="60" name="Rectángulo: esquinas redondeadas 4">
            <a:extLst>
              <a:ext uri="{FF2B5EF4-FFF2-40B4-BE49-F238E27FC236}">
                <a16:creationId xmlns="" xmlns:a16="http://schemas.microsoft.com/office/drawing/2014/main" id="{FCB9837B-CE7A-4898-B2E2-207B4A07AA0D}"/>
              </a:ext>
            </a:extLst>
          </p:cNvPr>
          <p:cNvSpPr/>
          <p:nvPr/>
        </p:nvSpPr>
        <p:spPr>
          <a:xfrm>
            <a:off x="5656824" y="1632696"/>
            <a:ext cx="1252297" cy="59593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SNPA04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aditivo de números fraccionarios</a:t>
            </a:r>
          </a:p>
        </p:txBody>
      </p:sp>
      <p:sp>
        <p:nvSpPr>
          <p:cNvPr id="62" name="Rectángulo: esquinas redondeadas 5">
            <a:extLst>
              <a:ext uri="{FF2B5EF4-FFF2-40B4-BE49-F238E27FC236}">
                <a16:creationId xmlns="" xmlns:a16="http://schemas.microsoft.com/office/drawing/2014/main" id="{66B917D7-DA70-4956-8946-E6F12563743E}"/>
              </a:ext>
            </a:extLst>
          </p:cNvPr>
          <p:cNvSpPr/>
          <p:nvPr/>
        </p:nvSpPr>
        <p:spPr>
          <a:xfrm>
            <a:off x="8589198" y="1623538"/>
            <a:ext cx="1197449" cy="608087"/>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SNPA05 </a:t>
            </a:r>
            <a:r>
              <a:rPr lang="es-MX" sz="1310" dirty="0">
                <a:solidFill>
                  <a:schemeClr val="accent6">
                    <a:lumMod val="50000"/>
                  </a:schemeClr>
                </a:solidFill>
                <a:latin typeface="Wingdings 3" panose="05040102010807070707" pitchFamily="18" charset="2"/>
              </a:rPr>
              <a:t>q</a:t>
            </a:r>
          </a:p>
          <a:p>
            <a:pPr algn="ctr" defTabSz="754380"/>
            <a:r>
              <a:rPr lang="es-MX" sz="825" dirty="0">
                <a:solidFill>
                  <a:schemeClr val="tx1"/>
                </a:solidFill>
                <a:latin typeface="Calibri" panose="020F0502020204030204"/>
              </a:rPr>
              <a:t>Equivalencia de fracciones por amplificación</a:t>
            </a:r>
          </a:p>
        </p:txBody>
      </p:sp>
      <p:sp>
        <p:nvSpPr>
          <p:cNvPr id="63" name="Rectángulo: esquinas redondeadas 6">
            <a:extLst>
              <a:ext uri="{FF2B5EF4-FFF2-40B4-BE49-F238E27FC236}">
                <a16:creationId xmlns="" xmlns:a16="http://schemas.microsoft.com/office/drawing/2014/main" id="{B6398BEB-9D8A-4357-B997-A04A93121239}"/>
              </a:ext>
            </a:extLst>
          </p:cNvPr>
          <p:cNvSpPr/>
          <p:nvPr/>
        </p:nvSpPr>
        <p:spPr>
          <a:xfrm>
            <a:off x="7048340" y="1619122"/>
            <a:ext cx="1401640" cy="616921"/>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SNPA11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multiplicativo de números faccionarios por naturales</a:t>
            </a:r>
          </a:p>
        </p:txBody>
      </p:sp>
      <p:sp>
        <p:nvSpPr>
          <p:cNvPr id="65" name="Rectángulo: esquinas redondeadas 8">
            <a:extLst>
              <a:ext uri="{FF2B5EF4-FFF2-40B4-BE49-F238E27FC236}">
                <a16:creationId xmlns="" xmlns:a16="http://schemas.microsoft.com/office/drawing/2014/main" id="{6225D99A-08F9-48F9-A885-E0282C95586F}"/>
              </a:ext>
            </a:extLst>
          </p:cNvPr>
          <p:cNvSpPr/>
          <p:nvPr/>
        </p:nvSpPr>
        <p:spPr>
          <a:xfrm>
            <a:off x="1651395" y="1632697"/>
            <a:ext cx="1310160" cy="593913"/>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MI08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la relación entre porcentajes y fracciones</a:t>
            </a:r>
          </a:p>
        </p:txBody>
      </p:sp>
      <p:sp>
        <p:nvSpPr>
          <p:cNvPr id="66" name="Rectángulo: esquinas redondeadas 9">
            <a:extLst>
              <a:ext uri="{FF2B5EF4-FFF2-40B4-BE49-F238E27FC236}">
                <a16:creationId xmlns="" xmlns:a16="http://schemas.microsoft.com/office/drawing/2014/main" id="{86362B8B-5CC3-4554-86A6-4F2BCFF9CB9D}"/>
              </a:ext>
            </a:extLst>
          </p:cNvPr>
          <p:cNvSpPr/>
          <p:nvPr/>
        </p:nvSpPr>
        <p:spPr>
          <a:xfrm>
            <a:off x="3167547" y="1629668"/>
            <a:ext cx="1139377" cy="60007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MI09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Comparación de razones con cantidades discretas</a:t>
            </a:r>
          </a:p>
        </p:txBody>
      </p:sp>
      <p:sp>
        <p:nvSpPr>
          <p:cNvPr id="68" name="Rectángulo: esquinas redondeadas 10">
            <a:extLst>
              <a:ext uri="{FF2B5EF4-FFF2-40B4-BE49-F238E27FC236}">
                <a16:creationId xmlns="" xmlns:a16="http://schemas.microsoft.com/office/drawing/2014/main" id="{532DB06B-4831-4B16-9381-0514741C3A94}"/>
              </a:ext>
            </a:extLst>
          </p:cNvPr>
          <p:cNvSpPr/>
          <p:nvPr/>
        </p:nvSpPr>
        <p:spPr>
          <a:xfrm>
            <a:off x="4446143" y="1639579"/>
            <a:ext cx="1071462" cy="598176"/>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MI10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 un número fraccionario</a:t>
            </a:r>
          </a:p>
        </p:txBody>
      </p:sp>
      <p:sp>
        <p:nvSpPr>
          <p:cNvPr id="69" name="Rectángulo: esquinas redondeadas 11">
            <a:extLst>
              <a:ext uri="{FF2B5EF4-FFF2-40B4-BE49-F238E27FC236}">
                <a16:creationId xmlns="" xmlns:a16="http://schemas.microsoft.com/office/drawing/2014/main" id="{4BFC93F7-B97D-43A3-9F6D-6E7E01610F89}"/>
              </a:ext>
            </a:extLst>
          </p:cNvPr>
          <p:cNvSpPr/>
          <p:nvPr/>
        </p:nvSpPr>
        <p:spPr>
          <a:xfrm>
            <a:off x="93134" y="1639344"/>
            <a:ext cx="1419042" cy="580619"/>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problemas matemáticos contextualizados</a:t>
            </a:r>
          </a:p>
        </p:txBody>
      </p:sp>
      <p:sp>
        <p:nvSpPr>
          <p:cNvPr id="20" name="Rectángulo redondeado 19"/>
          <p:cNvSpPr/>
          <p:nvPr/>
        </p:nvSpPr>
        <p:spPr>
          <a:xfrm rot="16200000">
            <a:off x="-344071" y="6442003"/>
            <a:ext cx="1424600"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600" dirty="0">
                <a:solidFill>
                  <a:schemeClr val="tx1"/>
                </a:solidFill>
                <a:latin typeface="Calibri" panose="020F0502020204030204"/>
              </a:rPr>
              <a:t>Componentes</a:t>
            </a:r>
            <a:endParaRPr lang="en-US" sz="1600" dirty="0">
              <a:solidFill>
                <a:schemeClr val="tx1"/>
              </a:solidFill>
              <a:latin typeface="Calibri" panose="020F0502020204030204"/>
            </a:endParaRPr>
          </a:p>
        </p:txBody>
      </p:sp>
      <p:sp>
        <p:nvSpPr>
          <p:cNvPr id="71" name="Rectángulo redondeado 70"/>
          <p:cNvSpPr/>
          <p:nvPr/>
        </p:nvSpPr>
        <p:spPr>
          <a:xfrm>
            <a:off x="8170297" y="6507524"/>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Afectivos</a:t>
            </a:r>
            <a:endParaRPr lang="en-US" sz="1485" dirty="0">
              <a:solidFill>
                <a:schemeClr val="tx1"/>
              </a:solidFill>
              <a:latin typeface="Calibri" panose="020F0502020204030204"/>
            </a:endParaRPr>
          </a:p>
        </p:txBody>
      </p:sp>
      <p:sp>
        <p:nvSpPr>
          <p:cNvPr id="72" name="Rectángulo redondeado 71"/>
          <p:cNvSpPr/>
          <p:nvPr/>
        </p:nvSpPr>
        <p:spPr>
          <a:xfrm>
            <a:off x="4668450" y="6511312"/>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Metacognitivos</a:t>
            </a:r>
            <a:endParaRPr lang="en-US" sz="1485" dirty="0">
              <a:solidFill>
                <a:schemeClr val="tx1"/>
              </a:solidFill>
              <a:latin typeface="Calibri" panose="020F0502020204030204"/>
            </a:endParaRPr>
          </a:p>
        </p:txBody>
      </p:sp>
      <p:cxnSp>
        <p:nvCxnSpPr>
          <p:cNvPr id="127" name="Conector recto de flecha 126"/>
          <p:cNvCxnSpPr>
            <a:stCxn id="37" idx="3"/>
            <a:endCxn id="38" idx="1"/>
          </p:cNvCxnSpPr>
          <p:nvPr/>
        </p:nvCxnSpPr>
        <p:spPr>
          <a:xfrm>
            <a:off x="1600200" y="343112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stCxn id="38" idx="3"/>
            <a:endCxn id="39" idx="1"/>
          </p:cNvCxnSpPr>
          <p:nvPr/>
        </p:nvCxnSpPr>
        <p:spPr>
          <a:xfrm>
            <a:off x="3699034" y="3431120"/>
            <a:ext cx="211646" cy="1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a:stCxn id="39" idx="3"/>
            <a:endCxn id="40" idx="1"/>
          </p:cNvCxnSpPr>
          <p:nvPr/>
        </p:nvCxnSpPr>
        <p:spPr>
          <a:xfrm>
            <a:off x="5257800" y="3444545"/>
            <a:ext cx="293150" cy="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40" idx="3"/>
            <a:endCxn id="41" idx="1"/>
          </p:cNvCxnSpPr>
          <p:nvPr/>
        </p:nvCxnSpPr>
        <p:spPr>
          <a:xfrm>
            <a:off x="6858000" y="3446263"/>
            <a:ext cx="218268"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41" idx="3"/>
            <a:endCxn id="56" idx="1"/>
          </p:cNvCxnSpPr>
          <p:nvPr/>
        </p:nvCxnSpPr>
        <p:spPr>
          <a:xfrm flipV="1">
            <a:off x="8305800" y="3442832"/>
            <a:ext cx="236075" cy="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ado 137"/>
          <p:cNvCxnSpPr>
            <a:stCxn id="56" idx="2"/>
            <a:endCxn id="41" idx="2"/>
          </p:cNvCxnSpPr>
          <p:nvPr/>
        </p:nvCxnSpPr>
        <p:spPr>
          <a:xfrm rot="5400000">
            <a:off x="8419700" y="2945190"/>
            <a:ext cx="8277" cy="1465607"/>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curvado 139"/>
          <p:cNvCxnSpPr>
            <a:stCxn id="56" idx="2"/>
            <a:endCxn id="40" idx="2"/>
          </p:cNvCxnSpPr>
          <p:nvPr/>
        </p:nvCxnSpPr>
        <p:spPr>
          <a:xfrm rot="5400000">
            <a:off x="7680558" y="2197772"/>
            <a:ext cx="12700" cy="29521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p:cNvCxnSpPr>
            <a:stCxn id="56" idx="2"/>
            <a:endCxn id="39" idx="2"/>
          </p:cNvCxnSpPr>
          <p:nvPr/>
        </p:nvCxnSpPr>
        <p:spPr>
          <a:xfrm rot="5400000">
            <a:off x="6866303" y="1391793"/>
            <a:ext cx="8277" cy="4572401"/>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curvado 143"/>
          <p:cNvCxnSpPr>
            <a:stCxn id="56" idx="2"/>
            <a:endCxn id="38" idx="2"/>
          </p:cNvCxnSpPr>
          <p:nvPr/>
        </p:nvCxnSpPr>
        <p:spPr>
          <a:xfrm rot="5400000">
            <a:off x="5960279" y="477493"/>
            <a:ext cx="12700" cy="639272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curvado 145"/>
          <p:cNvCxnSpPr>
            <a:stCxn id="56" idx="2"/>
            <a:endCxn id="37" idx="2"/>
          </p:cNvCxnSpPr>
          <p:nvPr/>
        </p:nvCxnSpPr>
        <p:spPr>
          <a:xfrm rot="5400000">
            <a:off x="5019860" y="-462926"/>
            <a:ext cx="12700" cy="827356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curvado 147"/>
          <p:cNvCxnSpPr>
            <a:stCxn id="41" idx="0"/>
            <a:endCxn id="40" idx="0"/>
          </p:cNvCxnSpPr>
          <p:nvPr/>
        </p:nvCxnSpPr>
        <p:spPr>
          <a:xfrm rot="16200000" flipV="1">
            <a:off x="6947047" y="2476098"/>
            <a:ext cx="1416" cy="1486559"/>
          </a:xfrm>
          <a:prstGeom prst="curvedConnector3">
            <a:avLst>
              <a:gd name="adj1" fmla="val 16244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curvado 149"/>
          <p:cNvCxnSpPr>
            <a:stCxn id="41" idx="0"/>
            <a:endCxn id="39" idx="0"/>
          </p:cNvCxnSpPr>
          <p:nvPr/>
        </p:nvCxnSpPr>
        <p:spPr>
          <a:xfrm rot="16200000" flipV="1">
            <a:off x="6131073" y="1660125"/>
            <a:ext cx="13128" cy="3106794"/>
          </a:xfrm>
          <a:prstGeom prst="curvedConnector3">
            <a:avLst>
              <a:gd name="adj1" fmla="val 1841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curvado 151"/>
          <p:cNvCxnSpPr>
            <a:stCxn id="41" idx="0"/>
            <a:endCxn id="38" idx="0"/>
          </p:cNvCxnSpPr>
          <p:nvPr/>
        </p:nvCxnSpPr>
        <p:spPr>
          <a:xfrm rot="16200000" flipV="1">
            <a:off x="5211626" y="740677"/>
            <a:ext cx="31701" cy="4927117"/>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p:cNvCxnSpPr>
            <a:cxnSpLocks/>
          </p:cNvCxnSpPr>
          <p:nvPr/>
        </p:nvCxnSpPr>
        <p:spPr>
          <a:xfrm rot="16200000" flipV="1">
            <a:off x="4289627" y="-186486"/>
            <a:ext cx="31701" cy="6781444"/>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curvado 155"/>
          <p:cNvCxnSpPr>
            <a:stCxn id="40" idx="0"/>
            <a:endCxn id="39" idx="0"/>
          </p:cNvCxnSpPr>
          <p:nvPr/>
        </p:nvCxnSpPr>
        <p:spPr>
          <a:xfrm rot="16200000" flipV="1">
            <a:off x="5388502" y="2402696"/>
            <a:ext cx="11712" cy="1620235"/>
          </a:xfrm>
          <a:prstGeom prst="curvedConnector3">
            <a:avLst>
              <a:gd name="adj1" fmla="val 20518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curvado 157"/>
          <p:cNvCxnSpPr>
            <a:stCxn id="39" idx="0"/>
            <a:endCxn id="38" idx="0"/>
          </p:cNvCxnSpPr>
          <p:nvPr/>
        </p:nvCxnSpPr>
        <p:spPr>
          <a:xfrm rot="16200000" flipV="1">
            <a:off x="3664793" y="2287510"/>
            <a:ext cx="18573" cy="1820323"/>
          </a:xfrm>
          <a:prstGeom prst="curvedConnector3">
            <a:avLst>
              <a:gd name="adj1" fmla="val 1330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a:cxnSpLocks/>
          </p:cNvCxnSpPr>
          <p:nvPr/>
        </p:nvCxnSpPr>
        <p:spPr>
          <a:xfrm rot="16200000" flipV="1">
            <a:off x="1793358" y="2300018"/>
            <a:ext cx="10478" cy="176095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69" idx="3"/>
            <a:endCxn id="65" idx="1"/>
          </p:cNvCxnSpPr>
          <p:nvPr/>
        </p:nvCxnSpPr>
        <p:spPr>
          <a:xfrm>
            <a:off x="1512175" y="1929653"/>
            <a:ext cx="13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a:stCxn id="66" idx="3"/>
            <a:endCxn id="68" idx="1"/>
          </p:cNvCxnSpPr>
          <p:nvPr/>
        </p:nvCxnSpPr>
        <p:spPr>
          <a:xfrm>
            <a:off x="4306924" y="1929706"/>
            <a:ext cx="139219" cy="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a:stCxn id="65" idx="3"/>
            <a:endCxn id="66" idx="1"/>
          </p:cNvCxnSpPr>
          <p:nvPr/>
        </p:nvCxnSpPr>
        <p:spPr>
          <a:xfrm>
            <a:off x="2961555" y="1929654"/>
            <a:ext cx="205992" cy="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p:cNvCxnSpPr>
            <a:stCxn id="68" idx="3"/>
            <a:endCxn id="60" idx="1"/>
          </p:cNvCxnSpPr>
          <p:nvPr/>
        </p:nvCxnSpPr>
        <p:spPr>
          <a:xfrm flipV="1">
            <a:off x="5517605" y="1930663"/>
            <a:ext cx="139219"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p:cNvCxnSpPr>
            <a:stCxn id="60" idx="3"/>
            <a:endCxn id="63" idx="1"/>
          </p:cNvCxnSpPr>
          <p:nvPr/>
        </p:nvCxnSpPr>
        <p:spPr>
          <a:xfrm flipV="1">
            <a:off x="6909121" y="1927582"/>
            <a:ext cx="139219" cy="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63" idx="3"/>
            <a:endCxn id="62" idx="1"/>
          </p:cNvCxnSpPr>
          <p:nvPr/>
        </p:nvCxnSpPr>
        <p:spPr>
          <a:xfrm flipV="1">
            <a:off x="8449979" y="1927582"/>
            <a:ext cx="139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Rectángulo redondeado 214"/>
          <p:cNvSpPr/>
          <p:nvPr/>
        </p:nvSpPr>
        <p:spPr>
          <a:xfrm>
            <a:off x="8230546" y="4964356"/>
            <a:ext cx="1475628" cy="545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17" name="Conector curvado 216"/>
          <p:cNvCxnSpPr>
            <a:cxnSpLocks/>
            <a:stCxn id="215" idx="0"/>
            <a:endCxn id="38" idx="2"/>
          </p:cNvCxnSpPr>
          <p:nvPr/>
        </p:nvCxnSpPr>
        <p:spPr>
          <a:xfrm rot="16200000" flipV="1">
            <a:off x="5220889" y="1216884"/>
            <a:ext cx="1290501" cy="6204443"/>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curvado 218"/>
          <p:cNvCxnSpPr>
            <a:cxnSpLocks/>
            <a:stCxn id="215" idx="0"/>
            <a:endCxn id="40" idx="2"/>
          </p:cNvCxnSpPr>
          <p:nvPr/>
        </p:nvCxnSpPr>
        <p:spPr>
          <a:xfrm rot="16200000" flipV="1">
            <a:off x="6941168" y="2937163"/>
            <a:ext cx="1290501" cy="2763885"/>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ector curvado 220"/>
          <p:cNvCxnSpPr>
            <a:cxnSpLocks/>
            <a:stCxn id="215" idx="0"/>
            <a:endCxn id="41" idx="2"/>
          </p:cNvCxnSpPr>
          <p:nvPr/>
        </p:nvCxnSpPr>
        <p:spPr>
          <a:xfrm rot="16200000" flipV="1">
            <a:off x="7688585" y="3684581"/>
            <a:ext cx="1282224" cy="127732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ector recto 222"/>
          <p:cNvCxnSpPr>
            <a:cxnSpLocks/>
          </p:cNvCxnSpPr>
          <p:nvPr/>
        </p:nvCxnSpPr>
        <p:spPr>
          <a:xfrm>
            <a:off x="5924315" y="4429742"/>
            <a:ext cx="1702075" cy="14138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p:cNvCxnSpPr>
            <a:cxnSpLocks/>
          </p:cNvCxnSpPr>
          <p:nvPr/>
        </p:nvCxnSpPr>
        <p:spPr>
          <a:xfrm flipV="1">
            <a:off x="5981411" y="4468098"/>
            <a:ext cx="1513358" cy="142250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7" name="Rectángulo redondeado 226"/>
          <p:cNvSpPr/>
          <p:nvPr/>
        </p:nvSpPr>
        <p:spPr>
          <a:xfrm>
            <a:off x="3436121" y="4613885"/>
            <a:ext cx="2220703" cy="1132746"/>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29" name="Conector curvado 228"/>
          <p:cNvCxnSpPr>
            <a:cxnSpLocks/>
            <a:stCxn id="227" idx="0"/>
            <a:endCxn id="37" idx="2"/>
          </p:cNvCxnSpPr>
          <p:nvPr/>
        </p:nvCxnSpPr>
        <p:spPr>
          <a:xfrm rot="16200000" flipV="1">
            <a:off x="2244761" y="2312173"/>
            <a:ext cx="940030" cy="3663394"/>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ector curvado 230"/>
          <p:cNvCxnSpPr>
            <a:cxnSpLocks/>
            <a:stCxn id="227" idx="0"/>
            <a:endCxn id="38" idx="2"/>
          </p:cNvCxnSpPr>
          <p:nvPr/>
        </p:nvCxnSpPr>
        <p:spPr>
          <a:xfrm rot="16200000" flipV="1">
            <a:off x="3185180" y="3252592"/>
            <a:ext cx="940030" cy="178255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curvado 232"/>
          <p:cNvCxnSpPr>
            <a:cxnSpLocks/>
            <a:stCxn id="227" idx="0"/>
            <a:endCxn id="39" idx="2"/>
          </p:cNvCxnSpPr>
          <p:nvPr/>
        </p:nvCxnSpPr>
        <p:spPr>
          <a:xfrm rot="5400000" flipH="1" flipV="1">
            <a:off x="4099480" y="4129126"/>
            <a:ext cx="931753" cy="37767"/>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brir llave 1">
            <a:extLst>
              <a:ext uri="{FF2B5EF4-FFF2-40B4-BE49-F238E27FC236}">
                <a16:creationId xmlns="" xmlns:a16="http://schemas.microsoft.com/office/drawing/2014/main" id="{2C84C2E4-9986-4C8A-B7EE-775BD988E19E}"/>
              </a:ext>
            </a:extLst>
          </p:cNvPr>
          <p:cNvSpPr/>
          <p:nvPr/>
        </p:nvSpPr>
        <p:spPr>
          <a:xfrm rot="16200000">
            <a:off x="2057633" y="351888"/>
            <a:ext cx="351774" cy="4146808"/>
          </a:xfrm>
          <a:prstGeom prst="leftBrace">
            <a:avLst>
              <a:gd name="adj1" fmla="val 8333"/>
              <a:gd name="adj2" fmla="val 1732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3" name="Abrir llave 72">
            <a:extLst>
              <a:ext uri="{FF2B5EF4-FFF2-40B4-BE49-F238E27FC236}">
                <a16:creationId xmlns="" xmlns:a16="http://schemas.microsoft.com/office/drawing/2014/main" id="{8F062DB2-EBAE-48AA-8760-78B0626CA582}"/>
              </a:ext>
            </a:extLst>
          </p:cNvPr>
          <p:cNvSpPr/>
          <p:nvPr/>
        </p:nvSpPr>
        <p:spPr>
          <a:xfrm rot="16200000">
            <a:off x="6284437" y="441895"/>
            <a:ext cx="351774" cy="3979311"/>
          </a:xfrm>
          <a:prstGeom prst="leftBrace">
            <a:avLst>
              <a:gd name="adj1" fmla="val 8333"/>
              <a:gd name="adj2" fmla="val 3347"/>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 name="Conector: curvado 6">
            <a:extLst>
              <a:ext uri="{FF2B5EF4-FFF2-40B4-BE49-F238E27FC236}">
                <a16:creationId xmlns="" xmlns:a16="http://schemas.microsoft.com/office/drawing/2014/main" id="{19A1B149-BDDC-4673-AE9E-5B31FAC35F7A}"/>
              </a:ext>
            </a:extLst>
          </p:cNvPr>
          <p:cNvCxnSpPr>
            <a:cxnSpLocks/>
            <a:stCxn id="62" idx="2"/>
            <a:endCxn id="40" idx="0"/>
          </p:cNvCxnSpPr>
          <p:nvPr/>
        </p:nvCxnSpPr>
        <p:spPr>
          <a:xfrm rot="5400000">
            <a:off x="7202677" y="1233423"/>
            <a:ext cx="987045" cy="2983448"/>
          </a:xfrm>
          <a:prstGeom prst="curved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redondeado 70">
            <a:extLst>
              <a:ext uri="{FF2B5EF4-FFF2-40B4-BE49-F238E27FC236}">
                <a16:creationId xmlns="" xmlns:a16="http://schemas.microsoft.com/office/drawing/2014/main" id="{0871E589-CC5D-4B08-B3C6-EA166388C16C}"/>
              </a:ext>
            </a:extLst>
          </p:cNvPr>
          <p:cNvSpPr/>
          <p:nvPr/>
        </p:nvSpPr>
        <p:spPr>
          <a:xfrm>
            <a:off x="950229" y="6462269"/>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Cognitivos</a:t>
            </a:r>
            <a:endParaRPr lang="en-US" sz="1485" dirty="0">
              <a:solidFill>
                <a:schemeClr val="tx1"/>
              </a:solidFill>
              <a:latin typeface="Calibri" panose="020F0502020204030204"/>
            </a:endParaRPr>
          </a:p>
        </p:txBody>
      </p:sp>
      <p:sp>
        <p:nvSpPr>
          <p:cNvPr id="111" name="Abrir llave 110">
            <a:extLst>
              <a:ext uri="{FF2B5EF4-FFF2-40B4-BE49-F238E27FC236}">
                <a16:creationId xmlns="" xmlns:a16="http://schemas.microsoft.com/office/drawing/2014/main" id="{4003DE1E-9499-426B-B9CF-8E1658E70B91}"/>
              </a:ext>
            </a:extLst>
          </p:cNvPr>
          <p:cNvSpPr/>
          <p:nvPr/>
        </p:nvSpPr>
        <p:spPr>
          <a:xfrm rot="16200000">
            <a:off x="1688956" y="4939009"/>
            <a:ext cx="351774" cy="2466189"/>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2" name="Abrir llave 111">
            <a:extLst>
              <a:ext uri="{FF2B5EF4-FFF2-40B4-BE49-F238E27FC236}">
                <a16:creationId xmlns="" xmlns:a16="http://schemas.microsoft.com/office/drawing/2014/main" id="{52ABACDE-B1F0-44CB-BE8B-8878FC89D23B}"/>
              </a:ext>
            </a:extLst>
          </p:cNvPr>
          <p:cNvSpPr/>
          <p:nvPr/>
        </p:nvSpPr>
        <p:spPr>
          <a:xfrm rot="16200000">
            <a:off x="5436183" y="4011772"/>
            <a:ext cx="351774" cy="4320665"/>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3" name="Abrir llave 112">
            <a:extLst>
              <a:ext uri="{FF2B5EF4-FFF2-40B4-BE49-F238E27FC236}">
                <a16:creationId xmlns="" xmlns:a16="http://schemas.microsoft.com/office/drawing/2014/main" id="{D06EBB79-EE41-4180-AB41-7C1401C87DAF}"/>
              </a:ext>
            </a:extLst>
          </p:cNvPr>
          <p:cNvSpPr/>
          <p:nvPr/>
        </p:nvSpPr>
        <p:spPr>
          <a:xfrm rot="16200000">
            <a:off x="8825091" y="5363472"/>
            <a:ext cx="351773" cy="1601820"/>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4" name="Conector recto 73"/>
          <p:cNvCxnSpPr>
            <a:cxnSpLocks/>
          </p:cNvCxnSpPr>
          <p:nvPr/>
        </p:nvCxnSpPr>
        <p:spPr>
          <a:xfrm>
            <a:off x="7085213" y="3184515"/>
            <a:ext cx="2692545" cy="4423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a:cxnSpLocks/>
          </p:cNvCxnSpPr>
          <p:nvPr/>
        </p:nvCxnSpPr>
        <p:spPr>
          <a:xfrm flipV="1">
            <a:off x="7099405" y="3204235"/>
            <a:ext cx="2630471" cy="4838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Conector: curvado 3">
            <a:extLst>
              <a:ext uri="{FF2B5EF4-FFF2-40B4-BE49-F238E27FC236}">
                <a16:creationId xmlns="" xmlns:a16="http://schemas.microsoft.com/office/drawing/2014/main" id="{25EDA523-86D1-4B67-AD4E-3A3B3C66D7DF}"/>
              </a:ext>
            </a:extLst>
          </p:cNvPr>
          <p:cNvCxnSpPr>
            <a:stCxn id="65" idx="0"/>
            <a:endCxn id="68" idx="0"/>
          </p:cNvCxnSpPr>
          <p:nvPr/>
        </p:nvCxnSpPr>
        <p:spPr>
          <a:xfrm rot="16200000" flipH="1">
            <a:off x="3640733" y="298439"/>
            <a:ext cx="6882" cy="2675399"/>
          </a:xfrm>
          <a:prstGeom prst="curvedConnector3">
            <a:avLst>
              <a:gd name="adj1" fmla="val -33217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1" grpId="0"/>
      <p:bldP spid="52" grpId="0"/>
      <p:bldP spid="53" grpId="0"/>
      <p:bldP spid="54"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981200" y="5032848"/>
            <a:ext cx="4021455" cy="45719"/>
          </a:xfrm>
          <a:custGeom>
            <a:avLst/>
            <a:gdLst/>
            <a:ahLst/>
            <a:cxnLst/>
            <a:rect l="l" t="t" r="r" b="b"/>
            <a:pathLst>
              <a:path w="2819400">
                <a:moveTo>
                  <a:pt x="0" y="0"/>
                </a:moveTo>
                <a:lnTo>
                  <a:pt x="2819400" y="0"/>
                </a:lnTo>
              </a:path>
            </a:pathLst>
          </a:custGeom>
          <a:ln w="12700">
            <a:solidFill>
              <a:srgbClr val="CE6A28"/>
            </a:solidFill>
          </a:ln>
        </p:spPr>
        <p:txBody>
          <a:bodyPr wrap="square" lIns="0" tIns="0" rIns="0" bIns="0" rtlCol="0"/>
          <a:lstStyle/>
          <a:p>
            <a:endParaRPr/>
          </a:p>
        </p:txBody>
      </p:sp>
      <p:sp>
        <p:nvSpPr>
          <p:cNvPr id="3" name="object 3"/>
          <p:cNvSpPr txBox="1"/>
          <p:nvPr/>
        </p:nvSpPr>
        <p:spPr>
          <a:xfrm>
            <a:off x="977900" y="4267200"/>
            <a:ext cx="4737100" cy="754053"/>
          </a:xfrm>
          <a:prstGeom prst="rect">
            <a:avLst/>
          </a:prstGeom>
        </p:spPr>
        <p:txBody>
          <a:bodyPr vert="horz" wrap="square" lIns="0" tIns="15240" rIns="0" bIns="0" rtlCol="0">
            <a:spAutoFit/>
          </a:bodyPr>
          <a:lstStyle/>
          <a:p>
            <a:pPr marL="12700">
              <a:lnSpc>
                <a:spcPct val="100000"/>
              </a:lnSpc>
              <a:spcBef>
                <a:spcPts val="120"/>
              </a:spcBef>
            </a:pPr>
            <a:r>
              <a:rPr lang="es-MX" sz="2400" b="1" spc="180" dirty="0">
                <a:solidFill>
                  <a:srgbClr val="CE6A28"/>
                </a:solidFill>
                <a:cs typeface="Calibri"/>
              </a:rPr>
              <a:t>Interpretación del diagnóstico</a:t>
            </a:r>
            <a:r>
              <a:rPr lang="es-MX" sz="2400" b="1" spc="50" dirty="0">
                <a:solidFill>
                  <a:srgbClr val="CE6A28"/>
                </a:solidFill>
                <a:cs typeface="Calibri"/>
              </a:rPr>
              <a:t> por entidad federativa</a:t>
            </a:r>
            <a:endParaRPr lang="es-MX" sz="2400" dirty="0">
              <a:latin typeface="Calibri"/>
              <a:cs typeface="Calibri"/>
            </a:endParaRPr>
          </a:p>
        </p:txBody>
      </p:sp>
      <p:sp>
        <p:nvSpPr>
          <p:cNvPr id="5" name="object 5"/>
          <p:cNvSpPr txBox="1">
            <a:spLocks noGrp="1"/>
          </p:cNvSpPr>
          <p:nvPr>
            <p:ph type="title"/>
          </p:nvPr>
        </p:nvSpPr>
        <p:spPr>
          <a:xfrm>
            <a:off x="977900" y="886077"/>
            <a:ext cx="4279900" cy="2244204"/>
          </a:xfrm>
          <a:prstGeom prst="rect">
            <a:avLst/>
          </a:prstGeom>
        </p:spPr>
        <p:txBody>
          <a:bodyPr vert="horz" wrap="square" lIns="0" tIns="12700" rIns="0" bIns="0" rtlCol="0">
            <a:spAutoFit/>
          </a:bodyPr>
          <a:lstStyle/>
          <a:p>
            <a:pPr marL="12700" marR="5080" algn="l">
              <a:lnSpc>
                <a:spcPct val="100000"/>
              </a:lnSpc>
              <a:spcBef>
                <a:spcPts val="100"/>
              </a:spcBef>
            </a:pPr>
            <a:r>
              <a:rPr spc="345" dirty="0"/>
              <a:t>DIAGNÓSTICO </a:t>
            </a:r>
            <a:r>
              <a:rPr lang="es-MX" spc="345" dirty="0"/>
              <a:t>POR ENTIDAD FEDERATIVA </a:t>
            </a:r>
            <a:r>
              <a:rPr spc="430" dirty="0"/>
              <a:t>DE</a:t>
            </a:r>
            <a:r>
              <a:rPr lang="es-MX" spc="430" dirty="0"/>
              <a:t> LAS </a:t>
            </a:r>
            <a:r>
              <a:rPr spc="370" dirty="0"/>
              <a:t>HABILIDADES </a:t>
            </a:r>
            <a:r>
              <a:rPr spc="405" dirty="0"/>
              <a:t>BÁSICAS</a:t>
            </a:r>
            <a:r>
              <a:rPr spc="-220" dirty="0"/>
              <a:t> </a:t>
            </a:r>
            <a:r>
              <a:rPr spc="380" dirty="0"/>
              <a:t>EN  </a:t>
            </a:r>
            <a:r>
              <a:rPr spc="254" dirty="0"/>
              <a:t>MATEMÁTICA</a:t>
            </a:r>
            <a:r>
              <a:rPr lang="es-MX" spc="254" dirty="0"/>
              <a:t>S</a:t>
            </a:r>
            <a:endParaRPr spc="254" dirty="0"/>
          </a:p>
        </p:txBody>
      </p:sp>
      <p:pic>
        <p:nvPicPr>
          <p:cNvPr id="8" name="Imagen 7"/>
          <p:cNvPicPr>
            <a:picLocks noChangeAspect="1"/>
          </p:cNvPicPr>
          <p:nvPr/>
        </p:nvPicPr>
        <p:blipFill>
          <a:blip r:embed="rId2"/>
          <a:stretch>
            <a:fillRect/>
          </a:stretch>
        </p:blipFill>
        <p:spPr>
          <a:xfrm>
            <a:off x="6629400" y="4419600"/>
            <a:ext cx="3009900" cy="2095500"/>
          </a:xfrm>
          <a:prstGeom prst="rect">
            <a:avLst/>
          </a:prstGeom>
        </p:spPr>
      </p:pic>
      <p:pic>
        <p:nvPicPr>
          <p:cNvPr id="9" name="Imagen 8"/>
          <p:cNvPicPr>
            <a:picLocks noChangeAspect="1"/>
          </p:cNvPicPr>
          <p:nvPr/>
        </p:nvPicPr>
        <p:blipFill>
          <a:blip r:embed="rId3"/>
          <a:stretch>
            <a:fillRect/>
          </a:stretch>
        </p:blipFill>
        <p:spPr>
          <a:xfrm>
            <a:off x="7086600" y="3848100"/>
            <a:ext cx="1876425" cy="571500"/>
          </a:xfrm>
          <a:prstGeom prst="rect">
            <a:avLst/>
          </a:prstGeom>
        </p:spPr>
      </p:pic>
      <p:sp>
        <p:nvSpPr>
          <p:cNvPr id="12" name="CuadroTexto 11"/>
          <p:cNvSpPr txBox="1"/>
          <p:nvPr/>
        </p:nvSpPr>
        <p:spPr>
          <a:xfrm>
            <a:off x="6400800" y="6517119"/>
            <a:ext cx="3238499" cy="461665"/>
          </a:xfrm>
          <a:prstGeom prst="rect">
            <a:avLst/>
          </a:prstGeom>
          <a:noFill/>
        </p:spPr>
        <p:txBody>
          <a:bodyPr wrap="square" rtlCol="0">
            <a:spAutoFit/>
          </a:bodyPr>
          <a:lstStyle/>
          <a:p>
            <a:r>
              <a:rPr lang="es-MX" sz="1200" dirty="0"/>
              <a:t>Diagnóstico por entidad federativa de la habilidad básica SNPA02 </a:t>
            </a:r>
            <a:endParaRPr lang="en-US" sz="1200" dirty="0"/>
          </a:p>
        </p:txBody>
      </p:sp>
      <p:sp>
        <p:nvSpPr>
          <p:cNvPr id="16" name="CuadroTexto 15"/>
          <p:cNvSpPr txBox="1"/>
          <p:nvPr/>
        </p:nvSpPr>
        <p:spPr>
          <a:xfrm>
            <a:off x="897255" y="5181600"/>
            <a:ext cx="5257800" cy="2031325"/>
          </a:xfrm>
          <a:prstGeom prst="rect">
            <a:avLst/>
          </a:prstGeom>
          <a:noFill/>
        </p:spPr>
        <p:txBody>
          <a:bodyPr wrap="square" rtlCol="0">
            <a:spAutoFit/>
          </a:bodyPr>
          <a:lstStyle/>
          <a:p>
            <a:pPr algn="just"/>
            <a:r>
              <a:rPr lang="es-MX" sz="1400" dirty="0"/>
              <a:t>Para el diagnóstico por entidad federativa, además del proceso de interpretación antes recomendado, se propone en un primer nivel de análisis contrastar exclusivamente con el perfil de diagnóstico nacional. Como segundo nivel de análisis se recomienda identificar por entidad federativa de interés aquellos ejes temáticos con menor probabilidad de dominio de las habilidades básicas en Matemáticas, con la finalidad de priorizar el diseño de políticas educativas enfocadas a la mejora de los aprendizajes en el aula.</a:t>
            </a:r>
            <a:endParaRPr lang="en-US" sz="1400" dirty="0"/>
          </a:p>
          <a:p>
            <a:pPr algn="just"/>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01C8F1F9-D657-4E07-90C1-6DE94B826F09}"/>
              </a:ext>
            </a:extLst>
          </p:cNvPr>
          <p:cNvSpPr txBox="1"/>
          <p:nvPr/>
        </p:nvSpPr>
        <p:spPr>
          <a:xfrm>
            <a:off x="810525" y="449257"/>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sur de México</a:t>
            </a:r>
          </a:p>
        </p:txBody>
      </p:sp>
      <p:pic>
        <p:nvPicPr>
          <p:cNvPr id="5" name="Imagen 4">
            <a:extLst>
              <a:ext uri="{FF2B5EF4-FFF2-40B4-BE49-F238E27FC236}">
                <a16:creationId xmlns="" xmlns:a16="http://schemas.microsoft.com/office/drawing/2014/main" id="{B33BCF35-C997-4DF0-B7E5-B5695CD0FE1D}"/>
              </a:ext>
            </a:extLst>
          </p:cNvPr>
          <p:cNvPicPr>
            <a:picLocks noChangeAspect="1"/>
          </p:cNvPicPr>
          <p:nvPr/>
        </p:nvPicPr>
        <p:blipFill>
          <a:blip r:embed="rId2"/>
          <a:stretch>
            <a:fillRect/>
          </a:stretch>
        </p:blipFill>
        <p:spPr>
          <a:xfrm>
            <a:off x="810525" y="1193200"/>
            <a:ext cx="8836501" cy="2007200"/>
          </a:xfrm>
          <a:prstGeom prst="rect">
            <a:avLst/>
          </a:prstGeom>
        </p:spPr>
      </p:pic>
      <p:sp>
        <p:nvSpPr>
          <p:cNvPr id="9" name="CuadroTexto 8">
            <a:extLst>
              <a:ext uri="{FF2B5EF4-FFF2-40B4-BE49-F238E27FC236}">
                <a16:creationId xmlns="" xmlns:a16="http://schemas.microsoft.com/office/drawing/2014/main" id="{1312B469-DB4D-497C-9682-B08A31BA5DDE}"/>
              </a:ext>
            </a:extLst>
          </p:cNvPr>
          <p:cNvSpPr txBox="1"/>
          <p:nvPr/>
        </p:nvSpPr>
        <p:spPr>
          <a:xfrm>
            <a:off x="807896" y="4732938"/>
            <a:ext cx="5562600" cy="1938992"/>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lgn="just">
              <a:buFont typeface="Arial" panose="020B0604020202020204" pitchFamily="34" charset="0"/>
              <a:buChar char="•"/>
            </a:pPr>
            <a:r>
              <a:rPr lang="es-MX" sz="1200" dirty="0"/>
              <a:t>Al igual que en el diagnóstico nacional</a:t>
            </a:r>
            <a:r>
              <a:rPr lang="es-MX" sz="1200" b="1" dirty="0"/>
              <a:t>, ninguna </a:t>
            </a:r>
            <a:r>
              <a:rPr lang="es-MX" sz="1200" dirty="0"/>
              <a:t>entidad federativa logró una probabilidad de dominio fuerte de las habilidades básicas en Matemáticas.</a:t>
            </a:r>
          </a:p>
          <a:p>
            <a:pPr marL="171450" indent="-171450" algn="just">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lgn="just">
              <a:buFont typeface="Arial" panose="020B0604020202020204" pitchFamily="34" charset="0"/>
              <a:buChar char="•"/>
            </a:pPr>
            <a:r>
              <a:rPr lang="es-MX" sz="1200" dirty="0"/>
              <a:t>Campeche y Yucatán presentan una probabilidad de dominio atenuada</a:t>
            </a:r>
            <a:r>
              <a:rPr lang="es-MX" sz="1200" dirty="0">
                <a:solidFill>
                  <a:schemeClr val="accent6">
                    <a:lumMod val="60000"/>
                    <a:lumOff val="40000"/>
                  </a:schemeClr>
                </a:solidFill>
              </a:rPr>
              <a:t>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a:t>
            </a:r>
            <a:r>
              <a:rPr lang="es-MX" sz="1200" dirty="0"/>
              <a:t>en SNPA07 y FEM02 por debajo del resto de las entidades federativas y en SNPA10 la mayoría de las entidades de la zona sur del país excepto Yucatán.</a:t>
            </a:r>
          </a:p>
        </p:txBody>
      </p:sp>
      <p:pic>
        <p:nvPicPr>
          <p:cNvPr id="4" name="Imagen 3"/>
          <p:cNvPicPr>
            <a:picLocks noChangeAspect="1"/>
          </p:cNvPicPr>
          <p:nvPr/>
        </p:nvPicPr>
        <p:blipFill>
          <a:blip r:embed="rId3"/>
          <a:stretch>
            <a:fillRect/>
          </a:stretch>
        </p:blipFill>
        <p:spPr>
          <a:xfrm>
            <a:off x="7086600" y="4284263"/>
            <a:ext cx="2340354" cy="1662112"/>
          </a:xfrm>
          <a:prstGeom prst="rect">
            <a:avLst/>
          </a:prstGeom>
        </p:spPr>
      </p:pic>
      <p:sp>
        <p:nvSpPr>
          <p:cNvPr id="12" name="CuadroTexto 11"/>
          <p:cNvSpPr txBox="1"/>
          <p:nvPr/>
        </p:nvSpPr>
        <p:spPr>
          <a:xfrm>
            <a:off x="810524" y="3191116"/>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 xmlns:a16="http://schemas.microsoft.com/office/drawing/2014/main" id="{5F5E72B5-BFC5-41E7-828E-CAD8A87B1147}"/>
              </a:ext>
            </a:extLst>
          </p:cNvPr>
          <p:cNvPicPr>
            <a:picLocks noChangeAspect="1"/>
          </p:cNvPicPr>
          <p:nvPr/>
        </p:nvPicPr>
        <p:blipFill>
          <a:blip r:embed="rId4"/>
          <a:stretch>
            <a:fillRect/>
          </a:stretch>
        </p:blipFill>
        <p:spPr>
          <a:xfrm>
            <a:off x="807896" y="3774268"/>
            <a:ext cx="2947650" cy="797733"/>
          </a:xfrm>
          <a:prstGeom prst="rect">
            <a:avLst/>
          </a:prstGeom>
        </p:spPr>
      </p:pic>
    </p:spTree>
    <p:extLst>
      <p:ext uri="{BB962C8B-B14F-4D97-AF65-F5344CB8AC3E}">
        <p14:creationId xmlns:p14="http://schemas.microsoft.com/office/powerpoint/2010/main" val="235152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 xmlns:a16="http://schemas.microsoft.com/office/drawing/2014/main" id="{919EB4D9-1F9A-4230-978D-99B5B619E44C}"/>
              </a:ext>
            </a:extLst>
          </p:cNvPr>
          <p:cNvPicPr>
            <a:picLocks noChangeAspect="1"/>
          </p:cNvPicPr>
          <p:nvPr/>
        </p:nvPicPr>
        <p:blipFill>
          <a:blip r:embed="rId2"/>
          <a:stretch>
            <a:fillRect/>
          </a:stretch>
        </p:blipFill>
        <p:spPr>
          <a:xfrm>
            <a:off x="838200" y="1288914"/>
            <a:ext cx="8836501" cy="1698400"/>
          </a:xfrm>
          <a:prstGeom prst="rect">
            <a:avLst/>
          </a:prstGeom>
        </p:spPr>
      </p:pic>
      <p:sp>
        <p:nvSpPr>
          <p:cNvPr id="12" name="CuadroTexto 11">
            <a:extLst>
              <a:ext uri="{FF2B5EF4-FFF2-40B4-BE49-F238E27FC236}">
                <a16:creationId xmlns="" xmlns:a16="http://schemas.microsoft.com/office/drawing/2014/main" id="{A624F981-8848-429B-98BD-11D6617D0653}"/>
              </a:ext>
            </a:extLst>
          </p:cNvPr>
          <p:cNvSpPr txBox="1"/>
          <p:nvPr/>
        </p:nvSpPr>
        <p:spPr>
          <a:xfrm>
            <a:off x="838200" y="536825"/>
            <a:ext cx="9067800"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centro de México</a:t>
            </a:r>
          </a:p>
        </p:txBody>
      </p:sp>
      <p:sp>
        <p:nvSpPr>
          <p:cNvPr id="13" name="CuadroTexto 12">
            <a:extLst>
              <a:ext uri="{FF2B5EF4-FFF2-40B4-BE49-F238E27FC236}">
                <a16:creationId xmlns="" xmlns:a16="http://schemas.microsoft.com/office/drawing/2014/main" id="{37E01496-65F2-4277-9B3E-B31572D9390F}"/>
              </a:ext>
            </a:extLst>
          </p:cNvPr>
          <p:cNvSpPr txBox="1"/>
          <p:nvPr/>
        </p:nvSpPr>
        <p:spPr>
          <a:xfrm>
            <a:off x="838199" y="5071408"/>
            <a:ext cx="5747535"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De igual forma que el diagnóstico estatal de la zona sur del país, </a:t>
            </a:r>
            <a:r>
              <a:rPr lang="es-MX" sz="1200" b="1" dirty="0"/>
              <a:t>ninguna </a:t>
            </a:r>
            <a:r>
              <a:rPr lang="es-MX" sz="1200" dirty="0"/>
              <a:t>entidad federativa de la zona centro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Por debajo del resto de las entidades federativas el Estado de México presenta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Morelos y Tlaxcala en SNPA10, y Morelos y Puebla en FEM02.</a:t>
            </a:r>
          </a:p>
        </p:txBody>
      </p:sp>
      <p:pic>
        <p:nvPicPr>
          <p:cNvPr id="2" name="Imagen 1"/>
          <p:cNvPicPr>
            <a:picLocks noChangeAspect="1"/>
          </p:cNvPicPr>
          <p:nvPr/>
        </p:nvPicPr>
        <p:blipFill>
          <a:blip r:embed="rId3"/>
          <a:stretch>
            <a:fillRect/>
          </a:stretch>
        </p:blipFill>
        <p:spPr>
          <a:xfrm>
            <a:off x="6781800" y="4013312"/>
            <a:ext cx="2498377" cy="1782650"/>
          </a:xfrm>
          <a:prstGeom prst="rect">
            <a:avLst/>
          </a:prstGeom>
        </p:spPr>
      </p:pic>
      <p:sp>
        <p:nvSpPr>
          <p:cNvPr id="9" name="CuadroTexto 8"/>
          <p:cNvSpPr txBox="1"/>
          <p:nvPr/>
        </p:nvSpPr>
        <p:spPr>
          <a:xfrm>
            <a:off x="838199" y="3116554"/>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4" name="Imagen 3">
            <a:extLst>
              <a:ext uri="{FF2B5EF4-FFF2-40B4-BE49-F238E27FC236}">
                <a16:creationId xmlns="" xmlns:a16="http://schemas.microsoft.com/office/drawing/2014/main" id="{EB96D3AA-1D28-4DF3-8FFC-636F246D367B}"/>
              </a:ext>
            </a:extLst>
          </p:cNvPr>
          <p:cNvPicPr>
            <a:picLocks noChangeAspect="1"/>
          </p:cNvPicPr>
          <p:nvPr/>
        </p:nvPicPr>
        <p:blipFill>
          <a:blip r:embed="rId4"/>
          <a:stretch>
            <a:fillRect/>
          </a:stretch>
        </p:blipFill>
        <p:spPr>
          <a:xfrm>
            <a:off x="863600" y="3886200"/>
            <a:ext cx="2947650" cy="797733"/>
          </a:xfrm>
          <a:prstGeom prst="rect">
            <a:avLst/>
          </a:prstGeom>
        </p:spPr>
      </p:pic>
    </p:spTree>
    <p:extLst>
      <p:ext uri="{BB962C8B-B14F-4D97-AF65-F5344CB8AC3E}">
        <p14:creationId xmlns:p14="http://schemas.microsoft.com/office/powerpoint/2010/main" val="167580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 xmlns:a16="http://schemas.microsoft.com/office/drawing/2014/main" id="{A04E3A28-67DD-4110-A0AD-6544F1A18145}"/>
              </a:ext>
            </a:extLst>
          </p:cNvPr>
          <p:cNvSpPr txBox="1"/>
          <p:nvPr/>
        </p:nvSpPr>
        <p:spPr>
          <a:xfrm>
            <a:off x="940425" y="5147608"/>
            <a:ext cx="5562600"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Al igual que en el diagnóstico nacional y el diagnóstico de las zonas sur y centro</a:t>
            </a:r>
            <a:r>
              <a:rPr lang="es-MX" sz="1200" b="1" dirty="0"/>
              <a:t>, ninguna </a:t>
            </a:r>
            <a:r>
              <a:rPr lang="es-MX" sz="1200" dirty="0"/>
              <a:t>entidad federativa de la zona del bajío logró una probabilidad de dominio fuerte de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 </a:t>
            </a:r>
          </a:p>
          <a:p>
            <a:pPr marL="171450" indent="-171450">
              <a:buFont typeface="Arial" panose="020B0604020202020204" pitchFamily="34" charset="0"/>
              <a:buChar char="•"/>
            </a:pPr>
            <a:r>
              <a:rPr lang="es-MX" sz="1200" dirty="0"/>
              <a:t>Nayarit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por debajo del resto de las entidades federativas; Querétaro en SNPA10; y Aguascalientes, Colima y Guanajuato tanto en SNPA10 como en FEM02.</a:t>
            </a:r>
          </a:p>
        </p:txBody>
      </p:sp>
      <p:sp>
        <p:nvSpPr>
          <p:cNvPr id="11" name="CuadroTexto 10">
            <a:extLst>
              <a:ext uri="{FF2B5EF4-FFF2-40B4-BE49-F238E27FC236}">
                <a16:creationId xmlns="" xmlns:a16="http://schemas.microsoft.com/office/drawing/2014/main" id="{B213E1D5-E571-498A-B148-818000B417D7}"/>
              </a:ext>
            </a:extLst>
          </p:cNvPr>
          <p:cNvSpPr txBox="1"/>
          <p:nvPr/>
        </p:nvSpPr>
        <p:spPr>
          <a:xfrm>
            <a:off x="1037669" y="533400"/>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bajío de México</a:t>
            </a:r>
          </a:p>
        </p:txBody>
      </p:sp>
      <p:pic>
        <p:nvPicPr>
          <p:cNvPr id="12" name="Imagen 11">
            <a:extLst>
              <a:ext uri="{FF2B5EF4-FFF2-40B4-BE49-F238E27FC236}">
                <a16:creationId xmlns="" xmlns:a16="http://schemas.microsoft.com/office/drawing/2014/main" id="{75C36BCA-5952-4F38-A2B9-AB68DA60E1D7}"/>
              </a:ext>
            </a:extLst>
          </p:cNvPr>
          <p:cNvPicPr>
            <a:picLocks noChangeAspect="1"/>
          </p:cNvPicPr>
          <p:nvPr/>
        </p:nvPicPr>
        <p:blipFill>
          <a:blip r:embed="rId2"/>
          <a:stretch>
            <a:fillRect/>
          </a:stretch>
        </p:blipFill>
        <p:spPr>
          <a:xfrm>
            <a:off x="1037669" y="1323320"/>
            <a:ext cx="8836501" cy="2110133"/>
          </a:xfrm>
          <a:prstGeom prst="rect">
            <a:avLst/>
          </a:prstGeom>
        </p:spPr>
      </p:pic>
      <p:pic>
        <p:nvPicPr>
          <p:cNvPr id="3" name="Imagen 2"/>
          <p:cNvPicPr>
            <a:picLocks noChangeAspect="1"/>
          </p:cNvPicPr>
          <p:nvPr/>
        </p:nvPicPr>
        <p:blipFill>
          <a:blip r:embed="rId3"/>
          <a:stretch>
            <a:fillRect/>
          </a:stretch>
        </p:blipFill>
        <p:spPr>
          <a:xfrm>
            <a:off x="7086600" y="4495800"/>
            <a:ext cx="2460307" cy="1757362"/>
          </a:xfrm>
          <a:prstGeom prst="rect">
            <a:avLst/>
          </a:prstGeom>
        </p:spPr>
      </p:pic>
      <p:sp>
        <p:nvSpPr>
          <p:cNvPr id="13" name="CuadroTexto 12"/>
          <p:cNvSpPr txBox="1"/>
          <p:nvPr/>
        </p:nvSpPr>
        <p:spPr>
          <a:xfrm>
            <a:off x="1037668" y="3469790"/>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424284AA-F408-4D6A-9E72-C3364463CDB0}"/>
              </a:ext>
            </a:extLst>
          </p:cNvPr>
          <p:cNvPicPr>
            <a:picLocks noChangeAspect="1"/>
          </p:cNvPicPr>
          <p:nvPr/>
        </p:nvPicPr>
        <p:blipFill>
          <a:blip r:embed="rId4"/>
          <a:stretch>
            <a:fillRect/>
          </a:stretch>
        </p:blipFill>
        <p:spPr>
          <a:xfrm>
            <a:off x="1037669" y="4089178"/>
            <a:ext cx="2947650" cy="797733"/>
          </a:xfrm>
          <a:prstGeom prst="rect">
            <a:avLst/>
          </a:prstGeom>
        </p:spPr>
      </p:pic>
    </p:spTree>
    <p:extLst>
      <p:ext uri="{BB962C8B-B14F-4D97-AF65-F5344CB8AC3E}">
        <p14:creationId xmlns:p14="http://schemas.microsoft.com/office/powerpoint/2010/main" val="290801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 xmlns:a16="http://schemas.microsoft.com/office/drawing/2014/main" id="{DD35CC1F-179A-4FC1-B8E9-E21FD3DEADA5}"/>
              </a:ext>
            </a:extLst>
          </p:cNvPr>
          <p:cNvPicPr>
            <a:picLocks noChangeAspect="1"/>
          </p:cNvPicPr>
          <p:nvPr/>
        </p:nvPicPr>
        <p:blipFill>
          <a:blip r:embed="rId2"/>
          <a:stretch>
            <a:fillRect/>
          </a:stretch>
        </p:blipFill>
        <p:spPr>
          <a:xfrm>
            <a:off x="838200" y="1143000"/>
            <a:ext cx="8836501" cy="2161600"/>
          </a:xfrm>
          <a:prstGeom prst="rect">
            <a:avLst/>
          </a:prstGeom>
        </p:spPr>
      </p:pic>
      <p:sp>
        <p:nvSpPr>
          <p:cNvPr id="10" name="CuadroTexto 9">
            <a:extLst>
              <a:ext uri="{FF2B5EF4-FFF2-40B4-BE49-F238E27FC236}">
                <a16:creationId xmlns="" xmlns:a16="http://schemas.microsoft.com/office/drawing/2014/main" id="{690B95D7-1D68-4DE2-ADDF-63DEB03DCE1F}"/>
              </a:ext>
            </a:extLst>
          </p:cNvPr>
          <p:cNvSpPr txBox="1"/>
          <p:nvPr/>
        </p:nvSpPr>
        <p:spPr>
          <a:xfrm>
            <a:off x="838199" y="5029200"/>
            <a:ext cx="5334000" cy="2308324"/>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En definitiva, </a:t>
            </a:r>
            <a:r>
              <a:rPr lang="es-MX" sz="1200" b="1" dirty="0"/>
              <a:t>ninguna </a:t>
            </a:r>
            <a:r>
              <a:rPr lang="es-MX" sz="1200" dirty="0"/>
              <a:t>entidad federativa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Baja California Sur, Coahuila, Nuevo León, Sonora y Tamaulipas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en SNPA07; Baja California Sur, Durango, Nuevo León, Sonora y Tamaulipas en SNPA10; y la mayoría de las entidades federativas de la zona norte del país en FEM02 excepto Baja California Sur y Sinaloa.</a:t>
            </a:r>
            <a:endParaRPr lang="es-MX" sz="1200" dirty="0"/>
          </a:p>
        </p:txBody>
      </p:sp>
      <p:sp>
        <p:nvSpPr>
          <p:cNvPr id="11" name="CuadroTexto 10">
            <a:extLst>
              <a:ext uri="{FF2B5EF4-FFF2-40B4-BE49-F238E27FC236}">
                <a16:creationId xmlns="" xmlns:a16="http://schemas.microsoft.com/office/drawing/2014/main" id="{60EF0A1E-BE07-4654-B859-84B76BE68E57}"/>
              </a:ext>
            </a:extLst>
          </p:cNvPr>
          <p:cNvSpPr txBox="1"/>
          <p:nvPr/>
        </p:nvSpPr>
        <p:spPr>
          <a:xfrm>
            <a:off x="838199" y="435101"/>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norte de México</a:t>
            </a:r>
          </a:p>
        </p:txBody>
      </p:sp>
      <p:pic>
        <p:nvPicPr>
          <p:cNvPr id="3" name="Imagen 2"/>
          <p:cNvPicPr>
            <a:picLocks noChangeAspect="1"/>
          </p:cNvPicPr>
          <p:nvPr/>
        </p:nvPicPr>
        <p:blipFill>
          <a:blip r:embed="rId3"/>
          <a:stretch>
            <a:fillRect/>
          </a:stretch>
        </p:blipFill>
        <p:spPr>
          <a:xfrm>
            <a:off x="6781800" y="4428387"/>
            <a:ext cx="2619375" cy="1895475"/>
          </a:xfrm>
          <a:prstGeom prst="rect">
            <a:avLst/>
          </a:prstGeom>
        </p:spPr>
      </p:pic>
      <p:sp>
        <p:nvSpPr>
          <p:cNvPr id="12" name="CuadroTexto 11"/>
          <p:cNvSpPr txBox="1"/>
          <p:nvPr/>
        </p:nvSpPr>
        <p:spPr>
          <a:xfrm>
            <a:off x="846082" y="3362912"/>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 xmlns:a16="http://schemas.microsoft.com/office/drawing/2014/main" id="{F439A2FE-709E-41DE-8702-8950314CF4E0}"/>
              </a:ext>
            </a:extLst>
          </p:cNvPr>
          <p:cNvPicPr>
            <a:picLocks noChangeAspect="1"/>
          </p:cNvPicPr>
          <p:nvPr/>
        </p:nvPicPr>
        <p:blipFill>
          <a:blip r:embed="rId4"/>
          <a:stretch>
            <a:fillRect/>
          </a:stretch>
        </p:blipFill>
        <p:spPr>
          <a:xfrm>
            <a:off x="871483" y="4009243"/>
            <a:ext cx="2947650" cy="797733"/>
          </a:xfrm>
          <a:prstGeom prst="rect">
            <a:avLst/>
          </a:prstGeom>
        </p:spPr>
      </p:pic>
    </p:spTree>
    <p:extLst>
      <p:ext uri="{BB962C8B-B14F-4D97-AF65-F5344CB8AC3E}">
        <p14:creationId xmlns:p14="http://schemas.microsoft.com/office/powerpoint/2010/main" val="39106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 xmlns:a16="http://schemas.microsoft.com/office/drawing/2014/main" id="{8E4B3089-221D-435E-B8FE-76771BAE8AAB}"/>
              </a:ext>
            </a:extLst>
          </p:cNvPr>
          <p:cNvSpPr>
            <a:spLocks noGrp="1"/>
          </p:cNvSpPr>
          <p:nvPr>
            <p:ph type="title"/>
          </p:nvPr>
        </p:nvSpPr>
        <p:spPr>
          <a:xfrm>
            <a:off x="892681" y="773784"/>
            <a:ext cx="5584320" cy="938719"/>
          </a:xfrm>
        </p:spPr>
        <p:txBody>
          <a:bodyPr/>
          <a:lstStyle/>
          <a:p>
            <a:r>
              <a:rPr lang="es-MX" sz="3200" dirty="0"/>
              <a:t/>
            </a:r>
            <a:br>
              <a:rPr lang="es-MX" sz="3200" dirty="0"/>
            </a:br>
            <a:endParaRPr lang="es-MX" dirty="0"/>
          </a:p>
        </p:txBody>
      </p:sp>
      <p:graphicFrame>
        <p:nvGraphicFramePr>
          <p:cNvPr id="2" name="Tabla 1"/>
          <p:cNvGraphicFramePr>
            <a:graphicFrameLocks noGrp="1"/>
          </p:cNvGraphicFramePr>
          <p:nvPr>
            <p:extLst>
              <p:ext uri="{D42A27DB-BD31-4B8C-83A1-F6EECF244321}">
                <p14:modId xmlns:p14="http://schemas.microsoft.com/office/powerpoint/2010/main" val="1030451257"/>
              </p:ext>
            </p:extLst>
          </p:nvPr>
        </p:nvGraphicFramePr>
        <p:xfrm>
          <a:off x="892681" y="773784"/>
          <a:ext cx="6629400" cy="4434840"/>
        </p:xfrm>
        <a:graphic>
          <a:graphicData uri="http://schemas.openxmlformats.org/drawingml/2006/table">
            <a:tbl>
              <a:tblPr firstRow="1" bandRow="1">
                <a:tableStyleId>{93296810-A885-4BE3-A3E7-6D5BEEA58F35}</a:tableStyleId>
              </a:tblPr>
              <a:tblGrid>
                <a:gridCol w="6629400">
                  <a:extLst>
                    <a:ext uri="{9D8B030D-6E8A-4147-A177-3AD203B41FA5}">
                      <a16:colId xmlns="" xmlns:a16="http://schemas.microsoft.com/office/drawing/2014/main" val="149045635"/>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de estrategias </a:t>
                      </a:r>
                      <a:r>
                        <a:rPr lang="es-ES" sz="2400" kern="0" spc="85" dirty="0">
                          <a:solidFill>
                            <a:schemeClr val="tx1"/>
                          </a:solidFill>
                          <a:latin typeface="+mn-lt"/>
                        </a:rPr>
                        <a:t>d</a:t>
                      </a:r>
                      <a:r>
                        <a:rPr lang="es-ES" sz="2400" kern="0" dirty="0">
                          <a:solidFill>
                            <a:schemeClr val="tx1"/>
                          </a:solidFill>
                          <a:latin typeface="+mn-lt"/>
                        </a:rPr>
                        <a:t>e comunicación y fomento del uso de la información diagnóstica:</a:t>
                      </a:r>
                      <a:endParaRPr lang="en-US" sz="2400" dirty="0">
                        <a:latin typeface="+mn-lt"/>
                      </a:endParaRPr>
                    </a:p>
                  </a:txBody>
                  <a:tcPr/>
                </a:tc>
                <a:extLst>
                  <a:ext uri="{0D108BD9-81ED-4DB2-BD59-A6C34878D82A}">
                    <a16:rowId xmlns="" xmlns:a16="http://schemas.microsoft.com/office/drawing/2014/main" val="3576530703"/>
                  </a:ext>
                </a:extLst>
              </a:tr>
              <a:tr h="64008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Empoderar a los </a:t>
                      </a:r>
                      <a:r>
                        <a:rPr lang="es-ES" sz="1200" dirty="0"/>
                        <a:t>Comités Técnicos Estatales y Escolares (CTE) </a:t>
                      </a:r>
                      <a:r>
                        <a:rPr lang="es-MX" sz="1200" spc="-15" dirty="0">
                          <a:solidFill>
                            <a:srgbClr val="404040"/>
                          </a:solidFill>
                          <a:latin typeface="+mn-lt"/>
                          <a:cs typeface="Tahoma"/>
                        </a:rPr>
                        <a:t>para la apropiación y reflexión del diagnóstico nacional de las habilidades básicas en Matemáticas. </a:t>
                      </a:r>
                    </a:p>
                  </a:txBody>
                  <a:tcPr/>
                </a:tc>
                <a:extLst>
                  <a:ext uri="{0D108BD9-81ED-4DB2-BD59-A6C34878D82A}">
                    <a16:rowId xmlns="" xmlns:a16="http://schemas.microsoft.com/office/drawing/2014/main" val="715263647"/>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Fomentar en los docentes, padres de familia la apropiación y reflexión del diagnóstico de las habilidades básicas en Matemáticas, para el diseño e implementación de estrategias didácticas para la mejora de los aprendizajes en el aula. </a:t>
                      </a:r>
                    </a:p>
                  </a:txBody>
                  <a:tcPr/>
                </a:tc>
                <a:extLst>
                  <a:ext uri="{0D108BD9-81ED-4DB2-BD59-A6C34878D82A}">
                    <a16:rowId xmlns="" xmlns:a16="http://schemas.microsoft.com/office/drawing/2014/main" val="4109823233"/>
                  </a:ext>
                </a:extLst>
              </a:tr>
              <a:tr h="68580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Promover en los alumnos la autoconciencia y autogestión de los aprendizajes en Matemáticas con base en el diagnóstico de sus habilidades básicas y contrastándolo con el diagnóstico nacional y estatal.</a:t>
                      </a:r>
                    </a:p>
                  </a:txBody>
                  <a:tcPr/>
                </a:tc>
                <a:extLst>
                  <a:ext uri="{0D108BD9-81ED-4DB2-BD59-A6C34878D82A}">
                    <a16:rowId xmlns="" xmlns:a16="http://schemas.microsoft.com/office/drawing/2014/main" val="3194168825"/>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Dotar a los diseñadores de currículum del diagnóstico de las habilidades básicas atenuadas, así como de un diagnóstico complementario de las habilidades socioemocionales para la resolución de problemas matemáticos, con el propósito de que cuenten con información pertinente para la mejora de los planes de estudio y materiales didácticos. </a:t>
                      </a:r>
                    </a:p>
                  </a:txBody>
                  <a:tcPr/>
                </a:tc>
                <a:extLst>
                  <a:ext uri="{0D108BD9-81ED-4DB2-BD59-A6C34878D82A}">
                    <a16:rowId xmlns="" xmlns:a16="http://schemas.microsoft.com/office/drawing/2014/main" val="4287354709"/>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Con base en el diagnóstico de las habilidades básicas débiles y atenuadas promover e impulsar en docentes, investigadores y profesionales en el campo educativo el diseño y desarrollo de materiales didácticos para su uso en el aula y en especial para favorecer la colaboración y autogestión del aprendizaje entre los alumnos.</a:t>
                      </a:r>
                    </a:p>
                  </a:txBody>
                  <a:tcPr/>
                </a:tc>
                <a:extLst>
                  <a:ext uri="{0D108BD9-81ED-4DB2-BD59-A6C34878D82A}">
                    <a16:rowId xmlns="" xmlns:a16="http://schemas.microsoft.com/office/drawing/2014/main" val="1829587117"/>
                  </a:ext>
                </a:extLst>
              </a:tr>
            </a:tbl>
          </a:graphicData>
        </a:graphic>
      </p:graphicFrame>
    </p:spTree>
    <p:extLst>
      <p:ext uri="{BB962C8B-B14F-4D97-AF65-F5344CB8AC3E}">
        <p14:creationId xmlns:p14="http://schemas.microsoft.com/office/powerpoint/2010/main" val="213154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06175952"/>
              </p:ext>
            </p:extLst>
          </p:nvPr>
        </p:nvGraphicFramePr>
        <p:xfrm>
          <a:off x="838201" y="457200"/>
          <a:ext cx="8915399" cy="6781799"/>
        </p:xfrm>
        <a:graphic>
          <a:graphicData uri="http://schemas.openxmlformats.org/drawingml/2006/table">
            <a:tbl>
              <a:tblPr firstRow="1" bandRow="1">
                <a:tableStyleId>{93296810-A885-4BE3-A3E7-6D5BEEA58F35}</a:tableStyleId>
              </a:tblPr>
              <a:tblGrid>
                <a:gridCol w="5052062">
                  <a:extLst>
                    <a:ext uri="{9D8B030D-6E8A-4147-A177-3AD203B41FA5}">
                      <a16:colId xmlns="" xmlns:a16="http://schemas.microsoft.com/office/drawing/2014/main" val="2164620422"/>
                    </a:ext>
                  </a:extLst>
                </a:gridCol>
                <a:gridCol w="668655">
                  <a:extLst>
                    <a:ext uri="{9D8B030D-6E8A-4147-A177-3AD203B41FA5}">
                      <a16:colId xmlns="" xmlns:a16="http://schemas.microsoft.com/office/drawing/2014/main" val="3240994770"/>
                    </a:ext>
                  </a:extLst>
                </a:gridCol>
                <a:gridCol w="817245">
                  <a:extLst>
                    <a:ext uri="{9D8B030D-6E8A-4147-A177-3AD203B41FA5}">
                      <a16:colId xmlns="" xmlns:a16="http://schemas.microsoft.com/office/drawing/2014/main" val="57962443"/>
                    </a:ext>
                  </a:extLst>
                </a:gridCol>
                <a:gridCol w="520065">
                  <a:extLst>
                    <a:ext uri="{9D8B030D-6E8A-4147-A177-3AD203B41FA5}">
                      <a16:colId xmlns="" xmlns:a16="http://schemas.microsoft.com/office/drawing/2014/main" val="3502598217"/>
                    </a:ext>
                  </a:extLst>
                </a:gridCol>
                <a:gridCol w="668655">
                  <a:extLst>
                    <a:ext uri="{9D8B030D-6E8A-4147-A177-3AD203B41FA5}">
                      <a16:colId xmlns="" xmlns:a16="http://schemas.microsoft.com/office/drawing/2014/main" val="3141607866"/>
                    </a:ext>
                  </a:extLst>
                </a:gridCol>
                <a:gridCol w="520065">
                  <a:extLst>
                    <a:ext uri="{9D8B030D-6E8A-4147-A177-3AD203B41FA5}">
                      <a16:colId xmlns="" xmlns:a16="http://schemas.microsoft.com/office/drawing/2014/main" val="1526118363"/>
                    </a:ext>
                  </a:extLst>
                </a:gridCol>
                <a:gridCol w="668652">
                  <a:extLst>
                    <a:ext uri="{9D8B030D-6E8A-4147-A177-3AD203B41FA5}">
                      <a16:colId xmlns="" xmlns:a16="http://schemas.microsoft.com/office/drawing/2014/main" val="2444384038"/>
                    </a:ext>
                  </a:extLst>
                </a:gridCol>
              </a:tblGrid>
              <a:tr h="99059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a:t>
                      </a:r>
                      <a:r>
                        <a:rPr lang="es-MX" sz="2400" dirty="0">
                          <a:solidFill>
                            <a:schemeClr val="tx1"/>
                          </a:solidFill>
                        </a:rPr>
                        <a:t>e capacitación para: </a:t>
                      </a:r>
                      <a:endParaRPr lang="en-US" sz="2400" dirty="0">
                        <a:solidFill>
                          <a:schemeClr val="tx1"/>
                        </a:solidFill>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Padres de familia y alumnos </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Comités técnicos estatales y escolares</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Docentes y ATP</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currículum </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Autoridades educativas</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instrumentos</a:t>
                      </a:r>
                    </a:p>
                    <a:p>
                      <a:pPr algn="l"/>
                      <a:endParaRPr lang="en-US" sz="1100" dirty="0">
                        <a:latin typeface="+mn-lt"/>
                      </a:endParaRPr>
                    </a:p>
                  </a:txBody>
                  <a:tcPr marT="72000" marB="144000" vert="vert270"/>
                </a:tc>
                <a:extLst>
                  <a:ext uri="{0D108BD9-81ED-4DB2-BD59-A6C34878D82A}">
                    <a16:rowId xmlns="" xmlns:a16="http://schemas.microsoft.com/office/drawing/2014/main" val="3650646737"/>
                  </a:ext>
                </a:extLst>
              </a:tr>
              <a:tr h="389832">
                <a:tc>
                  <a:txBody>
                    <a:bodyPr/>
                    <a:lstStyle/>
                    <a:p>
                      <a:pPr marL="171450" indent="-171450">
                        <a:buFont typeface="Arial" panose="020B0604020202020204" pitchFamily="34" charset="0"/>
                        <a:buChar char="•"/>
                      </a:pPr>
                      <a:r>
                        <a:rPr lang="es-ES" sz="1100" dirty="0">
                          <a:latin typeface="+mn-lt"/>
                        </a:rPr>
                        <a:t>Apropiación del diagnóstico nacional y estatal de las habilidades básicas en Matemáticas en sexto de primaria.</a:t>
                      </a:r>
                    </a:p>
                  </a:txBody>
                  <a:tcP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457429006"/>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didácticas para atender las habilidades básicas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1481629277"/>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de intervención para los componentes afectivos requeridos para la solución de problemas matemáticos.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172561934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técnicas didácticas para la enseñanza de </a:t>
                      </a:r>
                      <a:r>
                        <a:rPr lang="es-MX" sz="1100" dirty="0"/>
                        <a:t>estrategias de verificación e internalización de la</a:t>
                      </a:r>
                      <a:r>
                        <a:rPr lang="es-MX" sz="1100" baseline="0" dirty="0"/>
                        <a:t> solución de problemas matemáticos.</a:t>
                      </a:r>
                      <a:endParaRPr lang="es-MX" sz="1100" spc="-15" dirty="0">
                        <a:solidFill>
                          <a:srgbClr val="404040"/>
                        </a:solidFill>
                        <a:latin typeface="+mn-lt"/>
                        <a:cs typeface="Tahoma"/>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3742575390"/>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diagnóstico cognitivo y afectivo con enfoque natural y situado en el aula.</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3794645915"/>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Comprensión e implementación de las teorías psicológicas, pedagógicas y de las neurociencias aplicadas al aprendizaje de las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1787360728"/>
                  </a:ext>
                </a:extLst>
              </a:tr>
              <a:tr h="33414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Implementar estrategias de fomento para la autogestión del aprendizaje en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97161962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y desarrollo de materiales para su uso en el aula que atiendan las habilidades básicas diagnosticadas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  </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 xmlns:a16="http://schemas.microsoft.com/office/drawing/2014/main" val="305024539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del diagnóstico nacional y estatal para su implementación en el diseño curricular de planes de estudios y libros de texto.</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extLst>
                  <a:ext uri="{0D108BD9-81ED-4DB2-BD59-A6C34878D82A}">
                    <a16:rowId xmlns="" xmlns:a16="http://schemas.microsoft.com/office/drawing/2014/main" val="102857298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estudios cognitivos para el modelamiento y diagnóstico de las habilidades básicas en Matemáticas.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292356827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métodos psicométrico-cognitivos para el diseño, desarrollo y validación de instrumentos de diagnóstico de los aprendizajes a gran escala.</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494669909"/>
                  </a:ext>
                </a:extLst>
              </a:tr>
              <a:tr h="696129">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pequeña y gran escala) para evaluar las destrezas académicas; el desarrollo intelectual;</a:t>
                      </a:r>
                      <a:r>
                        <a:rPr lang="es-MX" sz="1100" spc="-15" baseline="0" dirty="0">
                          <a:solidFill>
                            <a:srgbClr val="404040"/>
                          </a:solidFill>
                          <a:latin typeface="+mn-lt"/>
                          <a:cs typeface="Tahoma"/>
                        </a:rPr>
                        <a:t> </a:t>
                      </a:r>
                      <a:r>
                        <a:rPr lang="es-MX" sz="1100" spc="-15" dirty="0">
                          <a:solidFill>
                            <a:srgbClr val="404040"/>
                          </a:solidFill>
                          <a:latin typeface="+mn-lt"/>
                          <a:cs typeface="Tahoma"/>
                        </a:rPr>
                        <a:t>la autoconciencia de los alumnos como aprendices;</a:t>
                      </a:r>
                      <a:r>
                        <a:rPr lang="es-MX" sz="1100" spc="-15" baseline="0" dirty="0">
                          <a:solidFill>
                            <a:srgbClr val="404040"/>
                          </a:solidFill>
                          <a:latin typeface="+mn-lt"/>
                          <a:cs typeface="Tahoma"/>
                        </a:rPr>
                        <a:t> la</a:t>
                      </a:r>
                      <a:r>
                        <a:rPr lang="es-MX" sz="1100" spc="-15" dirty="0">
                          <a:solidFill>
                            <a:srgbClr val="404040"/>
                          </a:solidFill>
                          <a:latin typeface="+mn-lt"/>
                          <a:cs typeface="Tahoma"/>
                        </a:rPr>
                        <a:t> autoevaluación de las habilidades de aprendizaje; y las reacciones de los alumnos ante la actuación del docente y los métodos de enseñanza, materiales del curso, actividades y tareas.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 xmlns:a16="http://schemas.microsoft.com/office/drawing/2014/main" val="1536457289"/>
                  </a:ext>
                </a:extLst>
              </a:tr>
            </a:tbl>
          </a:graphicData>
        </a:graphic>
      </p:graphicFrame>
    </p:spTree>
    <p:extLst>
      <p:ext uri="{BB962C8B-B14F-4D97-AF65-F5344CB8AC3E}">
        <p14:creationId xmlns:p14="http://schemas.microsoft.com/office/powerpoint/2010/main" val="2489311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F4A88F63-BDBD-44A0-938E-894D63FEF457}"/>
              </a:ext>
            </a:extLst>
          </p:cNvPr>
          <p:cNvSpPr>
            <a:spLocks noGrp="1"/>
          </p:cNvSpPr>
          <p:nvPr>
            <p:ph type="body" idx="1"/>
          </p:nvPr>
        </p:nvSpPr>
        <p:spPr>
          <a:xfrm>
            <a:off x="845820" y="1828800"/>
            <a:ext cx="6012180" cy="5364802"/>
          </a:xfrm>
        </p:spPr>
        <p:txBody>
          <a:bodyPr/>
          <a:lstStyle/>
          <a:p>
            <a:pPr marR="8255" algn="just">
              <a:lnSpc>
                <a:spcPct val="113700"/>
              </a:lnSpc>
              <a:spcBef>
                <a:spcPts val="100"/>
              </a:spcBef>
            </a:pPr>
            <a:r>
              <a:rPr lang="es-MX" sz="1200" spc="-15" dirty="0">
                <a:solidFill>
                  <a:srgbClr val="404040"/>
                </a:solidFill>
                <a:cs typeface="Tahoma"/>
              </a:rPr>
              <a:t>Dado el compromiso social y la firme convicción de cumplir con el derecho de todo niño y joven a un diagnóstico psicopedagógico, los investigadores de la RIMEDIE realizan y ofrecen una serie de servicios y proyectos de investigación, desarrollo e innovación sin fines de lucro con el propósito de coadyuvar a la atención de los problemas de vulnerabilidad e inequidad educativa en Latinoamérica:</a:t>
            </a:r>
          </a:p>
          <a:p>
            <a:pPr marL="171450" marR="8255" indent="-171450" algn="just">
              <a:lnSpc>
                <a:spcPct val="113700"/>
              </a:lnSpc>
              <a:spcBef>
                <a:spcPts val="100"/>
              </a:spcBef>
              <a:buFont typeface="Arial" panose="020B0604020202020204" pitchFamily="34" charset="0"/>
              <a:buChar char="•"/>
            </a:pPr>
            <a:endParaRPr lang="es-MX" sz="1200" b="1" spc="-15" dirty="0">
              <a:solidFill>
                <a:srgbClr val="404040"/>
              </a:solidFill>
              <a:cs typeface="Tahoma"/>
            </a:endParaRP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Capacitación y desarrollo de capital humano para el diseño, desarrollo e implementación de estudios de diagnóstico de los aprendizajes clave en educación básica, obligatoria y superior.</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e implementación de estudios de diagnóstico cognitivo con el uso de bases de datos de pruebas consolidadas (PISA, ERCE, ICCS, PLANEA, entre otras).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para centros escolares, entidades federativas y para el país.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alumnos enfocados a la mejora de los aprendizajes en el aula.</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evaluar el desarrollo intelectual, las habilidades blandas, la interacción del alumno con la actuación docente, los materiales y actividades, así como la autoreflexión de los aprendizajes.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e implementación de evaluaciones diagnósticas en lenguas indígenas, de señas y Braille.</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métodos y materiales didácticos para la atención de las habilidades básicas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Diseñar e implementar estudios psicológicos, pedagógicos y neurológicos enfocados al análisis de las habilidades básicas en Matemáticas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p:txBody>
      </p:sp>
      <p:sp>
        <p:nvSpPr>
          <p:cNvPr id="4" name="Título 1">
            <a:extLst>
              <a:ext uri="{FF2B5EF4-FFF2-40B4-BE49-F238E27FC236}">
                <a16:creationId xmlns="" xmlns:a16="http://schemas.microsoft.com/office/drawing/2014/main" id="{9381681F-5A38-422A-BEBE-AD064827242B}"/>
              </a:ext>
            </a:extLst>
          </p:cNvPr>
          <p:cNvSpPr>
            <a:spLocks noGrp="1"/>
          </p:cNvSpPr>
          <p:nvPr>
            <p:ph type="title"/>
          </p:nvPr>
        </p:nvSpPr>
        <p:spPr>
          <a:xfrm>
            <a:off x="838200" y="609600"/>
            <a:ext cx="6705600" cy="892552"/>
          </a:xfrm>
        </p:spPr>
        <p:txBody>
          <a:bodyPr/>
          <a:lstStyle/>
          <a:p>
            <a:r>
              <a:rPr lang="es-ES" dirty="0">
                <a:solidFill>
                  <a:schemeClr val="accent6">
                    <a:lumMod val="75000"/>
                  </a:schemeClr>
                </a:solidFill>
              </a:rPr>
              <a:t>Servicios y proyectos de investigación, desarrollo e innovación</a:t>
            </a:r>
          </a:p>
        </p:txBody>
      </p:sp>
    </p:spTree>
    <p:extLst>
      <p:ext uri="{BB962C8B-B14F-4D97-AF65-F5344CB8AC3E}">
        <p14:creationId xmlns:p14="http://schemas.microsoft.com/office/powerpoint/2010/main" val="126942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81681F-5A38-422A-BEBE-AD064827242B}"/>
              </a:ext>
            </a:extLst>
          </p:cNvPr>
          <p:cNvSpPr>
            <a:spLocks noGrp="1"/>
          </p:cNvSpPr>
          <p:nvPr>
            <p:ph type="title"/>
          </p:nvPr>
        </p:nvSpPr>
        <p:spPr>
          <a:xfrm>
            <a:off x="977900" y="457200"/>
            <a:ext cx="3952240" cy="446276"/>
          </a:xfrm>
        </p:spPr>
        <p:txBody>
          <a:bodyPr/>
          <a:lstStyle/>
          <a:p>
            <a:r>
              <a:rPr lang="es-MX" dirty="0">
                <a:solidFill>
                  <a:schemeClr val="accent6">
                    <a:lumMod val="75000"/>
                  </a:schemeClr>
                </a:solidFill>
              </a:rPr>
              <a:t>Referencias</a:t>
            </a:r>
          </a:p>
        </p:txBody>
      </p:sp>
      <p:sp>
        <p:nvSpPr>
          <p:cNvPr id="3" name="Marcador de texto 2">
            <a:extLst>
              <a:ext uri="{FF2B5EF4-FFF2-40B4-BE49-F238E27FC236}">
                <a16:creationId xmlns="" xmlns:a16="http://schemas.microsoft.com/office/drawing/2014/main" id="{D4895C16-9E4F-4758-B930-389D07FB6B1D}"/>
              </a:ext>
            </a:extLst>
          </p:cNvPr>
          <p:cNvSpPr>
            <a:spLocks noGrp="1"/>
          </p:cNvSpPr>
          <p:nvPr>
            <p:ph type="body" idx="1"/>
          </p:nvPr>
        </p:nvSpPr>
        <p:spPr>
          <a:xfrm>
            <a:off x="977900" y="990600"/>
            <a:ext cx="8775700" cy="6170920"/>
          </a:xfrm>
        </p:spPr>
        <p:txBody>
          <a:bodyPr/>
          <a:lstStyle/>
          <a:p>
            <a:pPr marL="357188" indent="-357188">
              <a:spcAft>
                <a:spcPts val="600"/>
              </a:spcAft>
            </a:pPr>
            <a:r>
              <a:rPr lang="en-US" sz="1200" dirty="0"/>
              <a:t>American Educational Research Association (AERA), American Psychological Association (APA) y National Council on Measurement in Education (NCME) (2014). </a:t>
            </a:r>
            <a:r>
              <a:rPr lang="en-US" sz="1200" i="1" dirty="0"/>
              <a:t>Standards for Educational and Psychological Testing</a:t>
            </a:r>
            <a:r>
              <a:rPr lang="en-US" sz="1200" dirty="0"/>
              <a:t>. Washington, </a:t>
            </a:r>
            <a:r>
              <a:rPr lang="en-US" sz="1200" dirty="0" err="1"/>
              <a:t>Estados</a:t>
            </a:r>
            <a:r>
              <a:rPr lang="en-US" sz="1200" dirty="0"/>
              <a:t> Unidos: American Educational Research Association.</a:t>
            </a:r>
          </a:p>
          <a:p>
            <a:pPr marL="357188" indent="-357188">
              <a:spcAft>
                <a:spcPts val="600"/>
              </a:spcAft>
            </a:pPr>
            <a:r>
              <a:rPr lang="es-ES" sz="1200" dirty="0"/>
              <a:t>Brizuela, A., Jiménez, K., Pérez, N. &amp; Rojas, G. (2016). </a:t>
            </a:r>
            <a:r>
              <a:rPr lang="es-ES" sz="1200" dirty="0" err="1"/>
              <a:t>Autorreportes</a:t>
            </a:r>
            <a:r>
              <a:rPr lang="es-ES" sz="1200" dirty="0"/>
              <a:t> verbales en voz alta para la identificación de procesos de razonamiento en pruebas estandarizadas. </a:t>
            </a:r>
            <a:r>
              <a:rPr lang="es-ES" sz="1200" i="1" dirty="0"/>
              <a:t>Revista Costarricense de Psicología</a:t>
            </a:r>
            <a:r>
              <a:rPr lang="es-ES" sz="1200" dirty="0"/>
              <a:t>, 35(1), 17-30.</a:t>
            </a:r>
          </a:p>
          <a:p>
            <a:pPr marL="357188" indent="-357188">
              <a:spcAft>
                <a:spcPts val="600"/>
              </a:spcAft>
            </a:pPr>
            <a:r>
              <a:rPr lang="es-MX" sz="1200" dirty="0"/>
              <a:t>Brizuela, A., </a:t>
            </a:r>
            <a:r>
              <a:rPr lang="es-MX" sz="1200" dirty="0" err="1"/>
              <a:t>Pérez</a:t>
            </a:r>
            <a:r>
              <a:rPr lang="es-MX" sz="1200" dirty="0"/>
              <a:t>, N., &amp; Rojas, G. (2018). Respuestas guiadas por el experto: </a:t>
            </a:r>
            <a:r>
              <a:rPr lang="es-MX" sz="1200" dirty="0" err="1"/>
              <a:t>validación</a:t>
            </a:r>
            <a:r>
              <a:rPr lang="es-MX" sz="1200" dirty="0"/>
              <a:t> de las inferencias basadas en los procesos de respuesta. </a:t>
            </a:r>
            <a:r>
              <a:rPr lang="es-MX" sz="1200" i="1" dirty="0"/>
              <a:t>Actualidades Investigativas en </a:t>
            </a:r>
            <a:r>
              <a:rPr lang="es-MX" sz="1200" i="1" dirty="0" err="1"/>
              <a:t>Educación</a:t>
            </a:r>
            <a:r>
              <a:rPr lang="es-MX" sz="1200" dirty="0"/>
              <a:t>, 18(3), 1-21. </a:t>
            </a:r>
            <a:endParaRPr lang="en-US" sz="1200" dirty="0"/>
          </a:p>
          <a:p>
            <a:pPr marL="357188" indent="-357188">
              <a:spcAft>
                <a:spcPts val="600"/>
              </a:spcAft>
            </a:pPr>
            <a:r>
              <a:rPr lang="en-US" sz="1200" dirty="0"/>
              <a:t>de la Torre, J. (2009). DINA model and parameter estimation: A didactic. </a:t>
            </a:r>
            <a:r>
              <a:rPr lang="en-US" sz="1200" i="1" dirty="0"/>
              <a:t>Journal of Educational and Behavioral Statistics, 34</a:t>
            </a:r>
            <a:r>
              <a:rPr lang="en-US" sz="1200" dirty="0"/>
              <a:t>(1), 115-130.</a:t>
            </a:r>
          </a:p>
          <a:p>
            <a:pPr marL="357188" indent="-357188">
              <a:spcAft>
                <a:spcPts val="600"/>
              </a:spcAft>
            </a:pPr>
            <a:r>
              <a:rPr lang="en-US" sz="1200" dirty="0"/>
              <a:t>Ericsson, K. &amp; Simon, H. (1993). </a:t>
            </a:r>
            <a:r>
              <a:rPr lang="en-US" sz="1200" i="1" dirty="0"/>
              <a:t>Protocol analysis: verbal reports as data</a:t>
            </a:r>
            <a:r>
              <a:rPr lang="en-US" sz="1200" dirty="0"/>
              <a:t>. Cambridge: MIT Press. </a:t>
            </a:r>
          </a:p>
          <a:p>
            <a:pPr marL="357188" indent="-357188">
              <a:spcAft>
                <a:spcPts val="600"/>
              </a:spcAft>
            </a:pPr>
            <a:r>
              <a:rPr lang="es-MX" sz="1200" dirty="0"/>
              <a:t>Instituto Nacional para la Evaluación de la Educación (INEE) (2015). </a:t>
            </a:r>
            <a:r>
              <a:rPr lang="es-MX" sz="1200" i="1" dirty="0"/>
              <a:t>Plan Nacional para la Evaluación de los Aprendizajes (PLANEA). </a:t>
            </a:r>
            <a:r>
              <a:rPr lang="es-MX" sz="1200" dirty="0"/>
              <a:t>México: INEE. Recuperado de </a:t>
            </a:r>
            <a:r>
              <a:rPr lang="es-MX" sz="1200" dirty="0">
                <a:hlinkClick r:id="rId2"/>
              </a:rPr>
              <a:t>http://planea.sep.gob.mx/content/general/docs/2015/PlaneaDocumentoRector.pdf</a:t>
            </a:r>
            <a:endParaRPr lang="en-US" sz="1200" dirty="0"/>
          </a:p>
          <a:p>
            <a:pPr marL="357188" indent="-357188">
              <a:spcAft>
                <a:spcPts val="600"/>
              </a:spcAft>
            </a:pPr>
            <a:r>
              <a:rPr lang="es-MX" sz="1200" dirty="0"/>
              <a:t>Instituto Nacional para la Evaluación de la Educación (INEE) (2017). </a:t>
            </a:r>
            <a:r>
              <a:rPr lang="es-MX" sz="1200" i="1" dirty="0"/>
              <a:t>Criterios técnicos para el desarrollo, uso y mantenimiento de instrumentos de evaluación.</a:t>
            </a:r>
            <a:r>
              <a:rPr lang="es-MX" sz="1200" dirty="0"/>
              <a:t> México: INEE.</a:t>
            </a:r>
            <a:endParaRPr lang="es-MX" sz="1200" dirty="0">
              <a:cs typeface="Arial" panose="020B0604020202020204" pitchFamily="34" charset="0"/>
            </a:endParaRPr>
          </a:p>
          <a:p>
            <a:pPr marL="357188" indent="-357188">
              <a:spcAft>
                <a:spcPts val="600"/>
              </a:spcAft>
            </a:pPr>
            <a:r>
              <a:rPr lang="en-US" sz="1200" dirty="0"/>
              <a:t>International Test Commission (ITC) (2001). International Guidelines for Test Use, </a:t>
            </a:r>
            <a:r>
              <a:rPr lang="en-US" sz="1200" i="1" dirty="0"/>
              <a:t>International Journal of Testing</a:t>
            </a:r>
            <a:r>
              <a:rPr lang="en-US" sz="1200" dirty="0"/>
              <a:t>, 1(2), 93-114.</a:t>
            </a:r>
            <a:endParaRPr lang="es-MX" sz="1200" dirty="0">
              <a:cs typeface="Arial" panose="020B0604020202020204" pitchFamily="34" charset="0"/>
            </a:endParaRPr>
          </a:p>
          <a:p>
            <a:pPr marL="357188" indent="-357188">
              <a:spcAft>
                <a:spcPts val="600"/>
              </a:spcAft>
            </a:pPr>
            <a:r>
              <a:rPr lang="en-US" sz="1200" dirty="0"/>
              <a:t>Junker, B. &amp; </a:t>
            </a:r>
            <a:r>
              <a:rPr lang="en-US" sz="1200" dirty="0" err="1"/>
              <a:t>Sijtsma</a:t>
            </a:r>
            <a:r>
              <a:rPr lang="en-US" sz="1200" dirty="0"/>
              <a:t>, K. (2001). Cognitive assessment models with few assumptions and connections with nonparametric item response theory. </a:t>
            </a:r>
            <a:r>
              <a:rPr lang="en-US" sz="1200" i="1" dirty="0"/>
              <a:t>Applied Psychological Measurement, 25</a:t>
            </a:r>
            <a:r>
              <a:rPr lang="en-US" sz="1200" dirty="0"/>
              <a:t>(3), 258-272.</a:t>
            </a:r>
          </a:p>
          <a:p>
            <a:pPr marL="357188" indent="-357188">
              <a:spcAft>
                <a:spcPts val="600"/>
              </a:spcAft>
            </a:pPr>
            <a:r>
              <a:rPr lang="en-US" sz="1200" dirty="0"/>
              <a:t>Leighton, J., &amp; </a:t>
            </a:r>
            <a:r>
              <a:rPr lang="en-US" sz="1200" dirty="0" err="1"/>
              <a:t>Gierl</a:t>
            </a:r>
            <a:r>
              <a:rPr lang="en-US" sz="1200" dirty="0"/>
              <a:t>, M. (2007a). Verbal Reports as Data for Cognitive Diagnostic Assessment. </a:t>
            </a:r>
            <a:r>
              <a:rPr lang="en-US" sz="1200" dirty="0" err="1"/>
              <a:t>En</a:t>
            </a:r>
            <a:r>
              <a:rPr lang="en-US" sz="1200" dirty="0"/>
              <a:t> J. Leighton y M. </a:t>
            </a:r>
            <a:r>
              <a:rPr lang="en-US" sz="1200" dirty="0" err="1"/>
              <a:t>Gierl</a:t>
            </a:r>
            <a:r>
              <a:rPr lang="en-US" sz="1200" dirty="0"/>
              <a:t> (Eds.), </a:t>
            </a:r>
            <a:r>
              <a:rPr lang="en-US" sz="1200" i="1" dirty="0"/>
              <a:t>Cognitive Diagnostic Assessment for Education</a:t>
            </a:r>
            <a:r>
              <a:rPr lang="en-US" sz="1200" dirty="0"/>
              <a:t> (pp. 146-172). </a:t>
            </a:r>
            <a:r>
              <a:rPr lang="en-US" sz="1200" dirty="0" err="1"/>
              <a:t>Estados</a:t>
            </a:r>
            <a:r>
              <a:rPr lang="en-US" sz="1200" dirty="0"/>
              <a:t> </a:t>
            </a:r>
            <a:r>
              <a:rPr lang="en-US" sz="1200" dirty="0" err="1"/>
              <a:t>Unidos</a:t>
            </a:r>
            <a:r>
              <a:rPr lang="en-US" sz="1200" dirty="0"/>
              <a:t>: Cambridge University Press.</a:t>
            </a:r>
          </a:p>
          <a:p>
            <a:pPr marL="357188" indent="-357188">
              <a:spcAft>
                <a:spcPts val="600"/>
              </a:spcAft>
            </a:pPr>
            <a:r>
              <a:rPr lang="es-ES" sz="1200" dirty="0"/>
              <a:t>Pérez-Morán, J. C.; </a:t>
            </a:r>
            <a:r>
              <a:rPr lang="es-ES" sz="1200" dirty="0" err="1"/>
              <a:t>Larrazolo</a:t>
            </a:r>
            <a:r>
              <a:rPr lang="es-ES" sz="1200" dirty="0"/>
              <a:t>, N.; </a:t>
            </a:r>
            <a:r>
              <a:rPr lang="es-ES" sz="1200" dirty="0" err="1"/>
              <a:t>Backhoff</a:t>
            </a:r>
            <a:r>
              <a:rPr lang="es-ES" sz="1200" dirty="0"/>
              <a:t>, E.; y Rojas, G. (2015). Análisis de la estructura cognitiva del área de habilidades cuantitativas del EXHCOBA mediante el modelo LLTM de Fisher. </a:t>
            </a:r>
            <a:r>
              <a:rPr lang="es-ES" sz="1200" i="1" dirty="0"/>
              <a:t>Revista Internacional de Educación y Aprendizaje</a:t>
            </a:r>
            <a:r>
              <a:rPr lang="es-ES" sz="1200" dirty="0"/>
              <a:t>, 3(1), 25-38. Recuperado en: </a:t>
            </a:r>
            <a:r>
              <a:rPr lang="es-ES" sz="1200" dirty="0">
                <a:hlinkClick r:id="rId3"/>
              </a:rPr>
              <a:t>http://coleccionderevistasdeeducacionyaprendizaje.cgpublisher.com/product/pub.329/prod.5</a:t>
            </a:r>
            <a:endParaRPr lang="es-ES" sz="1200" dirty="0"/>
          </a:p>
          <a:p>
            <a:pPr marL="357188" indent="-357188">
              <a:spcAft>
                <a:spcPts val="600"/>
              </a:spcAft>
            </a:pPr>
            <a:r>
              <a:rPr lang="es-ES" sz="1200" dirty="0"/>
              <a:t>Pérez-Morán, J. C. (2014). </a:t>
            </a:r>
            <a:r>
              <a:rPr lang="es-ES" sz="1200" i="1" dirty="0"/>
              <a:t>Análisis del aspecto sustantivo de la validez de constructo de una prueba de Habilidades Cuantitativas</a:t>
            </a:r>
            <a:r>
              <a:rPr lang="es-ES" sz="1200" dirty="0"/>
              <a:t>. Tesis Doctoral. Ensenada: Instituto de Investigación y Desarrollo Educativo, UABC. Recuperado en: </a:t>
            </a:r>
            <a:r>
              <a:rPr lang="es-ES" sz="1200" dirty="0">
                <a:hlinkClick r:id="rId4"/>
              </a:rPr>
              <a:t>http://iide.ens.uabc.mx/images/pdf/tesis/DCE/Tesis%20DCE%20Juan%20Carlos%20Perez%20Moran.pdf</a:t>
            </a:r>
            <a:endParaRPr lang="es-ES" sz="1200" dirty="0"/>
          </a:p>
          <a:p>
            <a:pPr marL="357188" indent="-357188">
              <a:spcAft>
                <a:spcPts val="600"/>
              </a:spcAft>
            </a:pPr>
            <a:r>
              <a:rPr lang="es-MX" sz="1200" dirty="0"/>
              <a:t>Rojas, G. (2013). </a:t>
            </a:r>
            <a:r>
              <a:rPr lang="es-MX" sz="1200" i="1" dirty="0" err="1"/>
              <a:t>Cognitive</a:t>
            </a:r>
            <a:r>
              <a:rPr lang="es-MX" sz="1200" i="1" dirty="0"/>
              <a:t> diagnosis </a:t>
            </a:r>
            <a:r>
              <a:rPr lang="es-MX" sz="1200" i="1" dirty="0" err="1"/>
              <a:t>models</a:t>
            </a:r>
            <a:r>
              <a:rPr lang="es-MX" sz="1200" i="1" dirty="0"/>
              <a:t>: </a:t>
            </a:r>
            <a:r>
              <a:rPr lang="es-MX" sz="1200" i="1" dirty="0" err="1"/>
              <a:t>attribute</a:t>
            </a:r>
            <a:r>
              <a:rPr lang="es-MX" sz="1200" i="1" dirty="0"/>
              <a:t> </a:t>
            </a:r>
            <a:r>
              <a:rPr lang="es-MX" sz="1200" i="1" dirty="0" err="1"/>
              <a:t>classification</a:t>
            </a:r>
            <a:r>
              <a:rPr lang="es-MX" sz="1200" i="1" dirty="0"/>
              <a:t>, </a:t>
            </a:r>
            <a:r>
              <a:rPr lang="es-MX" sz="1200" i="1" dirty="0" err="1"/>
              <a:t>differential</a:t>
            </a:r>
            <a:r>
              <a:rPr lang="es-MX" sz="1200" i="1" dirty="0"/>
              <a:t> </a:t>
            </a:r>
            <a:r>
              <a:rPr lang="es-MX" sz="1200" i="1" dirty="0" err="1"/>
              <a:t>item</a:t>
            </a:r>
            <a:r>
              <a:rPr lang="es-MX" sz="1200" i="1" dirty="0"/>
              <a:t> </a:t>
            </a:r>
            <a:r>
              <a:rPr lang="es-MX" sz="1200" i="1" dirty="0" err="1"/>
              <a:t>functioning</a:t>
            </a:r>
            <a:r>
              <a:rPr lang="es-MX" sz="1200" i="1" dirty="0"/>
              <a:t> and </a:t>
            </a:r>
            <a:r>
              <a:rPr lang="es-MX" sz="1200" i="1" dirty="0" err="1"/>
              <a:t>applications</a:t>
            </a:r>
            <a:r>
              <a:rPr lang="es-MX" sz="1200" i="1" dirty="0"/>
              <a:t> </a:t>
            </a:r>
            <a:r>
              <a:rPr lang="es-MX" sz="1200" dirty="0"/>
              <a:t>(Tesis Doctoral), Universidad Autónoma de Madrid, España.</a:t>
            </a:r>
            <a:endParaRPr lang="es-ES" sz="1200" dirty="0"/>
          </a:p>
          <a:p>
            <a:pPr marL="357188" indent="-357188">
              <a:spcAft>
                <a:spcPts val="600"/>
              </a:spcAft>
            </a:pPr>
            <a:r>
              <a:rPr lang="en-US" sz="1200" dirty="0" err="1"/>
              <a:t>Yimer</a:t>
            </a:r>
            <a:r>
              <a:rPr lang="en-US" sz="1200" dirty="0"/>
              <a:t>, A, &amp; </a:t>
            </a:r>
            <a:r>
              <a:rPr lang="en-US" sz="1200" dirty="0" err="1"/>
              <a:t>Ellerton</a:t>
            </a:r>
            <a:r>
              <a:rPr lang="en-US" sz="1200" dirty="0"/>
              <a:t>, NF. (2009). A five-phase model for mathematical problem solving: identifying synergies in pre-service teachers’ metacognitive and cognitive actions</a:t>
            </a:r>
            <a:r>
              <a:rPr lang="en-US" sz="1200" i="1" dirty="0"/>
              <a:t>. ZDM The International Journal on Mathematics Education</a:t>
            </a:r>
            <a:r>
              <a:rPr lang="en-US" sz="1200" dirty="0"/>
              <a:t>, 42, 245–261.</a:t>
            </a:r>
          </a:p>
        </p:txBody>
      </p:sp>
    </p:spTree>
    <p:extLst>
      <p:ext uri="{BB962C8B-B14F-4D97-AF65-F5344CB8AC3E}">
        <p14:creationId xmlns:p14="http://schemas.microsoft.com/office/powerpoint/2010/main" val="209427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00584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999510"/>
            <a:ext cx="8639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rot="19843791">
            <a:off x="5867400" y="1851402"/>
            <a:ext cx="3028950" cy="861774"/>
          </a:xfrm>
          <a:prstGeom prst="rect">
            <a:avLst/>
          </a:prstGeom>
          <a:solidFill>
            <a:schemeClr val="accent6">
              <a:lumMod val="20000"/>
              <a:lumOff val="80000"/>
              <a:alpha val="53000"/>
            </a:schemeClr>
          </a:solidFill>
          <a:ln>
            <a:solidFill>
              <a:schemeClr val="tx1"/>
            </a:solidFill>
          </a:ln>
        </p:spPr>
        <p:txBody>
          <a:bodyPr wrap="square" rtlCol="0">
            <a:spAutoFit/>
          </a:bodyPr>
          <a:lstStyle/>
          <a:p>
            <a:pPr algn="ctr"/>
            <a:r>
              <a:rPr lang="es-MX" sz="2500" b="1" dirty="0" smtClean="0">
                <a:solidFill>
                  <a:schemeClr val="accent6">
                    <a:lumMod val="50000"/>
                  </a:schemeClr>
                </a:solidFill>
              </a:rPr>
              <a:t>¡Descarga el Reporte Breve!</a:t>
            </a:r>
            <a:endParaRPr lang="es-MX" sz="2500" b="1" dirty="0">
              <a:solidFill>
                <a:schemeClr val="accent6">
                  <a:lumMod val="50000"/>
                </a:schemeClr>
              </a:solidFill>
            </a:endParaRPr>
          </a:p>
        </p:txBody>
      </p:sp>
    </p:spTree>
    <p:extLst>
      <p:ext uri="{BB962C8B-B14F-4D97-AF65-F5344CB8AC3E}">
        <p14:creationId xmlns:p14="http://schemas.microsoft.com/office/powerpoint/2010/main" val="205534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319" y="5252085"/>
            <a:ext cx="342265" cy="234315"/>
          </a:xfrm>
          <a:custGeom>
            <a:avLst/>
            <a:gdLst/>
            <a:ahLst/>
            <a:cxnLst/>
            <a:rect l="l" t="t" r="r" b="b"/>
            <a:pathLst>
              <a:path w="342265" h="234314">
                <a:moveTo>
                  <a:pt x="270878" y="0"/>
                </a:moveTo>
                <a:lnTo>
                  <a:pt x="70992" y="0"/>
                </a:lnTo>
                <a:lnTo>
                  <a:pt x="43360" y="5390"/>
                </a:lnTo>
                <a:lnTo>
                  <a:pt x="20794" y="20089"/>
                </a:lnTo>
                <a:lnTo>
                  <a:pt x="5579" y="41892"/>
                </a:lnTo>
                <a:lnTo>
                  <a:pt x="111" y="68059"/>
                </a:lnTo>
                <a:lnTo>
                  <a:pt x="0" y="165125"/>
                </a:lnTo>
                <a:lnTo>
                  <a:pt x="5579" y="191820"/>
                </a:lnTo>
                <a:lnTo>
                  <a:pt x="20794" y="213623"/>
                </a:lnTo>
                <a:lnTo>
                  <a:pt x="43360" y="228326"/>
                </a:lnTo>
                <a:lnTo>
                  <a:pt x="70992" y="233718"/>
                </a:lnTo>
                <a:lnTo>
                  <a:pt x="270878" y="233718"/>
                </a:lnTo>
                <a:lnTo>
                  <a:pt x="298517" y="228326"/>
                </a:lnTo>
                <a:lnTo>
                  <a:pt x="321087" y="213623"/>
                </a:lnTo>
                <a:lnTo>
                  <a:pt x="336304" y="191820"/>
                </a:lnTo>
                <a:lnTo>
                  <a:pt x="341748" y="165773"/>
                </a:lnTo>
                <a:lnTo>
                  <a:pt x="126872" y="165773"/>
                </a:lnTo>
                <a:lnTo>
                  <a:pt x="124002" y="164020"/>
                </a:lnTo>
                <a:lnTo>
                  <a:pt x="124002" y="69811"/>
                </a:lnTo>
                <a:lnTo>
                  <a:pt x="126949" y="68059"/>
                </a:lnTo>
                <a:lnTo>
                  <a:pt x="341772" y="68059"/>
                </a:lnTo>
                <a:lnTo>
                  <a:pt x="336304" y="41892"/>
                </a:lnTo>
                <a:lnTo>
                  <a:pt x="321087" y="20089"/>
                </a:lnTo>
                <a:lnTo>
                  <a:pt x="298517" y="5390"/>
                </a:lnTo>
                <a:lnTo>
                  <a:pt x="270878" y="0"/>
                </a:lnTo>
                <a:close/>
              </a:path>
              <a:path w="342265" h="234314">
                <a:moveTo>
                  <a:pt x="341772" y="68059"/>
                </a:moveTo>
                <a:lnTo>
                  <a:pt x="126949" y="68059"/>
                </a:lnTo>
                <a:lnTo>
                  <a:pt x="225717" y="116408"/>
                </a:lnTo>
                <a:lnTo>
                  <a:pt x="225666" y="120256"/>
                </a:lnTo>
                <a:lnTo>
                  <a:pt x="126872" y="165773"/>
                </a:lnTo>
                <a:lnTo>
                  <a:pt x="341748" y="165773"/>
                </a:lnTo>
                <a:lnTo>
                  <a:pt x="341883" y="165125"/>
                </a:lnTo>
                <a:lnTo>
                  <a:pt x="341772" y="68059"/>
                </a:lnTo>
                <a:close/>
              </a:path>
            </a:pathLst>
          </a:custGeom>
          <a:solidFill>
            <a:srgbClr val="F51C0D"/>
          </a:solidFill>
        </p:spPr>
        <p:txBody>
          <a:bodyPr wrap="square" lIns="0" tIns="0" rIns="0" bIns="0" rtlCol="0"/>
          <a:lstStyle/>
          <a:p>
            <a:endParaRPr/>
          </a:p>
        </p:txBody>
      </p:sp>
      <p:sp>
        <p:nvSpPr>
          <p:cNvPr id="4" name="object 4"/>
          <p:cNvSpPr/>
          <p:nvPr/>
        </p:nvSpPr>
        <p:spPr>
          <a:xfrm>
            <a:off x="911507" y="3670934"/>
            <a:ext cx="241666" cy="22852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70000" y="5233922"/>
            <a:ext cx="7150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C4C4C"/>
                </a:solidFill>
                <a:latin typeface="Tahoma"/>
                <a:cs typeface="Tahoma"/>
              </a:rPr>
              <a:t>RIMEDIE</a:t>
            </a:r>
            <a:endParaRPr sz="1400">
              <a:latin typeface="Tahoma"/>
              <a:cs typeface="Tahoma"/>
            </a:endParaRPr>
          </a:p>
        </p:txBody>
      </p:sp>
      <p:sp>
        <p:nvSpPr>
          <p:cNvPr id="6" name="object 6"/>
          <p:cNvSpPr txBox="1"/>
          <p:nvPr/>
        </p:nvSpPr>
        <p:spPr>
          <a:xfrm>
            <a:off x="2806725" y="5233922"/>
            <a:ext cx="1400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C4C4C"/>
                </a:solidFill>
                <a:latin typeface="Tahoma"/>
                <a:cs typeface="Tahoma"/>
              </a:rPr>
              <a:t>@RIMEDIE_EVAL</a:t>
            </a:r>
            <a:endParaRPr sz="1400">
              <a:latin typeface="Tahoma"/>
              <a:cs typeface="Tahoma"/>
            </a:endParaRPr>
          </a:p>
        </p:txBody>
      </p:sp>
      <p:sp>
        <p:nvSpPr>
          <p:cNvPr id="7" name="object 7"/>
          <p:cNvSpPr txBox="1"/>
          <p:nvPr/>
        </p:nvSpPr>
        <p:spPr>
          <a:xfrm>
            <a:off x="1210792" y="3652723"/>
            <a:ext cx="5190008" cy="766877"/>
          </a:xfrm>
          <a:prstGeom prst="rect">
            <a:avLst/>
          </a:prstGeom>
        </p:spPr>
        <p:txBody>
          <a:bodyPr vert="horz" wrap="square" lIns="0" tIns="12700" rIns="0" bIns="0" rtlCol="0">
            <a:spAutoFit/>
          </a:bodyPr>
          <a:lstStyle/>
          <a:p>
            <a:pPr marL="12700">
              <a:lnSpc>
                <a:spcPct val="100000"/>
              </a:lnSpc>
              <a:spcBef>
                <a:spcPts val="100"/>
              </a:spcBef>
              <a:tabLst>
                <a:tab pos="1647189" algn="l"/>
              </a:tabLst>
            </a:pPr>
            <a:r>
              <a:rPr sz="1400" spc="60" dirty="0">
                <a:solidFill>
                  <a:srgbClr val="4C4C4C"/>
                </a:solidFill>
                <a:latin typeface="Tahoma"/>
                <a:cs typeface="Tahoma"/>
              </a:rPr>
              <a:t>55</a:t>
            </a:r>
            <a:r>
              <a:rPr sz="1400" spc="-105" dirty="0">
                <a:solidFill>
                  <a:srgbClr val="4C4C4C"/>
                </a:solidFill>
                <a:latin typeface="Tahoma"/>
                <a:cs typeface="Tahoma"/>
              </a:rPr>
              <a:t> </a:t>
            </a:r>
            <a:r>
              <a:rPr sz="1400" spc="50" dirty="0">
                <a:solidFill>
                  <a:srgbClr val="4C4C4C"/>
                </a:solidFill>
                <a:latin typeface="Tahoma"/>
                <a:cs typeface="Tahoma"/>
              </a:rPr>
              <a:t>7406</a:t>
            </a:r>
            <a:r>
              <a:rPr sz="1400" spc="-100" dirty="0">
                <a:solidFill>
                  <a:srgbClr val="4C4C4C"/>
                </a:solidFill>
                <a:latin typeface="Tahoma"/>
                <a:cs typeface="Tahoma"/>
              </a:rPr>
              <a:t> </a:t>
            </a:r>
            <a:r>
              <a:rPr sz="1400" spc="60" dirty="0">
                <a:solidFill>
                  <a:srgbClr val="4C4C4C"/>
                </a:solidFill>
                <a:latin typeface="Tahoma"/>
                <a:cs typeface="Tahoma"/>
              </a:rPr>
              <a:t>8226	</a:t>
            </a:r>
            <a:r>
              <a:rPr lang="es-MX" sz="1400" spc="-5" dirty="0">
                <a:solidFill>
                  <a:srgbClr val="4C4C4C"/>
                </a:solidFill>
                <a:latin typeface="Tahoma"/>
                <a:cs typeface="Tahoma"/>
              </a:rPr>
              <a:t>contacto</a:t>
            </a:r>
            <a:r>
              <a:rPr sz="1400" spc="-5" dirty="0">
                <a:solidFill>
                  <a:srgbClr val="4C4C4C"/>
                </a:solidFill>
                <a:latin typeface="Tahoma"/>
                <a:cs typeface="Tahoma"/>
              </a:rPr>
              <a:t>@</a:t>
            </a:r>
            <a:r>
              <a:rPr lang="es-MX" sz="1400" spc="-5" dirty="0" err="1">
                <a:solidFill>
                  <a:srgbClr val="4C4C4C"/>
                </a:solidFill>
                <a:latin typeface="Tahoma"/>
                <a:cs typeface="Tahoma"/>
              </a:rPr>
              <a:t>rimedie</a:t>
            </a:r>
            <a:r>
              <a:rPr sz="1400" spc="-5" dirty="0">
                <a:solidFill>
                  <a:srgbClr val="4C4C4C"/>
                </a:solidFill>
                <a:latin typeface="Tahoma"/>
                <a:cs typeface="Tahoma"/>
              </a:rPr>
              <a:t>.</a:t>
            </a:r>
            <a:r>
              <a:rPr lang="es-MX" sz="1400" spc="-5" dirty="0">
                <a:solidFill>
                  <a:srgbClr val="4C4C4C"/>
                </a:solidFill>
                <a:latin typeface="Tahoma"/>
                <a:cs typeface="Tahoma"/>
              </a:rPr>
              <a:t>org.mx</a:t>
            </a:r>
            <a:endParaRPr sz="1400" dirty="0">
              <a:latin typeface="Tahoma"/>
              <a:cs typeface="Tahoma"/>
            </a:endParaRPr>
          </a:p>
          <a:p>
            <a:pPr>
              <a:lnSpc>
                <a:spcPct val="100000"/>
              </a:lnSpc>
            </a:pPr>
            <a:endParaRPr sz="2100" dirty="0">
              <a:latin typeface="Times New Roman"/>
              <a:cs typeface="Times New Roman"/>
            </a:endParaRPr>
          </a:p>
          <a:p>
            <a:pPr marL="71755">
              <a:lnSpc>
                <a:spcPct val="100000"/>
              </a:lnSpc>
              <a:spcBef>
                <a:spcPts val="5"/>
              </a:spcBef>
            </a:pPr>
            <a:r>
              <a:rPr lang="es-MX" sz="1400" spc="5" dirty="0">
                <a:solidFill>
                  <a:srgbClr val="4C4C4C"/>
                </a:solidFill>
                <a:latin typeface="Tahoma"/>
                <a:cs typeface="Tahoma"/>
              </a:rPr>
              <a:t>www.rimedie.org.mx</a:t>
            </a:r>
            <a:endParaRPr sz="1400" dirty="0">
              <a:latin typeface="Tahoma"/>
              <a:cs typeface="Tahoma"/>
            </a:endParaRPr>
          </a:p>
        </p:txBody>
      </p:sp>
      <p:sp>
        <p:nvSpPr>
          <p:cNvPr id="8" name="object 8"/>
          <p:cNvSpPr txBox="1">
            <a:spLocks noGrp="1"/>
          </p:cNvSpPr>
          <p:nvPr>
            <p:ph type="title"/>
          </p:nvPr>
        </p:nvSpPr>
        <p:spPr>
          <a:xfrm>
            <a:off x="850900" y="1956894"/>
            <a:ext cx="4178300" cy="939800"/>
          </a:xfrm>
          <a:prstGeom prst="rect">
            <a:avLst/>
          </a:prstGeom>
        </p:spPr>
        <p:txBody>
          <a:bodyPr vert="horz" wrap="square" lIns="0" tIns="12700" rIns="0" bIns="0" rtlCol="0">
            <a:spAutoFit/>
          </a:bodyPr>
          <a:lstStyle/>
          <a:p>
            <a:pPr marL="12700" marR="5080">
              <a:lnSpc>
                <a:spcPct val="100000"/>
              </a:lnSpc>
              <a:spcBef>
                <a:spcPts val="100"/>
              </a:spcBef>
            </a:pPr>
            <a:r>
              <a:rPr sz="2000" b="0" spc="65" dirty="0">
                <a:solidFill>
                  <a:srgbClr val="CE6A28"/>
                </a:solidFill>
                <a:latin typeface="Lucida Sans"/>
                <a:cs typeface="Lucida Sans"/>
              </a:rPr>
              <a:t>Red </a:t>
            </a:r>
            <a:r>
              <a:rPr sz="2000" b="0" spc="-5" dirty="0">
                <a:solidFill>
                  <a:srgbClr val="CE6A28"/>
                </a:solidFill>
                <a:latin typeface="Lucida Sans"/>
                <a:cs typeface="Lucida Sans"/>
              </a:rPr>
              <a:t>Impulsora </a:t>
            </a:r>
            <a:r>
              <a:rPr sz="2000" b="0" spc="20" dirty="0">
                <a:solidFill>
                  <a:srgbClr val="CE6A28"/>
                </a:solidFill>
                <a:latin typeface="Lucida Sans"/>
                <a:cs typeface="Lucida Sans"/>
              </a:rPr>
              <a:t>de</a:t>
            </a:r>
            <a:r>
              <a:rPr sz="2000" b="0" spc="-434" dirty="0">
                <a:solidFill>
                  <a:srgbClr val="CE6A28"/>
                </a:solidFill>
                <a:latin typeface="Lucida Sans"/>
                <a:cs typeface="Lucida Sans"/>
              </a:rPr>
              <a:t> </a:t>
            </a:r>
            <a:r>
              <a:rPr sz="2000" b="0" spc="15" dirty="0">
                <a:solidFill>
                  <a:srgbClr val="CE6A28"/>
                </a:solidFill>
                <a:latin typeface="Lucida Sans"/>
                <a:cs typeface="Lucida Sans"/>
              </a:rPr>
              <a:t>Metodología  </a:t>
            </a:r>
            <a:r>
              <a:rPr sz="2000" b="0" dirty="0">
                <a:solidFill>
                  <a:srgbClr val="CE6A28"/>
                </a:solidFill>
                <a:latin typeface="Lucida Sans"/>
                <a:cs typeface="Lucida Sans"/>
              </a:rPr>
              <a:t>en </a:t>
            </a:r>
            <a:r>
              <a:rPr sz="2000" b="0" spc="35" dirty="0">
                <a:solidFill>
                  <a:srgbClr val="CE6A28"/>
                </a:solidFill>
                <a:latin typeface="Lucida Sans"/>
                <a:cs typeface="Lucida Sans"/>
              </a:rPr>
              <a:t>Evaluación</a:t>
            </a:r>
            <a:r>
              <a:rPr sz="2000" b="0" spc="-220" dirty="0">
                <a:solidFill>
                  <a:srgbClr val="CE6A28"/>
                </a:solidFill>
                <a:latin typeface="Lucida Sans"/>
                <a:cs typeface="Lucida Sans"/>
              </a:rPr>
              <a:t> </a:t>
            </a:r>
            <a:r>
              <a:rPr sz="2000" b="0" spc="20" dirty="0">
                <a:solidFill>
                  <a:srgbClr val="CE6A28"/>
                </a:solidFill>
                <a:latin typeface="Lucida Sans"/>
                <a:cs typeface="Lucida Sans"/>
              </a:rPr>
              <a:t>Diagnóstica</a:t>
            </a:r>
            <a:endParaRPr sz="2000" dirty="0">
              <a:latin typeface="Lucida Sans"/>
              <a:cs typeface="Lucida Sans"/>
            </a:endParaRPr>
          </a:p>
          <a:p>
            <a:pPr marL="12700">
              <a:lnSpc>
                <a:spcPct val="100000"/>
              </a:lnSpc>
            </a:pPr>
            <a:r>
              <a:rPr sz="2000" b="0" spc="25" dirty="0">
                <a:solidFill>
                  <a:srgbClr val="CE6A28"/>
                </a:solidFill>
                <a:latin typeface="Lucida Sans"/>
                <a:cs typeface="Lucida Sans"/>
              </a:rPr>
              <a:t>e </a:t>
            </a:r>
            <a:r>
              <a:rPr sz="2000" b="0" dirty="0">
                <a:solidFill>
                  <a:srgbClr val="CE6A28"/>
                </a:solidFill>
                <a:latin typeface="Lucida Sans"/>
                <a:cs typeface="Lucida Sans"/>
              </a:rPr>
              <a:t>Innovación</a:t>
            </a:r>
            <a:r>
              <a:rPr sz="2000" b="0" spc="-240" dirty="0">
                <a:solidFill>
                  <a:srgbClr val="CE6A28"/>
                </a:solidFill>
                <a:latin typeface="Lucida Sans"/>
                <a:cs typeface="Lucida Sans"/>
              </a:rPr>
              <a:t> </a:t>
            </a:r>
            <a:r>
              <a:rPr sz="2000" b="0" spc="50" dirty="0">
                <a:solidFill>
                  <a:srgbClr val="CE6A28"/>
                </a:solidFill>
                <a:latin typeface="Lucida Sans"/>
                <a:cs typeface="Lucida Sans"/>
              </a:rPr>
              <a:t>Educativa</a:t>
            </a:r>
            <a:endParaRPr sz="2000" dirty="0">
              <a:latin typeface="Lucida Sans"/>
              <a:cs typeface="Lucida Sans"/>
            </a:endParaRPr>
          </a:p>
        </p:txBody>
      </p:sp>
      <p:sp>
        <p:nvSpPr>
          <p:cNvPr id="9" name="object 9"/>
          <p:cNvSpPr/>
          <p:nvPr/>
        </p:nvSpPr>
        <p:spPr>
          <a:xfrm>
            <a:off x="872677" y="1871662"/>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10" name="object 10"/>
          <p:cNvSpPr/>
          <p:nvPr/>
        </p:nvSpPr>
        <p:spPr>
          <a:xfrm>
            <a:off x="4187594" y="1871662"/>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11" name="object 11"/>
          <p:cNvSpPr/>
          <p:nvPr/>
        </p:nvSpPr>
        <p:spPr>
          <a:xfrm>
            <a:off x="3940540" y="1800009"/>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2" name="object 12"/>
          <p:cNvSpPr/>
          <p:nvPr/>
        </p:nvSpPr>
        <p:spPr>
          <a:xfrm>
            <a:off x="863594" y="1075011"/>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3" name="object 13"/>
          <p:cNvSpPr/>
          <p:nvPr/>
        </p:nvSpPr>
        <p:spPr>
          <a:xfrm>
            <a:off x="1483343" y="1585577"/>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4" name="object 14"/>
          <p:cNvSpPr/>
          <p:nvPr/>
        </p:nvSpPr>
        <p:spPr>
          <a:xfrm>
            <a:off x="1551339" y="1183596"/>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5" name="object 15"/>
          <p:cNvSpPr/>
          <p:nvPr/>
        </p:nvSpPr>
        <p:spPr>
          <a:xfrm>
            <a:off x="1483343" y="1075011"/>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6" name="object 16"/>
          <p:cNvSpPr/>
          <p:nvPr/>
        </p:nvSpPr>
        <p:spPr>
          <a:xfrm>
            <a:off x="1817499" y="1075004"/>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7" name="object 17"/>
          <p:cNvSpPr/>
          <p:nvPr/>
        </p:nvSpPr>
        <p:spPr>
          <a:xfrm>
            <a:off x="4179238" y="1075011"/>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8" name="object 18"/>
          <p:cNvSpPr/>
          <p:nvPr/>
        </p:nvSpPr>
        <p:spPr>
          <a:xfrm>
            <a:off x="3905399" y="855988"/>
            <a:ext cx="153098" cy="13609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05407" y="1074953"/>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20" name="object 20"/>
          <p:cNvSpPr/>
          <p:nvPr/>
        </p:nvSpPr>
        <p:spPr>
          <a:xfrm>
            <a:off x="3905379" y="1492114"/>
            <a:ext cx="153147" cy="20758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264475" y="158609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2"/>
          <p:cNvSpPr/>
          <p:nvPr/>
        </p:nvSpPr>
        <p:spPr>
          <a:xfrm>
            <a:off x="3332483" y="1183502"/>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3" name="object 23"/>
          <p:cNvSpPr/>
          <p:nvPr/>
        </p:nvSpPr>
        <p:spPr>
          <a:xfrm>
            <a:off x="3264475" y="107555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4" name="object 24"/>
          <p:cNvSpPr/>
          <p:nvPr/>
        </p:nvSpPr>
        <p:spPr>
          <a:xfrm>
            <a:off x="3502506" y="1076195"/>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99707" y="1075308"/>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
        <p:nvSpPr>
          <p:cNvPr id="26" name="object 26"/>
          <p:cNvSpPr txBox="1"/>
          <p:nvPr/>
        </p:nvSpPr>
        <p:spPr>
          <a:xfrm>
            <a:off x="863600" y="6566406"/>
            <a:ext cx="2458720" cy="391160"/>
          </a:xfrm>
          <a:prstGeom prst="rect">
            <a:avLst/>
          </a:prstGeom>
        </p:spPr>
        <p:txBody>
          <a:bodyPr vert="horz" wrap="square" lIns="0" tIns="12700" rIns="0" bIns="0" rtlCol="0">
            <a:spAutoFit/>
          </a:bodyPr>
          <a:lstStyle/>
          <a:p>
            <a:pPr marL="12700" marR="5080">
              <a:lnSpc>
                <a:spcPct val="100000"/>
              </a:lnSpc>
              <a:spcBef>
                <a:spcPts val="100"/>
              </a:spcBef>
            </a:pPr>
            <a:r>
              <a:rPr sz="800" spc="-10" dirty="0">
                <a:latin typeface="Arial"/>
                <a:cs typeface="Arial"/>
              </a:rPr>
              <a:t>Algunas </a:t>
            </a:r>
            <a:r>
              <a:rPr sz="800" spc="-15" dirty="0">
                <a:latin typeface="Arial"/>
                <a:cs typeface="Arial"/>
              </a:rPr>
              <a:t>ilustraciones </a:t>
            </a:r>
            <a:r>
              <a:rPr sz="800" spc="-40" dirty="0">
                <a:latin typeface="Arial"/>
                <a:cs typeface="Arial"/>
              </a:rPr>
              <a:t>se </a:t>
            </a:r>
            <a:r>
              <a:rPr sz="800" spc="-5" dirty="0">
                <a:latin typeface="Arial"/>
                <a:cs typeface="Arial"/>
              </a:rPr>
              <a:t>obtuvieron</a:t>
            </a:r>
            <a:r>
              <a:rPr sz="800" spc="-160" dirty="0">
                <a:latin typeface="Arial"/>
                <a:cs typeface="Arial"/>
              </a:rPr>
              <a:t> </a:t>
            </a:r>
            <a:r>
              <a:rPr sz="800" spc="-30" dirty="0">
                <a:latin typeface="Arial"/>
                <a:cs typeface="Arial"/>
              </a:rPr>
              <a:t>de </a:t>
            </a:r>
            <a:r>
              <a:rPr sz="800" spc="-20" dirty="0">
                <a:latin typeface="Arial"/>
                <a:cs typeface="Arial"/>
                <a:hlinkClick r:id="rId6"/>
              </a:rPr>
              <a:t>www.freepik.com </a:t>
            </a:r>
            <a:r>
              <a:rPr sz="800" spc="-20" dirty="0">
                <a:latin typeface="Arial"/>
                <a:cs typeface="Arial"/>
              </a:rPr>
              <a:t> </a:t>
            </a:r>
            <a:r>
              <a:rPr sz="800" spc="-25" dirty="0">
                <a:latin typeface="Arial"/>
                <a:cs typeface="Arial"/>
              </a:rPr>
              <a:t>Íconos </a:t>
            </a:r>
            <a:r>
              <a:rPr sz="800" spc="-30" dirty="0">
                <a:latin typeface="Arial"/>
                <a:cs typeface="Arial"/>
              </a:rPr>
              <a:t>de</a:t>
            </a:r>
            <a:r>
              <a:rPr sz="800" spc="-80" dirty="0">
                <a:latin typeface="Arial"/>
                <a:cs typeface="Arial"/>
              </a:rPr>
              <a:t> </a:t>
            </a:r>
            <a:r>
              <a:rPr sz="800" spc="-15" dirty="0">
                <a:latin typeface="Arial"/>
                <a:cs typeface="Arial"/>
                <a:hlinkClick r:id="rId7"/>
              </a:rPr>
              <a:t>www.flaticon.com</a:t>
            </a:r>
            <a:endParaRPr sz="800" dirty="0">
              <a:latin typeface="Arial"/>
              <a:cs typeface="Arial"/>
            </a:endParaRPr>
          </a:p>
          <a:p>
            <a:pPr marL="12700">
              <a:lnSpc>
                <a:spcPct val="100000"/>
              </a:lnSpc>
            </a:pPr>
            <a:r>
              <a:rPr sz="800" spc="-10" dirty="0">
                <a:latin typeface="Arial"/>
                <a:cs typeface="Arial"/>
              </a:rPr>
              <a:t>Algunos </a:t>
            </a:r>
            <a:r>
              <a:rPr sz="800" spc="-25" dirty="0">
                <a:latin typeface="Arial"/>
                <a:cs typeface="Arial"/>
              </a:rPr>
              <a:t>derechos</a:t>
            </a:r>
            <a:r>
              <a:rPr sz="800" spc="-95" dirty="0">
                <a:latin typeface="Arial"/>
                <a:cs typeface="Arial"/>
              </a:rPr>
              <a:t> </a:t>
            </a:r>
            <a:r>
              <a:rPr sz="800" spc="-20" dirty="0">
                <a:latin typeface="Arial"/>
                <a:cs typeface="Arial"/>
              </a:rPr>
              <a:t>reservados</a:t>
            </a:r>
            <a:endParaRPr sz="800" dirty="0">
              <a:latin typeface="Arial"/>
              <a:cs typeface="Arial"/>
            </a:endParaRPr>
          </a:p>
        </p:txBody>
      </p:sp>
      <p:sp>
        <p:nvSpPr>
          <p:cNvPr id="27" name="object 27"/>
          <p:cNvSpPr/>
          <p:nvPr/>
        </p:nvSpPr>
        <p:spPr>
          <a:xfrm>
            <a:off x="2463392" y="5252081"/>
            <a:ext cx="288925" cy="234315"/>
          </a:xfrm>
          <a:custGeom>
            <a:avLst/>
            <a:gdLst/>
            <a:ahLst/>
            <a:cxnLst/>
            <a:rect l="l" t="t" r="r" b="b"/>
            <a:pathLst>
              <a:path w="288925" h="234314">
                <a:moveTo>
                  <a:pt x="5181" y="202387"/>
                </a:moveTo>
                <a:lnTo>
                  <a:pt x="2967" y="202399"/>
                </a:lnTo>
                <a:lnTo>
                  <a:pt x="1117" y="203796"/>
                </a:lnTo>
                <a:lnTo>
                  <a:pt x="0" y="207949"/>
                </a:lnTo>
                <a:lnTo>
                  <a:pt x="1016" y="210121"/>
                </a:lnTo>
                <a:lnTo>
                  <a:pt x="43991" y="227982"/>
                </a:lnTo>
                <a:lnTo>
                  <a:pt x="88150" y="233718"/>
                </a:lnTo>
                <a:lnTo>
                  <a:pt x="107471" y="232765"/>
                </a:lnTo>
                <a:lnTo>
                  <a:pt x="160985" y="218567"/>
                </a:lnTo>
                <a:lnTo>
                  <a:pt x="188726" y="202399"/>
                </a:lnTo>
                <a:lnTo>
                  <a:pt x="5181" y="202387"/>
                </a:lnTo>
                <a:close/>
              </a:path>
              <a:path w="288925" h="234314">
                <a:moveTo>
                  <a:pt x="28562" y="137566"/>
                </a:moveTo>
                <a:lnTo>
                  <a:pt x="26530" y="139801"/>
                </a:lnTo>
                <a:lnTo>
                  <a:pt x="27279" y="142087"/>
                </a:lnTo>
                <a:lnTo>
                  <a:pt x="34709" y="157181"/>
                </a:lnTo>
                <a:lnTo>
                  <a:pt x="45854" y="169510"/>
                </a:lnTo>
                <a:lnTo>
                  <a:pt x="59946" y="178452"/>
                </a:lnTo>
                <a:lnTo>
                  <a:pt x="76212" y="183388"/>
                </a:lnTo>
                <a:lnTo>
                  <a:pt x="61471" y="191609"/>
                </a:lnTo>
                <a:lnTo>
                  <a:pt x="45772" y="197561"/>
                </a:lnTo>
                <a:lnTo>
                  <a:pt x="29322" y="201179"/>
                </a:lnTo>
                <a:lnTo>
                  <a:pt x="12331" y="202399"/>
                </a:lnTo>
                <a:lnTo>
                  <a:pt x="188745" y="202387"/>
                </a:lnTo>
                <a:lnTo>
                  <a:pt x="224242" y="167274"/>
                </a:lnTo>
                <a:lnTo>
                  <a:pt x="241224" y="138988"/>
                </a:lnTo>
                <a:lnTo>
                  <a:pt x="37922" y="138988"/>
                </a:lnTo>
                <a:lnTo>
                  <a:pt x="34417" y="138658"/>
                </a:lnTo>
                <a:lnTo>
                  <a:pt x="28562" y="137566"/>
                </a:lnTo>
                <a:close/>
              </a:path>
              <a:path w="288925" h="234314">
                <a:moveTo>
                  <a:pt x="9258" y="79197"/>
                </a:moveTo>
                <a:lnTo>
                  <a:pt x="6629" y="80695"/>
                </a:lnTo>
                <a:lnTo>
                  <a:pt x="6604" y="83096"/>
                </a:lnTo>
                <a:lnTo>
                  <a:pt x="9044" y="100744"/>
                </a:lnTo>
                <a:lnTo>
                  <a:pt x="16349" y="116517"/>
                </a:lnTo>
                <a:lnTo>
                  <a:pt x="27804" y="129550"/>
                </a:lnTo>
                <a:lnTo>
                  <a:pt x="42697" y="138976"/>
                </a:lnTo>
                <a:lnTo>
                  <a:pt x="42265" y="138988"/>
                </a:lnTo>
                <a:lnTo>
                  <a:pt x="241229" y="138976"/>
                </a:lnTo>
                <a:lnTo>
                  <a:pt x="255200" y="96673"/>
                </a:lnTo>
                <a:lnTo>
                  <a:pt x="256765" y="85712"/>
                </a:lnTo>
                <a:lnTo>
                  <a:pt x="25501" y="85712"/>
                </a:lnTo>
                <a:lnTo>
                  <a:pt x="20586" y="84569"/>
                </a:lnTo>
                <a:lnTo>
                  <a:pt x="15824" y="82778"/>
                </a:lnTo>
                <a:lnTo>
                  <a:pt x="9258" y="79197"/>
                </a:lnTo>
                <a:close/>
              </a:path>
              <a:path w="288925" h="234314">
                <a:moveTo>
                  <a:pt x="19316" y="9956"/>
                </a:moveTo>
                <a:lnTo>
                  <a:pt x="7073" y="42532"/>
                </a:lnTo>
                <a:lnTo>
                  <a:pt x="8308" y="54620"/>
                </a:lnTo>
                <a:lnTo>
                  <a:pt x="11901" y="66051"/>
                </a:lnTo>
                <a:lnTo>
                  <a:pt x="17687" y="76516"/>
                </a:lnTo>
                <a:lnTo>
                  <a:pt x="25501" y="85712"/>
                </a:lnTo>
                <a:lnTo>
                  <a:pt x="256765" y="85712"/>
                </a:lnTo>
                <a:lnTo>
                  <a:pt x="257313" y="81881"/>
                </a:lnTo>
                <a:lnTo>
                  <a:pt x="257890" y="70015"/>
                </a:lnTo>
                <a:lnTo>
                  <a:pt x="132207" y="70002"/>
                </a:lnTo>
                <a:lnTo>
                  <a:pt x="100152" y="63927"/>
                </a:lnTo>
                <a:lnTo>
                  <a:pt x="70472" y="51943"/>
                </a:lnTo>
                <a:lnTo>
                  <a:pt x="43773" y="34405"/>
                </a:lnTo>
                <a:lnTo>
                  <a:pt x="20739" y="11671"/>
                </a:lnTo>
                <a:lnTo>
                  <a:pt x="19316" y="9956"/>
                </a:lnTo>
                <a:close/>
              </a:path>
              <a:path w="288925" h="234314">
                <a:moveTo>
                  <a:pt x="196011" y="0"/>
                </a:moveTo>
                <a:lnTo>
                  <a:pt x="189484" y="0"/>
                </a:lnTo>
                <a:lnTo>
                  <a:pt x="182905" y="1003"/>
                </a:lnTo>
                <a:lnTo>
                  <a:pt x="141613" y="31066"/>
                </a:lnTo>
                <a:lnTo>
                  <a:pt x="133772" y="60274"/>
                </a:lnTo>
                <a:lnTo>
                  <a:pt x="134708" y="68389"/>
                </a:lnTo>
                <a:lnTo>
                  <a:pt x="134302" y="68973"/>
                </a:lnTo>
                <a:lnTo>
                  <a:pt x="133616" y="69735"/>
                </a:lnTo>
                <a:lnTo>
                  <a:pt x="132994" y="70015"/>
                </a:lnTo>
                <a:lnTo>
                  <a:pt x="257890" y="70015"/>
                </a:lnTo>
                <a:lnTo>
                  <a:pt x="257969" y="68389"/>
                </a:lnTo>
                <a:lnTo>
                  <a:pt x="258025" y="63195"/>
                </a:lnTo>
                <a:lnTo>
                  <a:pt x="259461" y="60274"/>
                </a:lnTo>
                <a:lnTo>
                  <a:pt x="285156" y="33718"/>
                </a:lnTo>
                <a:lnTo>
                  <a:pt x="262763" y="33718"/>
                </a:lnTo>
                <a:lnTo>
                  <a:pt x="268016" y="28181"/>
                </a:lnTo>
                <a:lnTo>
                  <a:pt x="272518" y="22058"/>
                </a:lnTo>
                <a:lnTo>
                  <a:pt x="275273" y="17106"/>
                </a:lnTo>
                <a:lnTo>
                  <a:pt x="240271" y="17106"/>
                </a:lnTo>
                <a:lnTo>
                  <a:pt x="238391" y="16408"/>
                </a:lnTo>
                <a:lnTo>
                  <a:pt x="236905" y="15125"/>
                </a:lnTo>
                <a:lnTo>
                  <a:pt x="227874" y="8647"/>
                </a:lnTo>
                <a:lnTo>
                  <a:pt x="217882" y="3905"/>
                </a:lnTo>
                <a:lnTo>
                  <a:pt x="207178" y="991"/>
                </a:lnTo>
                <a:lnTo>
                  <a:pt x="196011" y="0"/>
                </a:lnTo>
                <a:close/>
              </a:path>
              <a:path w="288925" h="234314">
                <a:moveTo>
                  <a:pt x="285496" y="25908"/>
                </a:moveTo>
                <a:lnTo>
                  <a:pt x="276161" y="29959"/>
                </a:lnTo>
                <a:lnTo>
                  <a:pt x="269557" y="32143"/>
                </a:lnTo>
                <a:lnTo>
                  <a:pt x="262763" y="33718"/>
                </a:lnTo>
                <a:lnTo>
                  <a:pt x="285156" y="33718"/>
                </a:lnTo>
                <a:lnTo>
                  <a:pt x="286537" y="31851"/>
                </a:lnTo>
                <a:lnTo>
                  <a:pt x="288328" y="29210"/>
                </a:lnTo>
                <a:lnTo>
                  <a:pt x="285496" y="25908"/>
                </a:lnTo>
                <a:close/>
              </a:path>
              <a:path w="288925" h="234314">
                <a:moveTo>
                  <a:pt x="276872" y="3162"/>
                </a:moveTo>
                <a:lnTo>
                  <a:pt x="242836" y="17106"/>
                </a:lnTo>
                <a:lnTo>
                  <a:pt x="275273" y="17106"/>
                </a:lnTo>
                <a:lnTo>
                  <a:pt x="276212" y="15417"/>
                </a:lnTo>
                <a:lnTo>
                  <a:pt x="279044" y="8331"/>
                </a:lnTo>
                <a:lnTo>
                  <a:pt x="279946" y="5562"/>
                </a:lnTo>
                <a:lnTo>
                  <a:pt x="276872" y="3162"/>
                </a:lnTo>
                <a:close/>
              </a:path>
            </a:pathLst>
          </a:custGeom>
          <a:solidFill>
            <a:srgbClr val="75A8EB"/>
          </a:solidFill>
        </p:spPr>
        <p:txBody>
          <a:bodyPr wrap="square" lIns="0" tIns="0" rIns="0" bIns="0" rtlCol="0"/>
          <a:lstStyle/>
          <a:p>
            <a:endParaRPr/>
          </a:p>
        </p:txBody>
      </p:sp>
      <p:sp>
        <p:nvSpPr>
          <p:cNvPr id="28" name="object 28"/>
          <p:cNvSpPr/>
          <p:nvPr/>
        </p:nvSpPr>
        <p:spPr>
          <a:xfrm>
            <a:off x="905367" y="4178868"/>
            <a:ext cx="253784" cy="233710"/>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603498" y="3710278"/>
            <a:ext cx="195765" cy="1499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smtClean="0"/>
              <a:t/>
            </a:r>
            <a:br>
              <a:rPr lang="es-MX" dirty="0" smtClean="0"/>
            </a:b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785937"/>
            <a:ext cx="91059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6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2"/>
          <p:cNvSpPr>
            <a:spLocks noGrp="1"/>
          </p:cNvSpPr>
          <p:nvPr>
            <p:ph type="title"/>
          </p:nvPr>
        </p:nvSpPr>
        <p:spPr/>
        <p:txBody>
          <a:bodyPr/>
          <a:lstStyle/>
          <a:p>
            <a:r>
              <a:rPr lang="es-MX" dirty="0" smtClean="0"/>
              <a:t/>
            </a:r>
            <a:br>
              <a:rPr lang="es-MX" dirty="0" smtClean="0"/>
            </a:br>
            <a:endParaRPr lang="es-MX" dirty="0"/>
          </a:p>
        </p:txBody>
      </p:sp>
      <p:pic>
        <p:nvPicPr>
          <p:cNvPr id="14" name="Imagen 13"/>
          <p:cNvPicPr>
            <a:picLocks noChangeAspect="1"/>
          </p:cNvPicPr>
          <p:nvPr/>
        </p:nvPicPr>
        <p:blipFill>
          <a:blip r:embed="rId3"/>
          <a:stretch>
            <a:fillRect/>
          </a:stretch>
        </p:blipFill>
        <p:spPr>
          <a:xfrm>
            <a:off x="838200" y="1883465"/>
            <a:ext cx="7362825" cy="1362560"/>
          </a:xfrm>
          <a:prstGeom prst="rect">
            <a:avLst/>
          </a:prstGeom>
        </p:spPr>
      </p:pic>
    </p:spTree>
    <p:extLst>
      <p:ext uri="{BB962C8B-B14F-4D97-AF65-F5344CB8AC3E}">
        <p14:creationId xmlns:p14="http://schemas.microsoft.com/office/powerpoint/2010/main" val="3008625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13"/>
          <p:cNvSpPr/>
          <p:nvPr/>
        </p:nvSpPr>
        <p:spPr>
          <a:xfrm>
            <a:off x="6786915" y="5228748"/>
            <a:ext cx="2931027" cy="2456117"/>
          </a:xfrm>
          <a:prstGeom prst="rect">
            <a:avLst/>
          </a:prstGeom>
          <a:blipFill>
            <a:blip r:embed="rId2" cstate="print"/>
            <a:stretch>
              <a:fillRect/>
            </a:stretch>
          </a:blipFill>
        </p:spPr>
        <p:txBody>
          <a:bodyPr wrap="square" lIns="0" tIns="0" rIns="0" bIns="0" rtlCol="0"/>
          <a:lstStyle/>
          <a:p>
            <a:endParaRPr/>
          </a:p>
        </p:txBody>
      </p:sp>
      <p:sp>
        <p:nvSpPr>
          <p:cNvPr id="37" name="object 21"/>
          <p:cNvSpPr/>
          <p:nvPr/>
        </p:nvSpPr>
        <p:spPr>
          <a:xfrm>
            <a:off x="7657855" y="5691331"/>
            <a:ext cx="190864" cy="226639"/>
          </a:xfrm>
          <a:prstGeom prst="rect">
            <a:avLst/>
          </a:prstGeom>
          <a:blipFill>
            <a:blip r:embed="rId3" cstate="print"/>
            <a:stretch>
              <a:fillRect/>
            </a:stretch>
          </a:blipFill>
        </p:spPr>
        <p:txBody>
          <a:bodyPr wrap="square" lIns="0" tIns="0" rIns="0" bIns="0" rtlCol="0"/>
          <a:lstStyle/>
          <a:p>
            <a:endParaRPr/>
          </a:p>
        </p:txBody>
      </p:sp>
      <p:sp>
        <p:nvSpPr>
          <p:cNvPr id="38" name="object 22"/>
          <p:cNvSpPr/>
          <p:nvPr/>
        </p:nvSpPr>
        <p:spPr>
          <a:xfrm>
            <a:off x="7684368" y="4929087"/>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39" name="object 23"/>
          <p:cNvSpPr/>
          <p:nvPr/>
        </p:nvSpPr>
        <p:spPr>
          <a:xfrm>
            <a:off x="7720239" y="4960589"/>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40" name="object 24"/>
          <p:cNvSpPr/>
          <p:nvPr/>
        </p:nvSpPr>
        <p:spPr>
          <a:xfrm>
            <a:off x="7780768" y="4997357"/>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41" name="object 25"/>
          <p:cNvSpPr/>
          <p:nvPr/>
        </p:nvSpPr>
        <p:spPr>
          <a:xfrm>
            <a:off x="8147629" y="4780359"/>
            <a:ext cx="248448" cy="248500"/>
          </a:xfrm>
          <a:prstGeom prst="rect">
            <a:avLst/>
          </a:prstGeom>
          <a:blipFill>
            <a:blip r:embed="rId4" cstate="print"/>
            <a:stretch>
              <a:fillRect/>
            </a:stretch>
          </a:blipFill>
        </p:spPr>
        <p:txBody>
          <a:bodyPr wrap="square" lIns="0" tIns="0" rIns="0" bIns="0" rtlCol="0"/>
          <a:lstStyle/>
          <a:p>
            <a:endParaRPr/>
          </a:p>
        </p:txBody>
      </p:sp>
      <p:sp>
        <p:nvSpPr>
          <p:cNvPr id="3" name="Marcador de texto 2"/>
          <p:cNvSpPr>
            <a:spLocks noGrp="1"/>
          </p:cNvSpPr>
          <p:nvPr>
            <p:ph type="body" idx="4294967295"/>
          </p:nvPr>
        </p:nvSpPr>
        <p:spPr>
          <a:xfrm>
            <a:off x="0" y="1314450"/>
            <a:ext cx="8356600" cy="554038"/>
          </a:xfrm>
        </p:spPr>
        <p:txBody>
          <a:bodyPr/>
          <a:lstStyle/>
          <a:p>
            <a:endParaRPr lang="es-MX" dirty="0" smtClean="0"/>
          </a:p>
          <a:p>
            <a:endParaRPr lang="es-MX" dirty="0"/>
          </a:p>
        </p:txBody>
      </p:sp>
      <p:sp>
        <p:nvSpPr>
          <p:cNvPr id="4"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5"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6"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7"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8" name="object 6"/>
          <p:cNvSpPr/>
          <p:nvPr/>
        </p:nvSpPr>
        <p:spPr>
          <a:xfrm>
            <a:off x="6786915" y="1026809"/>
            <a:ext cx="253085" cy="253085"/>
          </a:xfrm>
          <a:prstGeom prst="rect">
            <a:avLst/>
          </a:prstGeom>
          <a:blipFill>
            <a:blip r:embed="rId5" cstate="print"/>
            <a:stretch>
              <a:fillRect/>
            </a:stretch>
          </a:blipFill>
        </p:spPr>
        <p:txBody>
          <a:bodyPr wrap="square" lIns="0" tIns="0" rIns="0" bIns="0" rtlCol="0"/>
          <a:lstStyle/>
          <a:p>
            <a:endParaRPr/>
          </a:p>
        </p:txBody>
      </p:sp>
      <p:sp>
        <p:nvSpPr>
          <p:cNvPr id="9" name="object 8"/>
          <p:cNvSpPr/>
          <p:nvPr/>
        </p:nvSpPr>
        <p:spPr>
          <a:xfrm>
            <a:off x="6786915" y="1474716"/>
            <a:ext cx="253085" cy="25308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5" cstate="print"/>
            <a:stretch>
              <a:fillRect/>
            </a:stretch>
          </a:blipFill>
        </p:spPr>
        <p:txBody>
          <a:bodyPr wrap="square" lIns="0" tIns="0" rIns="0" bIns="0" rtlCol="0"/>
          <a:lstStyle/>
          <a:p>
            <a:endParaRPr/>
          </a:p>
        </p:txBody>
      </p:sp>
      <p:sp>
        <p:nvSpPr>
          <p:cNvPr id="11" name="object 12"/>
          <p:cNvSpPr/>
          <p:nvPr/>
        </p:nvSpPr>
        <p:spPr>
          <a:xfrm>
            <a:off x="6786915" y="2370534"/>
            <a:ext cx="253085" cy="253085"/>
          </a:xfrm>
          <a:prstGeom prst="rect">
            <a:avLst/>
          </a:prstGeom>
          <a:blipFill>
            <a:blip r:embed="rId5" cstate="print"/>
            <a:stretch>
              <a:fillRect/>
            </a:stretch>
          </a:blipFill>
        </p:spPr>
        <p:txBody>
          <a:bodyPr wrap="square" lIns="0" tIns="0" rIns="0" bIns="0" rtlCol="0"/>
          <a:lstStyle/>
          <a:p>
            <a:endParaRPr/>
          </a:p>
        </p:txBody>
      </p:sp>
      <p:sp>
        <p:nvSpPr>
          <p:cNvPr id="12"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3"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4"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5"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6"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7"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8"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9"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0"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1"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2"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3"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4"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5"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6"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7"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28"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29"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0"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1" name="object 40"/>
          <p:cNvSpPr txBox="1">
            <a:spLocks/>
          </p:cNvSpPr>
          <p:nvPr/>
        </p:nvSpPr>
        <p:spPr>
          <a:xfrm>
            <a:off x="0" y="4769363"/>
            <a:ext cx="10058400" cy="1351652"/>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MX" kern="0" spc="345" dirty="0" smtClean="0"/>
              <a:t>DIAGNÓSTICO </a:t>
            </a:r>
            <a:r>
              <a:rPr lang="es-MX" kern="0" spc="370" dirty="0" smtClean="0"/>
              <a:t>NACIONAL  </a:t>
            </a:r>
            <a:r>
              <a:rPr lang="es-MX" kern="0" spc="430" dirty="0" smtClean="0"/>
              <a:t>DE LAS </a:t>
            </a:r>
            <a:r>
              <a:rPr lang="es-MX" kern="0" spc="370" dirty="0" smtClean="0"/>
              <a:t>HABILIDADES</a:t>
            </a:r>
            <a:r>
              <a:rPr lang="es-MX" kern="0" spc="-290" dirty="0" smtClean="0"/>
              <a:t> </a:t>
            </a:r>
            <a:r>
              <a:rPr lang="es-MX" kern="0" spc="405" dirty="0" smtClean="0"/>
              <a:t>BÁSICAS  </a:t>
            </a:r>
            <a:r>
              <a:rPr lang="es-MX" kern="0" spc="380" dirty="0" smtClean="0"/>
              <a:t>EN</a:t>
            </a:r>
            <a:r>
              <a:rPr lang="es-MX" kern="0" spc="80" dirty="0" smtClean="0"/>
              <a:t> </a:t>
            </a:r>
            <a:r>
              <a:rPr lang="es-MX" kern="0" spc="270" dirty="0" smtClean="0"/>
              <a:t>MATEMÁTICAS:</a:t>
            </a:r>
            <a:br>
              <a:rPr lang="es-MX" kern="0" spc="270" dirty="0" smtClean="0"/>
            </a:br>
            <a:r>
              <a:rPr lang="es-MX" kern="0" spc="270" dirty="0" smtClean="0">
                <a:solidFill>
                  <a:schemeClr val="accent6">
                    <a:lumMod val="75000"/>
                  </a:schemeClr>
                </a:solidFill>
              </a:rPr>
              <a:t>RESULTADOS DE 2015</a:t>
            </a:r>
            <a:endParaRPr lang="es-MX" kern="0" spc="270" dirty="0">
              <a:solidFill>
                <a:schemeClr val="accent6">
                  <a:lumMod val="75000"/>
                </a:schemeClr>
              </a:solidFill>
            </a:endParaRPr>
          </a:p>
        </p:txBody>
      </p:sp>
      <p:sp>
        <p:nvSpPr>
          <p:cNvPr id="32" name="CuadroTexto 3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33" name="Rectángulo 3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34" name="Rectángulo 3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35" name="Rectángulo 34"/>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36" name="Rectángulo 35"/>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Tree>
    <p:extLst>
      <p:ext uri="{BB962C8B-B14F-4D97-AF65-F5344CB8AC3E}">
        <p14:creationId xmlns:p14="http://schemas.microsoft.com/office/powerpoint/2010/main" val="2913191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2145536"/>
            <a:ext cx="5867400" cy="4770537"/>
          </a:xfrm>
        </p:spPr>
        <p:txBody>
          <a:bodyPr/>
          <a:lstStyle/>
          <a:p>
            <a:r>
              <a:rPr lang="es-MX" sz="1400" b="1" dirty="0"/>
              <a:t>Autores:</a:t>
            </a:r>
          </a:p>
          <a:p>
            <a:pPr marL="536575" indent="-536575"/>
            <a:r>
              <a:rPr lang="es-MX" sz="1400" dirty="0"/>
              <a:t>Dr. Juan Carlos Pérez-Morán, </a:t>
            </a:r>
            <a:r>
              <a:rPr lang="es-MX" sz="1400" i="1" dirty="0"/>
              <a:t>Instituto de Investigación y Desarrollo Educativo de la Universidad Autónoma de Baja California</a:t>
            </a:r>
          </a:p>
          <a:p>
            <a:pPr marL="536575" indent="-536575"/>
            <a:r>
              <a:rPr lang="es-MX" sz="1400" dirty="0"/>
              <a:t>Dr. Ramsés Vázquez-Lira, </a:t>
            </a:r>
            <a:r>
              <a:rPr lang="es-MX" sz="1400" i="1" dirty="0"/>
              <a:t>Facultad de Psicología de la Universidad Nacional Autónoma de México</a:t>
            </a:r>
          </a:p>
          <a:p>
            <a:pPr marL="536575" indent="-536575"/>
            <a:r>
              <a:rPr lang="es-MX" sz="1400" dirty="0"/>
              <a:t>Dr. </a:t>
            </a:r>
            <a:r>
              <a:rPr lang="es-MX" sz="1400" dirty="0" err="1"/>
              <a:t>Guaner</a:t>
            </a:r>
            <a:r>
              <a:rPr lang="es-MX" sz="1400" dirty="0"/>
              <a:t> David Rojas </a:t>
            </a:r>
            <a:r>
              <a:rPr lang="es-MX" sz="1400" dirty="0" err="1"/>
              <a:t>Rojas</a:t>
            </a:r>
            <a:r>
              <a:rPr lang="es-MX" sz="1400" dirty="0"/>
              <a:t>, </a:t>
            </a:r>
            <a:r>
              <a:rPr lang="es-MX" sz="1400" i="1" dirty="0"/>
              <a:t>Instituto de Investigaciones Psicológicas y Escuela de Estadística de la Universidad de Costa Rica</a:t>
            </a:r>
          </a:p>
          <a:p>
            <a:endParaRPr lang="es-MX" sz="1400" dirty="0"/>
          </a:p>
          <a:p>
            <a:r>
              <a:rPr lang="es-MX" sz="1400" b="1" dirty="0"/>
              <a:t>Diseño:</a:t>
            </a:r>
          </a:p>
          <a:p>
            <a:r>
              <a:rPr lang="es-MX" sz="1400" dirty="0"/>
              <a:t>Lic. Héctor </a:t>
            </a:r>
            <a:r>
              <a:rPr lang="es-MX" sz="1400" dirty="0" err="1"/>
              <a:t>Archundia</a:t>
            </a:r>
            <a:r>
              <a:rPr lang="es-MX" sz="1400" dirty="0"/>
              <a:t> Nieto</a:t>
            </a:r>
          </a:p>
          <a:p>
            <a:endParaRPr lang="es-MX" sz="1400" b="1" dirty="0"/>
          </a:p>
          <a:p>
            <a:r>
              <a:rPr lang="es-MX" sz="1400" b="1" dirty="0"/>
              <a:t>Investigadores y profesionales que participaron en el estudio:</a:t>
            </a:r>
          </a:p>
          <a:p>
            <a:r>
              <a:rPr lang="es-MX" sz="1400" dirty="0"/>
              <a:t>Lic. </a:t>
            </a:r>
            <a:r>
              <a:rPr lang="es-MX" sz="1400" dirty="0" err="1"/>
              <a:t>Seiri</a:t>
            </a:r>
            <a:r>
              <a:rPr lang="es-MX" sz="1400" dirty="0"/>
              <a:t> </a:t>
            </a:r>
            <a:r>
              <a:rPr lang="es-MX" sz="1400" dirty="0" err="1"/>
              <a:t>Adilene</a:t>
            </a:r>
            <a:r>
              <a:rPr lang="es-MX" sz="1400" dirty="0"/>
              <a:t> García </a:t>
            </a:r>
            <a:r>
              <a:rPr lang="es-MX" sz="1400" dirty="0" err="1"/>
              <a:t>Aldaco</a:t>
            </a:r>
            <a:r>
              <a:rPr lang="es-MX" sz="1400" dirty="0"/>
              <a:t>, Mtra. Alina Alejandra Ramos Vargas, Dra. Linda </a:t>
            </a:r>
            <a:r>
              <a:rPr lang="es-MX" sz="1400" dirty="0" err="1"/>
              <a:t>Aglae</a:t>
            </a:r>
            <a:r>
              <a:rPr lang="es-MX" sz="1400" dirty="0"/>
              <a:t> Hinojosa Morán, Lic. Daniela Arenas Meneses, Lic. Adriana Felisa Chávez De la Peña</a:t>
            </a:r>
          </a:p>
          <a:p>
            <a:endParaRPr lang="es-MX" dirty="0"/>
          </a:p>
          <a:p>
            <a:endParaRPr lang="es-MX" sz="1600" dirty="0"/>
          </a:p>
          <a:p>
            <a:endParaRPr lang="es-MX" sz="1600" dirty="0"/>
          </a:p>
          <a:p>
            <a:endParaRPr lang="es-MX" sz="1600" dirty="0"/>
          </a:p>
          <a:p>
            <a:endParaRPr lang="es-MX" sz="1600" dirty="0"/>
          </a:p>
          <a:p>
            <a:endParaRPr lang="en-US" dirty="0"/>
          </a:p>
        </p:txBody>
      </p:sp>
      <p:sp>
        <p:nvSpPr>
          <p:cNvPr id="4" name="Rectángulo 3"/>
          <p:cNvSpPr/>
          <p:nvPr/>
        </p:nvSpPr>
        <p:spPr>
          <a:xfrm>
            <a:off x="762000" y="914400"/>
            <a:ext cx="6019800" cy="1015663"/>
          </a:xfrm>
          <a:prstGeom prst="rect">
            <a:avLst/>
          </a:prstGeom>
        </p:spPr>
        <p:txBody>
          <a:bodyPr wrap="square">
            <a:spAutoFit/>
          </a:bodyPr>
          <a:lstStyle/>
          <a:p>
            <a:r>
              <a:rPr lang="es-MX" sz="2000" b="1" cap="all" dirty="0">
                <a:solidFill>
                  <a:schemeClr val="tx2">
                    <a:lumMod val="60000"/>
                    <a:lumOff val="40000"/>
                  </a:schemeClr>
                </a:solidFill>
                <a:latin typeface="+mj-lt"/>
              </a:rPr>
              <a:t>Diagnóstico nacional de las habilidades básicas en matemáticas de sexto de primaria: </a:t>
            </a:r>
          </a:p>
          <a:p>
            <a:r>
              <a:rPr lang="es-MX" sz="2000" b="1" cap="all" dirty="0">
                <a:solidFill>
                  <a:schemeClr val="accent6">
                    <a:lumMod val="75000"/>
                  </a:schemeClr>
                </a:solidFill>
                <a:latin typeface="+mj-lt"/>
              </a:rPr>
              <a:t>Resultados de 2015</a:t>
            </a:r>
            <a:endParaRPr lang="en-US" sz="2000" b="1" dirty="0">
              <a:solidFill>
                <a:schemeClr val="accent6">
                  <a:lumMod val="75000"/>
                </a:schemeClr>
              </a:solidFill>
              <a:latin typeface="+mj-lt"/>
            </a:endParaRPr>
          </a:p>
        </p:txBody>
      </p:sp>
      <p:sp>
        <p:nvSpPr>
          <p:cNvPr id="5" name="Rectángulo 4"/>
          <p:cNvSpPr/>
          <p:nvPr/>
        </p:nvSpPr>
        <p:spPr>
          <a:xfrm>
            <a:off x="762000" y="5638800"/>
            <a:ext cx="6019800" cy="1384995"/>
          </a:xfrm>
          <a:prstGeom prst="rect">
            <a:avLst/>
          </a:prstGeom>
        </p:spPr>
        <p:txBody>
          <a:bodyPr wrap="square">
            <a:spAutoFit/>
          </a:bodyPr>
          <a:lstStyle/>
          <a:p>
            <a:pPr algn="just"/>
            <a:r>
              <a:rPr lang="es-ES" sz="1200" dirty="0"/>
              <a:t>El contenido, la presentación, así como la disposición en su conjunto y de cada página de esta obra son propiedad de los autores. Se autoriza su reproducción parcial o total por cualquier medio físico o electrónico para fines no comerciales y asignando los créditos correspondientes a los autores citando la fuente de la siguiente manera:</a:t>
            </a:r>
          </a:p>
          <a:p>
            <a:pPr algn="just"/>
            <a:endParaRPr lang="es-ES" sz="1200" dirty="0"/>
          </a:p>
          <a:p>
            <a:pPr algn="just"/>
            <a:r>
              <a:rPr lang="es-ES" sz="1200" dirty="0"/>
              <a:t>Pérez-Morán, J. C.; Vázquez-Lira, R.; &amp; Rojas, G. (2019). </a:t>
            </a:r>
            <a:r>
              <a:rPr lang="es-ES" sz="1200" i="1" dirty="0"/>
              <a:t>Diagnóstico nacional de las habilidades básicas en Matemáticas de sexto de primaria: Resultados de 2015</a:t>
            </a:r>
            <a:r>
              <a:rPr lang="es-ES" sz="1200" dirty="0"/>
              <a:t>. México: RIMEDIE.</a:t>
            </a:r>
          </a:p>
        </p:txBody>
      </p:sp>
    </p:spTree>
    <p:extLst>
      <p:ext uri="{BB962C8B-B14F-4D97-AF65-F5344CB8AC3E}">
        <p14:creationId xmlns:p14="http://schemas.microsoft.com/office/powerpoint/2010/main" val="874557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822499" y="2841320"/>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667000" y="2709494"/>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822499" y="2553144"/>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4419600" y="2559698"/>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6229350" y="2494426"/>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gn="l">
              <a:lnSpc>
                <a:spcPct val="100000"/>
              </a:lnSpc>
              <a:spcBef>
                <a:spcPts val="100"/>
              </a:spcBef>
            </a:pPr>
            <a:r>
              <a:rPr lang="es-MX" spc="345" dirty="0"/>
              <a:t>¡</a:t>
            </a:r>
            <a:r>
              <a:rPr lang="es-MX" spc="345" dirty="0" smtClean="0"/>
              <a:t>CONSULTA LOS RESULTADOS EN LÍNEA!</a:t>
            </a:r>
            <a:r>
              <a:rPr lang="es-MX" spc="270" dirty="0"/>
              <a:t/>
            </a:r>
            <a:br>
              <a:rPr lang="es-MX" spc="270" dirty="0"/>
            </a:br>
            <a:r>
              <a:rPr lang="es-MX" spc="270" dirty="0" smtClean="0"/>
              <a:t>     </a:t>
            </a:r>
            <a:r>
              <a:rPr lang="es-MX" spc="270" dirty="0" smtClean="0">
                <a:solidFill>
                  <a:schemeClr val="accent6">
                    <a:lumMod val="75000"/>
                  </a:schemeClr>
                </a:solidFill>
              </a:rPr>
              <a:t>RESULTADOS NACIONALES Y                 </a:t>
            </a:r>
            <a:r>
              <a:rPr lang="es-MX" spc="270" dirty="0" smtClean="0">
                <a:solidFill>
                  <a:schemeClr val="bg1"/>
                </a:solidFill>
              </a:rPr>
              <a:t>.  </a:t>
            </a:r>
            <a:r>
              <a:rPr lang="es-MX" spc="270" dirty="0" smtClean="0">
                <a:solidFill>
                  <a:schemeClr val="accent6">
                    <a:lumMod val="75000"/>
                  </a:schemeClr>
                </a:solidFill>
              </a:rPr>
              <a:t>    POR ENTIDAD FEDERATIVA</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
        <p:nvSpPr>
          <p:cNvPr id="45" name="object 12"/>
          <p:cNvSpPr/>
          <p:nvPr/>
        </p:nvSpPr>
        <p:spPr>
          <a:xfrm>
            <a:off x="7844881" y="727182"/>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46" name="object 13"/>
          <p:cNvSpPr/>
          <p:nvPr/>
        </p:nvSpPr>
        <p:spPr>
          <a:xfrm>
            <a:off x="6926160" y="751747"/>
            <a:ext cx="2835474" cy="23192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3"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4"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5"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6" name="object 6"/>
          <p:cNvSpPr/>
          <p:nvPr/>
        </p:nvSpPr>
        <p:spPr>
          <a:xfrm>
            <a:off x="6786915" y="1026809"/>
            <a:ext cx="253085" cy="2530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86915" y="1474716"/>
            <a:ext cx="253085" cy="2530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786915" y="2370534"/>
            <a:ext cx="253085" cy="25308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4"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5"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6"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7"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8"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9"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20"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1"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3"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4"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5"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nSpc>
                <a:spcPct val="100000"/>
              </a:lnSpc>
              <a:spcBef>
                <a:spcPts val="100"/>
              </a:spcBef>
            </a:pPr>
            <a:r>
              <a:rPr spc="345" dirty="0"/>
              <a:t>DIAGNÓSTICO </a:t>
            </a:r>
            <a:r>
              <a:rPr spc="370" dirty="0"/>
              <a:t>NACIONAL  </a:t>
            </a:r>
            <a:r>
              <a:rPr spc="430" dirty="0"/>
              <a:t>DE </a:t>
            </a:r>
            <a:r>
              <a:rPr lang="es-MX" spc="430" dirty="0"/>
              <a:t>LAS </a:t>
            </a:r>
            <a:r>
              <a:rPr spc="370" dirty="0"/>
              <a:t>HABILIDADES</a:t>
            </a:r>
            <a:r>
              <a:rPr spc="-290" dirty="0"/>
              <a:t> </a:t>
            </a:r>
            <a:r>
              <a:rPr spc="405" dirty="0"/>
              <a:t>BÁSICAS  </a:t>
            </a:r>
            <a:r>
              <a:rPr spc="380" dirty="0"/>
              <a:t>EN</a:t>
            </a:r>
            <a:r>
              <a:rPr spc="80" dirty="0"/>
              <a:t> </a:t>
            </a:r>
            <a:r>
              <a:rPr spc="270" dirty="0"/>
              <a:t>MATEMÁTICAS</a:t>
            </a:r>
            <a:r>
              <a:rPr lang="es-MX" spc="270" dirty="0"/>
              <a:t>:</a:t>
            </a:r>
            <a:br>
              <a:rPr lang="es-MX" spc="270" dirty="0"/>
            </a:br>
            <a:r>
              <a:rPr lang="es-MX" spc="270" dirty="0">
                <a:solidFill>
                  <a:schemeClr val="accent6">
                    <a:lumMod val="75000"/>
                  </a:schemeClr>
                </a:solidFill>
              </a:rPr>
              <a:t>RESULTADOS DE 2015</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42" name="CuadroTexto 4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43" name="Rectángulo 4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44" name="Rectángulo 4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48" name="Rectángulo 47"/>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49" name="Rectángulo 48"/>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Tree>
    <p:extLst>
      <p:ext uri="{BB962C8B-B14F-4D97-AF65-F5344CB8AC3E}">
        <p14:creationId xmlns:p14="http://schemas.microsoft.com/office/powerpoint/2010/main" val="3407915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4361</TotalTime>
  <Words>5066</Words>
  <Application>Microsoft Office PowerPoint</Application>
  <PresentationFormat>Personalizado</PresentationFormat>
  <Paragraphs>314</Paragraphs>
  <Slides>30</Slides>
  <Notes>8</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Office Theme</vt:lpstr>
      <vt:lpstr>Diagnóstico nacional de las habilidades básicas en matemáticas de sexto de primaria: Resultados de 2015</vt:lpstr>
      <vt:lpstr> V I D E O:  Diagnóstico Nacional de Habilidades Matemáticas de Sexto de Primaria </vt:lpstr>
      <vt:lpstr>Presentación de PowerPoint</vt:lpstr>
      <vt:lpstr> </vt:lpstr>
      <vt:lpstr> </vt:lpstr>
      <vt:lpstr>Presentación de PowerPoint</vt:lpstr>
      <vt:lpstr>Presentación de PowerPoint</vt:lpstr>
      <vt:lpstr>¡CONSULTA LOS RESULTADOS EN LÍNEA!      RESULTADOS NACIONALES Y                 .      POR ENTIDAD FEDERATIVA</vt:lpstr>
      <vt:lpstr>DIAGNÓSTICO NACIONAL  DE LAS HABILIDADES BÁSICAS  EN MATEMÁTICAS: RESULTADOS DE 2015</vt:lpstr>
      <vt:lpstr>¿Cómo se llevó a cabo el diagnóstico?      </vt:lpstr>
      <vt:lpstr>¿Cuáles son las habilidades básicas del diagnóstico?</vt:lpstr>
      <vt:lpstr>Interpretación del diagnóstico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DIAGNÓSTICO POR ENTIDAD FEDERATIVA DE LAS HABILIDADES BÁSICAS EN  MATEMÁTICAS</vt:lpstr>
      <vt:lpstr>Presentación de PowerPoint</vt:lpstr>
      <vt:lpstr>Presentación de PowerPoint</vt:lpstr>
      <vt:lpstr>Presentación de PowerPoint</vt:lpstr>
      <vt:lpstr>Presentación de PowerPoint</vt:lpstr>
      <vt:lpstr> </vt:lpstr>
      <vt:lpstr>Presentación de PowerPoint</vt:lpstr>
      <vt:lpstr>Servicios y proyectos de investigación, desarrollo e innovación</vt:lpstr>
      <vt:lpstr>Referencias</vt:lpstr>
      <vt:lpstr>Red Impulsora de Metodología  en Evaluación Diagnóstica e Innovación Educativa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Impulsora de Metodología  en Evaluación Diagnóstica e Innovación Educativa</dc:title>
  <dc:creator>Ramsés Vázquez Lira</dc:creator>
  <cp:lastModifiedBy>sandra de la peña</cp:lastModifiedBy>
  <cp:revision>693</cp:revision>
  <cp:lastPrinted>2019-03-07T00:08:57Z</cp:lastPrinted>
  <dcterms:created xsi:type="dcterms:W3CDTF">2019-02-15T19:58:23Z</dcterms:created>
  <dcterms:modified xsi:type="dcterms:W3CDTF">2019-04-07T08:58:03Z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2019-02-15T00:00:00Z</vt:filetime>
  </property>
  <property fmtid="{D5CDD505-2E9C-101B-9397-08002B2CF9AE}" pid="3" name="Creator">
    <vt:lpwstr>Adobe InDesign CS6 (Windows)</vt:lpwstr>
  </property>
  <property fmtid="{D5CDD505-2E9C-101B-9397-08002B2CF9AE}" pid="4" name="LastSaved">
    <vt:filetime>2019-02-15T00:00:00Z</vt:filetime>
  </property>
</Properties>
</file>