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9"/>
  </p:notesMasterIdLst>
  <p:sldIdLst>
    <p:sldId id="256" r:id="rId2"/>
    <p:sldId id="302" r:id="rId3"/>
    <p:sldId id="307" r:id="rId4"/>
    <p:sldId id="308" r:id="rId5"/>
    <p:sldId id="385" r:id="rId6"/>
    <p:sldId id="386" r:id="rId7"/>
    <p:sldId id="387" r:id="rId8"/>
    <p:sldId id="388" r:id="rId9"/>
    <p:sldId id="390" r:id="rId10"/>
    <p:sldId id="389" r:id="rId11"/>
    <p:sldId id="391" r:id="rId12"/>
    <p:sldId id="392" r:id="rId13"/>
    <p:sldId id="393" r:id="rId14"/>
    <p:sldId id="394" r:id="rId15"/>
    <p:sldId id="395" r:id="rId16"/>
    <p:sldId id="396" r:id="rId17"/>
    <p:sldId id="397" r:id="rId18"/>
    <p:sldId id="316" r:id="rId19"/>
    <p:sldId id="317" r:id="rId20"/>
    <p:sldId id="324" r:id="rId21"/>
    <p:sldId id="303" r:id="rId22"/>
    <p:sldId id="314" r:id="rId23"/>
    <p:sldId id="304" r:id="rId24"/>
    <p:sldId id="326" r:id="rId25"/>
    <p:sldId id="313" r:id="rId26"/>
    <p:sldId id="305" r:id="rId27"/>
    <p:sldId id="306" r:id="rId28"/>
    <p:sldId id="399" r:id="rId29"/>
    <p:sldId id="277" r:id="rId30"/>
    <p:sldId id="327" r:id="rId31"/>
    <p:sldId id="328" r:id="rId32"/>
    <p:sldId id="276" r:id="rId33"/>
    <p:sldId id="259" r:id="rId34"/>
    <p:sldId id="329" r:id="rId35"/>
    <p:sldId id="330" r:id="rId36"/>
    <p:sldId id="331" r:id="rId37"/>
    <p:sldId id="332" r:id="rId38"/>
    <p:sldId id="260" r:id="rId39"/>
    <p:sldId id="333" r:id="rId40"/>
    <p:sldId id="334" r:id="rId41"/>
    <p:sldId id="335" r:id="rId42"/>
    <p:sldId id="336" r:id="rId43"/>
    <p:sldId id="287" r:id="rId44"/>
    <p:sldId id="337" r:id="rId45"/>
    <p:sldId id="398" r:id="rId46"/>
    <p:sldId id="400" r:id="rId47"/>
    <p:sldId id="401" r:id="rId48"/>
    <p:sldId id="402" r:id="rId49"/>
    <p:sldId id="403" r:id="rId50"/>
    <p:sldId id="404" r:id="rId51"/>
    <p:sldId id="405" r:id="rId52"/>
    <p:sldId id="406" r:id="rId53"/>
    <p:sldId id="407" r:id="rId54"/>
    <p:sldId id="408" r:id="rId55"/>
    <p:sldId id="409" r:id="rId56"/>
    <p:sldId id="410" r:id="rId57"/>
    <p:sldId id="411" r:id="rId58"/>
    <p:sldId id="289" r:id="rId59"/>
    <p:sldId id="299" r:id="rId60"/>
    <p:sldId id="338" r:id="rId61"/>
    <p:sldId id="340" r:id="rId62"/>
    <p:sldId id="341" r:id="rId63"/>
    <p:sldId id="339" r:id="rId64"/>
    <p:sldId id="342" r:id="rId65"/>
    <p:sldId id="291" r:id="rId66"/>
    <p:sldId id="345" r:id="rId67"/>
    <p:sldId id="343" r:id="rId68"/>
    <p:sldId id="346" r:id="rId69"/>
    <p:sldId id="347" r:id="rId70"/>
    <p:sldId id="348" r:id="rId71"/>
    <p:sldId id="349" r:id="rId72"/>
    <p:sldId id="350" r:id="rId73"/>
    <p:sldId id="351" r:id="rId74"/>
    <p:sldId id="261" r:id="rId75"/>
    <p:sldId id="286" r:id="rId76"/>
    <p:sldId id="355" r:id="rId77"/>
    <p:sldId id="352" r:id="rId78"/>
    <p:sldId id="356" r:id="rId79"/>
    <p:sldId id="357" r:id="rId80"/>
    <p:sldId id="358" r:id="rId81"/>
    <p:sldId id="353" r:id="rId82"/>
    <p:sldId id="354" r:id="rId83"/>
    <p:sldId id="359" r:id="rId84"/>
    <p:sldId id="361" r:id="rId85"/>
    <p:sldId id="360" r:id="rId86"/>
    <p:sldId id="362" r:id="rId87"/>
    <p:sldId id="363" r:id="rId88"/>
    <p:sldId id="364" r:id="rId89"/>
    <p:sldId id="365" r:id="rId90"/>
    <p:sldId id="366" r:id="rId91"/>
    <p:sldId id="367" r:id="rId92"/>
    <p:sldId id="378" r:id="rId93"/>
    <p:sldId id="379" r:id="rId94"/>
    <p:sldId id="380" r:id="rId95"/>
    <p:sldId id="382" r:id="rId96"/>
    <p:sldId id="381" r:id="rId97"/>
    <p:sldId id="383" r:id="rId98"/>
    <p:sldId id="384" r:id="rId99"/>
    <p:sldId id="369" r:id="rId100"/>
    <p:sldId id="370" r:id="rId101"/>
    <p:sldId id="371" r:id="rId102"/>
    <p:sldId id="372" r:id="rId103"/>
    <p:sldId id="373" r:id="rId104"/>
    <p:sldId id="374" r:id="rId105"/>
    <p:sldId id="375" r:id="rId106"/>
    <p:sldId id="376" r:id="rId107"/>
    <p:sldId id="377" r:id="rId10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6D01FE12-A965-4525-BDBF-93884A864643}">
          <p14:sldIdLst>
            <p14:sldId id="256"/>
            <p14:sldId id="302"/>
            <p14:sldId id="307"/>
            <p14:sldId id="308"/>
            <p14:sldId id="385"/>
            <p14:sldId id="386"/>
            <p14:sldId id="387"/>
            <p14:sldId id="388"/>
            <p14:sldId id="390"/>
            <p14:sldId id="389"/>
            <p14:sldId id="391"/>
            <p14:sldId id="392"/>
            <p14:sldId id="393"/>
            <p14:sldId id="394"/>
            <p14:sldId id="395"/>
            <p14:sldId id="396"/>
            <p14:sldId id="397"/>
            <p14:sldId id="316"/>
            <p14:sldId id="317"/>
            <p14:sldId id="324"/>
            <p14:sldId id="303"/>
            <p14:sldId id="314"/>
            <p14:sldId id="304"/>
            <p14:sldId id="326"/>
            <p14:sldId id="313"/>
            <p14:sldId id="305"/>
            <p14:sldId id="306"/>
            <p14:sldId id="399"/>
            <p14:sldId id="277"/>
            <p14:sldId id="327"/>
            <p14:sldId id="328"/>
            <p14:sldId id="276"/>
            <p14:sldId id="259"/>
            <p14:sldId id="329"/>
            <p14:sldId id="330"/>
            <p14:sldId id="331"/>
            <p14:sldId id="332"/>
            <p14:sldId id="260"/>
            <p14:sldId id="333"/>
            <p14:sldId id="334"/>
            <p14:sldId id="335"/>
            <p14:sldId id="336"/>
            <p14:sldId id="287"/>
            <p14:sldId id="337"/>
            <p14:sldId id="398"/>
          </p14:sldIdLst>
        </p14:section>
        <p14:section name="Sección sin título" id="{7CA406D2-956D-443A-B688-384BB9F46E3A}">
          <p14:sldIdLst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289"/>
            <p14:sldId id="299"/>
            <p14:sldId id="338"/>
            <p14:sldId id="340"/>
            <p14:sldId id="341"/>
            <p14:sldId id="339"/>
            <p14:sldId id="342"/>
            <p14:sldId id="291"/>
            <p14:sldId id="345"/>
            <p14:sldId id="343"/>
            <p14:sldId id="346"/>
            <p14:sldId id="347"/>
            <p14:sldId id="348"/>
            <p14:sldId id="349"/>
            <p14:sldId id="350"/>
            <p14:sldId id="351"/>
            <p14:sldId id="261"/>
            <p14:sldId id="286"/>
            <p14:sldId id="355"/>
            <p14:sldId id="352"/>
            <p14:sldId id="356"/>
            <p14:sldId id="357"/>
            <p14:sldId id="358"/>
            <p14:sldId id="353"/>
            <p14:sldId id="354"/>
            <p14:sldId id="359"/>
            <p14:sldId id="361"/>
            <p14:sldId id="360"/>
            <p14:sldId id="362"/>
            <p14:sldId id="363"/>
            <p14:sldId id="364"/>
            <p14:sldId id="365"/>
            <p14:sldId id="366"/>
            <p14:sldId id="367"/>
            <p14:sldId id="378"/>
            <p14:sldId id="379"/>
            <p14:sldId id="380"/>
            <p14:sldId id="382"/>
            <p14:sldId id="381"/>
            <p14:sldId id="383"/>
            <p14:sldId id="384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F6970-D186-49AA-A9AD-29EC23CF1F6B}" type="datetimeFigureOut">
              <a:rPr lang="es-MX" smtClean="0"/>
              <a:t>31/03/2020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F291CE-1AA8-4088-B095-B807450AF6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5426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291CE-1AA8-4088-B095-B807450AF6BD}" type="slidenum">
              <a:rPr lang="es-MX" smtClean="0"/>
              <a:t>63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4877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291CE-1AA8-4088-B095-B807450AF6BD}" type="slidenum">
              <a:rPr lang="es-MX" smtClean="0"/>
              <a:t>64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6781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31/03/2020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080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31/03/2020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4422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31/03/2020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1980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31/03/2020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48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31/03/2020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4425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31/03/2020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0225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31/03/2020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054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31/03/2020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6756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31/03/2020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1859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31/03/2020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6124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31/03/2020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1299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9CCF9-04DA-4DB1-9641-16B4E70840FB}" type="datetimeFigureOut">
              <a:rPr lang="es-MX" smtClean="0"/>
              <a:t>31/03/2020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058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5.png"/><Relationship Id="rId4" Type="http://schemas.openxmlformats.org/officeDocument/2006/relationships/image" Target="../media/image43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5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png"/><Relationship Id="rId4" Type="http://schemas.openxmlformats.org/officeDocument/2006/relationships/image" Target="../media/image32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32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32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jpeg"/><Relationship Id="rId5" Type="http://schemas.openxmlformats.org/officeDocument/2006/relationships/image" Target="../media/image38.png"/><Relationship Id="rId4" Type="http://schemas.openxmlformats.org/officeDocument/2006/relationships/image" Target="../media/image32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32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3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457200"/>
            <a:ext cx="9144000" cy="2044308"/>
          </a:xfrm>
        </p:spPr>
        <p:txBody>
          <a:bodyPr/>
          <a:lstStyle/>
          <a:p>
            <a:br>
              <a:rPr lang="es-MX" b="1" dirty="0"/>
            </a:br>
            <a:r>
              <a:rPr lang="es-MX" b="1" dirty="0"/>
              <a:t>Inferencia Probabilística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2088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46707-7708-4ED3-AFC8-108CE76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9A66D0-E70E-4084-9243-6041B26D1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28FD01-120F-4EAC-B840-2322C00B0E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C91EFB-01A1-4D99-8080-CD292D407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CF2E0A-99EC-4916-86E8-D5DE440B84F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831C485-84B0-4CAA-9B4E-B8ED7ACBB731}"/>
              </a:ext>
            </a:extLst>
          </p:cNvPr>
          <p:cNvSpPr/>
          <p:nvPr/>
        </p:nvSpPr>
        <p:spPr>
          <a:xfrm>
            <a:off x="836612" y="488273"/>
            <a:ext cx="6107837" cy="570139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8461D82-F729-42C4-A755-B39F3E9F3CD7}"/>
              </a:ext>
            </a:extLst>
          </p:cNvPr>
          <p:cNvSpPr/>
          <p:nvPr/>
        </p:nvSpPr>
        <p:spPr>
          <a:xfrm>
            <a:off x="5188150" y="488272"/>
            <a:ext cx="6107837" cy="570139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72D760F-E77E-4345-ADB0-BA155BED015A}"/>
              </a:ext>
            </a:extLst>
          </p:cNvPr>
          <p:cNvSpPr txBox="1"/>
          <p:nvPr/>
        </p:nvSpPr>
        <p:spPr>
          <a:xfrm>
            <a:off x="1478132" y="650827"/>
            <a:ext cx="15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Pares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CAB84D7-1956-4331-BBDF-A625C4A074C5}"/>
              </a:ext>
            </a:extLst>
          </p:cNvPr>
          <p:cNvSpPr txBox="1"/>
          <p:nvPr/>
        </p:nvSpPr>
        <p:spPr>
          <a:xfrm>
            <a:off x="9945949" y="644295"/>
            <a:ext cx="15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Primos</a:t>
            </a:r>
          </a:p>
        </p:txBody>
      </p:sp>
    </p:spTree>
    <p:extLst>
      <p:ext uri="{BB962C8B-B14F-4D97-AF65-F5344CB8AC3E}">
        <p14:creationId xmlns:p14="http://schemas.microsoft.com/office/powerpoint/2010/main" val="7725669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2274A4E-F9FC-4C0A-A9CF-C3953C308609}"/>
                  </a:ext>
                </a:extLst>
              </p:cNvPr>
              <p:cNvSpPr txBox="1"/>
              <p:nvPr/>
            </p:nvSpPr>
            <p:spPr>
              <a:xfrm>
                <a:off x="5072063" y="2201655"/>
                <a:ext cx="6271269" cy="584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es-MX" dirty="0" smtClean="0">
                          <a:solidFill>
                            <a:schemeClr val="tx1"/>
                          </a:solidFill>
                        </a:rPr>
                        <m:t>|</m:t>
                      </m:r>
                      <m:r>
                        <m:rPr>
                          <m:nor/>
                        </m:rPr>
                        <a:rPr lang="es-MX" b="0" i="0" dirty="0" smtClean="0">
                          <a:solidFill>
                            <a:schemeClr val="tx1"/>
                          </a:solidFill>
                        </a:rPr>
                        <m:t>B</m:t>
                      </m:r>
                      <m:r>
                        <m:rPr>
                          <m:nor/>
                        </m:rPr>
                        <a:rPr lang="es-MX" b="0" i="0" dirty="0" smtClean="0">
                          <a:solidFill>
                            <a:schemeClr val="tx1"/>
                          </a:solidFill>
                        </a:rPr>
                        <m:t>) = </m:t>
                      </m:r>
                      <m:f>
                        <m:fPr>
                          <m:ctrlP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m:rPr>
                                  <m:nor/>
                                </m:rPr>
                                <a:rPr lang="es-MX" dirty="0" smtClean="0">
                                  <a:solidFill>
                                    <a:schemeClr val="tx1"/>
                                  </a:solidFill>
                                </a:rPr>
                                <m:t>|</m:t>
                              </m:r>
                              <m: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𝑀𝑖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𝑚𝑎𝑙𝑒𝑡𝑎</m:t>
                      </m:r>
                      <m:r>
                        <m:rPr>
                          <m:nor/>
                        </m:rPr>
                        <a:rPr lang="es-MX" dirty="0"/>
                        <m:t>|</m:t>
                      </m:r>
                      <m:r>
                        <m:rPr>
                          <m:nor/>
                        </m:rPr>
                        <a:rPr lang="es-MX" b="0" i="0" dirty="0" smtClean="0"/>
                        <m:t>Apareincia</m:t>
                      </m:r>
                      <m:r>
                        <m:rPr>
                          <m:nor/>
                        </m:rPr>
                        <a:rPr lang="es-MX" b="0" i="0" dirty="0" smtClean="0"/>
                        <m:t>) = </m:t>
                      </m:r>
                      <m:f>
                        <m:fPr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(1)(0.01)</m:t>
                          </m:r>
                        </m:num>
                        <m:den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0.05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2274A4E-F9FC-4C0A-A9CF-C3953C308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063" y="2201655"/>
                <a:ext cx="6271269" cy="5841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F33637B1-3546-4CA6-9CA3-59175BD27811}"/>
                  </a:ext>
                </a:extLst>
              </p:cNvPr>
              <p:cNvSpPr txBox="1"/>
              <p:nvPr/>
            </p:nvSpPr>
            <p:spPr>
              <a:xfrm>
                <a:off x="5745484" y="3152001"/>
                <a:ext cx="3203313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𝑀𝑖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𝑚𝑎𝑙𝑒𝑡𝑎</m:t>
                      </m:r>
                      <m:r>
                        <m:rPr>
                          <m:nor/>
                        </m:rPr>
                        <a:rPr lang="es-MX" dirty="0"/>
                        <m:t>|</m:t>
                      </m:r>
                      <m:r>
                        <m:rPr>
                          <m:nor/>
                        </m:rPr>
                        <a:rPr lang="es-MX" b="0" i="0" dirty="0" smtClean="0"/>
                        <m:t>Apariencia</m:t>
                      </m:r>
                      <m:r>
                        <m:rPr>
                          <m:nor/>
                        </m:rPr>
                        <a:rPr lang="es-MX" b="0" i="0" dirty="0" smtClean="0"/>
                        <m:t>) = </m:t>
                      </m:r>
                      <m:f>
                        <m:fPr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num>
                        <m:den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0.05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F33637B1-3546-4CA6-9CA3-59175BD27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484" y="3152001"/>
                <a:ext cx="3203313" cy="5186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280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2274A4E-F9FC-4C0A-A9CF-C3953C308609}"/>
                  </a:ext>
                </a:extLst>
              </p:cNvPr>
              <p:cNvSpPr txBox="1"/>
              <p:nvPr/>
            </p:nvSpPr>
            <p:spPr>
              <a:xfrm>
                <a:off x="5072063" y="2201655"/>
                <a:ext cx="6271269" cy="584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es-MX" dirty="0" smtClean="0">
                          <a:solidFill>
                            <a:schemeClr val="tx1"/>
                          </a:solidFill>
                        </a:rPr>
                        <m:t>|</m:t>
                      </m:r>
                      <m:r>
                        <m:rPr>
                          <m:nor/>
                        </m:rPr>
                        <a:rPr lang="es-MX" b="0" i="0" dirty="0" smtClean="0">
                          <a:solidFill>
                            <a:schemeClr val="tx1"/>
                          </a:solidFill>
                        </a:rPr>
                        <m:t>B</m:t>
                      </m:r>
                      <m:r>
                        <m:rPr>
                          <m:nor/>
                        </m:rPr>
                        <a:rPr lang="es-MX" b="0" i="0" dirty="0" smtClean="0">
                          <a:solidFill>
                            <a:schemeClr val="tx1"/>
                          </a:solidFill>
                        </a:rPr>
                        <m:t>) = </m:t>
                      </m:r>
                      <m:f>
                        <m:fPr>
                          <m:ctrlP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m:rPr>
                                  <m:nor/>
                                </m:rPr>
                                <a:rPr lang="es-MX" dirty="0" smtClean="0">
                                  <a:solidFill>
                                    <a:schemeClr val="tx1"/>
                                  </a:solidFill>
                                </a:rPr>
                                <m:t>|</m:t>
                              </m:r>
                              <m: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𝑀𝑖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𝑚𝑎𝑙𝑒𝑡𝑎</m:t>
                      </m:r>
                      <m:r>
                        <m:rPr>
                          <m:nor/>
                        </m:rPr>
                        <a:rPr lang="es-MX" dirty="0"/>
                        <m:t>|</m:t>
                      </m:r>
                      <m:r>
                        <m:rPr>
                          <m:nor/>
                        </m:rPr>
                        <a:rPr lang="es-MX" b="0" i="0" dirty="0" smtClean="0"/>
                        <m:t>Apareincia</m:t>
                      </m:r>
                      <m:r>
                        <m:rPr>
                          <m:nor/>
                        </m:rPr>
                        <a:rPr lang="es-MX" b="0" i="0" dirty="0" smtClean="0"/>
                        <m:t>) = </m:t>
                      </m:r>
                      <m:f>
                        <m:fPr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(1)(0.01)</m:t>
                          </m:r>
                        </m:num>
                        <m:den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0.05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2274A4E-F9FC-4C0A-A9CF-C3953C308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063" y="2201655"/>
                <a:ext cx="6271269" cy="5841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F33637B1-3546-4CA6-9CA3-59175BD27811}"/>
                  </a:ext>
                </a:extLst>
              </p:cNvPr>
              <p:cNvSpPr txBox="1"/>
              <p:nvPr/>
            </p:nvSpPr>
            <p:spPr>
              <a:xfrm>
                <a:off x="5745484" y="3152001"/>
                <a:ext cx="3809248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𝑀𝑖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𝑚𝑎𝑙𝑒𝑡𝑎</m:t>
                      </m:r>
                      <m:r>
                        <m:rPr>
                          <m:nor/>
                        </m:rPr>
                        <a:rPr lang="es-MX" dirty="0"/>
                        <m:t>|</m:t>
                      </m:r>
                      <m:r>
                        <m:rPr>
                          <m:nor/>
                        </m:rPr>
                        <a:rPr lang="es-MX" b="0" i="0" dirty="0" smtClean="0"/>
                        <m:t>Apariencia</m:t>
                      </m:r>
                      <m:r>
                        <m:rPr>
                          <m:nor/>
                        </m:rPr>
                        <a:rPr lang="es-MX" b="0" i="0" dirty="0" smtClean="0"/>
                        <m:t>) = </m:t>
                      </m:r>
                      <m:f>
                        <m:fPr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num>
                        <m:den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0.05</m:t>
                          </m:r>
                        </m:den>
                      </m:f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F33637B1-3546-4CA6-9CA3-59175BD27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484" y="3152001"/>
                <a:ext cx="3809248" cy="5204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682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CC800DF-98EE-4701-BF29-2EC5814E6A0E}"/>
              </a:ext>
            </a:extLst>
          </p:cNvPr>
          <p:cNvSpPr txBox="1"/>
          <p:nvPr/>
        </p:nvSpPr>
        <p:spPr>
          <a:xfrm>
            <a:off x="4828805" y="1944210"/>
            <a:ext cx="6215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Imaginemos que seguimos esperando en el aeropuerto. Cuando </a:t>
            </a:r>
            <a:r>
              <a:rPr lang="es-MX" b="1" dirty="0"/>
              <a:t>sólo quedan 20 personas </a:t>
            </a:r>
            <a:r>
              <a:rPr lang="es-MX" dirty="0"/>
              <a:t>(incluidas nosotras), sale otra maleta que se ve como la nuestra. ¿Cuál es la probabilidad de que sea nuestra en esta ocasión?</a:t>
            </a:r>
          </a:p>
        </p:txBody>
      </p:sp>
    </p:spTree>
    <p:extLst>
      <p:ext uri="{BB962C8B-B14F-4D97-AF65-F5344CB8AC3E}">
        <p14:creationId xmlns:p14="http://schemas.microsoft.com/office/powerpoint/2010/main" val="193893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30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Posterior:  </a:t>
                </a:r>
              </a:p>
              <a:p>
                <a:pPr marL="0" indent="0">
                  <a:buNone/>
                </a:pPr>
                <a:r>
                  <a:rPr lang="es-MX" sz="3000" dirty="0">
                    <a:solidFill>
                      <a:srgbClr val="00B050"/>
                    </a:solidFill>
                  </a:rPr>
                  <a:t>	P(Mi </a:t>
                </a:r>
                <a:r>
                  <a:rPr lang="es-MX" sz="3000" dirty="0" err="1">
                    <a:solidFill>
                      <a:srgbClr val="00B050"/>
                    </a:solidFill>
                  </a:rPr>
                  <a:t>maleta|Se</a:t>
                </a:r>
                <a:r>
                  <a:rPr lang="es-MX" sz="3000" dirty="0">
                    <a:solidFill>
                      <a:srgbClr val="00B050"/>
                    </a:solidFill>
                  </a:rPr>
                  <a:t> ve como mi maleta) 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prior: </a:t>
                </a:r>
              </a:p>
              <a:p>
                <a:pPr marL="0" indent="0">
                  <a:buNone/>
                </a:pPr>
                <a:r>
                  <a:rPr lang="es-MX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P(Mi maleta)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320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s-MX" sz="3200" b="0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s-MX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Verosimilitud: </a:t>
                </a:r>
              </a:p>
              <a:p>
                <a:pPr marL="0" indent="0">
                  <a:buNone/>
                </a:pPr>
                <a:r>
                  <a:rPr lang="es-MX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P(Se vea como mi maleta |es mi maleta) = 1</a:t>
                </a:r>
                <a:endParaRPr lang="es-MX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s-MX" sz="3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 marginal:</a:t>
                </a:r>
              </a:p>
              <a:p>
                <a:pPr marL="0" indent="0">
                  <a:buNone/>
                </a:pPr>
                <a:r>
                  <a:rPr lang="es-MX" sz="2200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P(Se vea como mi maleta) = 0.05</a:t>
                </a:r>
                <a:endParaRPr lang="es-MX" sz="2200" dirty="0">
                  <a:solidFill>
                    <a:srgbClr val="00B050"/>
                  </a:solidFill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  <a:blipFill>
                <a:blip r:embed="rId4"/>
                <a:stretch>
                  <a:fillRect l="-1049" t="-409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2C73F47-1E3C-4935-9985-4F7C81144A64}"/>
              </a:ext>
            </a:extLst>
          </p:cNvPr>
          <p:cNvSpPr txBox="1"/>
          <p:nvPr/>
        </p:nvSpPr>
        <p:spPr>
          <a:xfrm>
            <a:off x="4828805" y="1944210"/>
            <a:ext cx="6215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Imaginemos que seguimos esperando en el aeropuerto. Cuando </a:t>
            </a:r>
            <a:r>
              <a:rPr lang="es-MX" b="1" dirty="0"/>
              <a:t>sólo quedan 20 personas </a:t>
            </a:r>
            <a:r>
              <a:rPr lang="es-MX" dirty="0"/>
              <a:t>(incluidas nosotras), sale otra maleta que se ve como la nuestra. ¿Cuál es la probabilidad de que sea nuestra en esta ocasión?</a:t>
            </a:r>
          </a:p>
        </p:txBody>
      </p:sp>
    </p:spTree>
    <p:extLst>
      <p:ext uri="{BB962C8B-B14F-4D97-AF65-F5344CB8AC3E}">
        <p14:creationId xmlns:p14="http://schemas.microsoft.com/office/powerpoint/2010/main" val="302212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30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Posterior:  </a:t>
                </a:r>
              </a:p>
              <a:p>
                <a:pPr marL="0" indent="0">
                  <a:buNone/>
                </a:pPr>
                <a:r>
                  <a:rPr lang="es-MX" sz="3000" dirty="0">
                    <a:solidFill>
                      <a:srgbClr val="00B050"/>
                    </a:solidFill>
                  </a:rPr>
                  <a:t>	P(Mi </a:t>
                </a:r>
                <a:r>
                  <a:rPr lang="es-MX" sz="3000" dirty="0" err="1">
                    <a:solidFill>
                      <a:srgbClr val="00B050"/>
                    </a:solidFill>
                  </a:rPr>
                  <a:t>maleta|Se</a:t>
                </a:r>
                <a:r>
                  <a:rPr lang="es-MX" sz="3000" dirty="0">
                    <a:solidFill>
                      <a:srgbClr val="00B050"/>
                    </a:solidFill>
                  </a:rPr>
                  <a:t> ve como mi maleta) 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prior: </a:t>
                </a:r>
              </a:p>
              <a:p>
                <a:pPr marL="0" indent="0">
                  <a:buNone/>
                </a:pPr>
                <a:r>
                  <a:rPr lang="es-MX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P(Mi maleta)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320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s-MX" sz="3200" b="0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s-MX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Verosimilitud: </a:t>
                </a:r>
              </a:p>
              <a:p>
                <a:pPr marL="0" indent="0">
                  <a:buNone/>
                </a:pPr>
                <a:r>
                  <a:rPr lang="es-MX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P(Se vea como mi maleta |es mi maleta) = 1</a:t>
                </a:r>
                <a:endParaRPr lang="es-MX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s-MX" sz="3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 marginal:</a:t>
                </a:r>
              </a:p>
              <a:p>
                <a:pPr marL="0" indent="0">
                  <a:buNone/>
                </a:pPr>
                <a:r>
                  <a:rPr lang="es-MX" sz="2200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P(Se vea como mi maleta) = 0.05</a:t>
                </a:r>
                <a:endParaRPr lang="es-MX" sz="2200" dirty="0">
                  <a:solidFill>
                    <a:srgbClr val="00B050"/>
                  </a:solidFill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  <a:blipFill>
                <a:blip r:embed="rId4"/>
                <a:stretch>
                  <a:fillRect l="-1049" t="-409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C2C78BC-EE16-457E-9E66-066BD7AF8043}"/>
              </a:ext>
            </a:extLst>
          </p:cNvPr>
          <p:cNvSpPr/>
          <p:nvPr/>
        </p:nvSpPr>
        <p:spPr>
          <a:xfrm>
            <a:off x="4714876" y="4296792"/>
            <a:ext cx="5316702" cy="102250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C8EC221-20AA-4102-A507-B31F896ABCAC}"/>
              </a:ext>
            </a:extLst>
          </p:cNvPr>
          <p:cNvSpPr txBox="1"/>
          <p:nvPr/>
        </p:nvSpPr>
        <p:spPr>
          <a:xfrm>
            <a:off x="4828805" y="1944210"/>
            <a:ext cx="6215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Imaginemos que seguimos esperando en el aeropuerto. Cuando </a:t>
            </a:r>
            <a:r>
              <a:rPr lang="es-MX" b="1" dirty="0"/>
              <a:t>sólo quedan 20 personas </a:t>
            </a:r>
            <a:r>
              <a:rPr lang="es-MX" dirty="0"/>
              <a:t>(incluidas nosotras), sale otra maleta que se ve como la nuestra. ¿Cuál es la probabilidad de que sea nuestra en esta ocasión?</a:t>
            </a:r>
          </a:p>
        </p:txBody>
      </p:sp>
    </p:spTree>
    <p:extLst>
      <p:ext uri="{BB962C8B-B14F-4D97-AF65-F5344CB8AC3E}">
        <p14:creationId xmlns:p14="http://schemas.microsoft.com/office/powerpoint/2010/main" val="98891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30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Posterior:  </a:t>
                </a:r>
              </a:p>
              <a:p>
                <a:pPr marL="0" indent="0">
                  <a:buNone/>
                </a:pPr>
                <a:r>
                  <a:rPr lang="es-MX" sz="3000" dirty="0">
                    <a:solidFill>
                      <a:srgbClr val="00B050"/>
                    </a:solidFill>
                  </a:rPr>
                  <a:t>	P(Mi </a:t>
                </a:r>
                <a:r>
                  <a:rPr lang="es-MX" sz="3000" dirty="0" err="1">
                    <a:solidFill>
                      <a:srgbClr val="00B050"/>
                    </a:solidFill>
                  </a:rPr>
                  <a:t>maleta|Se</a:t>
                </a:r>
                <a:r>
                  <a:rPr lang="es-MX" sz="3000" dirty="0">
                    <a:solidFill>
                      <a:srgbClr val="00B050"/>
                    </a:solidFill>
                  </a:rPr>
                  <a:t> ve como mi maleta) 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prior: </a:t>
                </a:r>
              </a:p>
              <a:p>
                <a:pPr marL="0" indent="0">
                  <a:buNone/>
                </a:pPr>
                <a:r>
                  <a:rPr lang="es-MX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P(Mi maleta)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320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es-MX" sz="3200" b="0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es-MX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05</a:t>
                </a:r>
              </a:p>
              <a:p>
                <a:r>
                  <a:rPr lang="es-MX" sz="3200" b="1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Verosimilitud: </a:t>
                </a:r>
              </a:p>
              <a:p>
                <a:pPr marL="0" indent="0">
                  <a:buNone/>
                </a:pPr>
                <a:r>
                  <a:rPr lang="es-MX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P(Se vea como mi maleta |es mi maleta) = 1</a:t>
                </a:r>
                <a:endParaRPr lang="es-MX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s-MX" sz="3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 marginal:</a:t>
                </a:r>
              </a:p>
              <a:p>
                <a:pPr marL="0" indent="0">
                  <a:buNone/>
                </a:pPr>
                <a:r>
                  <a:rPr lang="es-MX" sz="2200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P(Se vea como mi maleta) = 0.05</a:t>
                </a:r>
                <a:endParaRPr lang="es-MX" sz="2200" dirty="0">
                  <a:solidFill>
                    <a:srgbClr val="00B050"/>
                  </a:solidFill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  <a:blipFill>
                <a:blip r:embed="rId4"/>
                <a:stretch>
                  <a:fillRect l="-1049" t="-409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140FDF5-19F9-48DD-94B9-00201352DC1D}"/>
              </a:ext>
            </a:extLst>
          </p:cNvPr>
          <p:cNvSpPr txBox="1"/>
          <p:nvPr/>
        </p:nvSpPr>
        <p:spPr>
          <a:xfrm>
            <a:off x="4828805" y="1944210"/>
            <a:ext cx="6215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Imaginemos que seguimos esperando en el aeropuerto. Cuando </a:t>
            </a:r>
            <a:r>
              <a:rPr lang="es-MX" b="1" dirty="0"/>
              <a:t>sólo quedan 20 personas </a:t>
            </a:r>
            <a:r>
              <a:rPr lang="es-MX" dirty="0"/>
              <a:t>(incluidas nosotras), sale otra maleta que se ve como la nuestra. ¿Cuál es la probabilidad de que sea nuestra en esta ocasión?</a:t>
            </a:r>
          </a:p>
        </p:txBody>
      </p:sp>
    </p:spTree>
    <p:extLst>
      <p:ext uri="{BB962C8B-B14F-4D97-AF65-F5344CB8AC3E}">
        <p14:creationId xmlns:p14="http://schemas.microsoft.com/office/powerpoint/2010/main" val="2808376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2274A4E-F9FC-4C0A-A9CF-C3953C308609}"/>
                  </a:ext>
                </a:extLst>
              </p:cNvPr>
              <p:cNvSpPr txBox="1"/>
              <p:nvPr/>
            </p:nvSpPr>
            <p:spPr>
              <a:xfrm>
                <a:off x="5072063" y="2201655"/>
                <a:ext cx="6271269" cy="584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es-MX" dirty="0" smtClean="0">
                          <a:solidFill>
                            <a:schemeClr val="tx1"/>
                          </a:solidFill>
                        </a:rPr>
                        <m:t>|</m:t>
                      </m:r>
                      <m:r>
                        <m:rPr>
                          <m:nor/>
                        </m:rPr>
                        <a:rPr lang="es-MX" b="0" i="0" dirty="0" smtClean="0">
                          <a:solidFill>
                            <a:schemeClr val="tx1"/>
                          </a:solidFill>
                        </a:rPr>
                        <m:t>B</m:t>
                      </m:r>
                      <m:r>
                        <m:rPr>
                          <m:nor/>
                        </m:rPr>
                        <a:rPr lang="es-MX" b="0" i="0" dirty="0" smtClean="0">
                          <a:solidFill>
                            <a:schemeClr val="tx1"/>
                          </a:solidFill>
                        </a:rPr>
                        <m:t>) = </m:t>
                      </m:r>
                      <m:f>
                        <m:fPr>
                          <m:ctrlP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m:rPr>
                                  <m:nor/>
                                </m:rPr>
                                <a:rPr lang="es-MX" dirty="0" smtClean="0">
                                  <a:solidFill>
                                    <a:schemeClr val="tx1"/>
                                  </a:solidFill>
                                </a:rPr>
                                <m:t>|</m:t>
                              </m:r>
                              <m: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𝑀𝑖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𝑚𝑎𝑙𝑒𝑡𝑎</m:t>
                      </m:r>
                      <m:r>
                        <m:rPr>
                          <m:nor/>
                        </m:rPr>
                        <a:rPr lang="es-MX" dirty="0"/>
                        <m:t>|</m:t>
                      </m:r>
                      <m:r>
                        <m:rPr>
                          <m:nor/>
                        </m:rPr>
                        <a:rPr lang="es-MX" b="0" i="0" dirty="0" smtClean="0"/>
                        <m:t>Apareincia</m:t>
                      </m:r>
                      <m:r>
                        <m:rPr>
                          <m:nor/>
                        </m:rPr>
                        <a:rPr lang="es-MX" b="0" i="0" dirty="0" smtClean="0"/>
                        <m:t>) = </m:t>
                      </m:r>
                      <m:f>
                        <m:fPr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(1)(</m:t>
                          </m:r>
                          <m:r>
                            <a:rPr lang="es-MX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0.05</m:t>
                          </m:r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0.05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2274A4E-F9FC-4C0A-A9CF-C3953C308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063" y="2201655"/>
                <a:ext cx="6271269" cy="5841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F33637B1-3546-4CA6-9CA3-59175BD27811}"/>
                  </a:ext>
                </a:extLst>
              </p:cNvPr>
              <p:cNvSpPr txBox="1"/>
              <p:nvPr/>
            </p:nvSpPr>
            <p:spPr>
              <a:xfrm>
                <a:off x="5745484" y="3152001"/>
                <a:ext cx="3632918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𝑀𝑖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𝑚𝑎𝑙𝑒𝑡𝑎</m:t>
                      </m:r>
                      <m:r>
                        <m:rPr>
                          <m:nor/>
                        </m:rPr>
                        <a:rPr lang="es-MX" dirty="0"/>
                        <m:t>|</m:t>
                      </m:r>
                      <m:r>
                        <m:rPr>
                          <m:nor/>
                        </m:rPr>
                        <a:rPr lang="es-MX" b="0" i="0" dirty="0" smtClean="0"/>
                        <m:t>Apariencia</m:t>
                      </m:r>
                      <m:r>
                        <m:rPr>
                          <m:nor/>
                        </m:rPr>
                        <a:rPr lang="es-MX" b="0" i="0" dirty="0" smtClean="0"/>
                        <m:t>) = </m:t>
                      </m:r>
                      <m:f>
                        <m:fPr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0.05</m:t>
                          </m:r>
                        </m:num>
                        <m:den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0.05</m:t>
                          </m:r>
                        </m:den>
                      </m:f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F33637B1-3546-4CA6-9CA3-59175BD27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484" y="3152001"/>
                <a:ext cx="3632918" cy="5260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623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2274A4E-F9FC-4C0A-A9CF-C3953C308609}"/>
                  </a:ext>
                </a:extLst>
              </p:cNvPr>
              <p:cNvSpPr txBox="1"/>
              <p:nvPr/>
            </p:nvSpPr>
            <p:spPr>
              <a:xfrm>
                <a:off x="5072063" y="2201655"/>
                <a:ext cx="6271269" cy="584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es-MX" dirty="0" smtClean="0">
                          <a:solidFill>
                            <a:schemeClr val="tx1"/>
                          </a:solidFill>
                        </a:rPr>
                        <m:t>|</m:t>
                      </m:r>
                      <m:r>
                        <m:rPr>
                          <m:nor/>
                        </m:rPr>
                        <a:rPr lang="es-MX" b="0" i="0" dirty="0" smtClean="0">
                          <a:solidFill>
                            <a:schemeClr val="tx1"/>
                          </a:solidFill>
                        </a:rPr>
                        <m:t>B</m:t>
                      </m:r>
                      <m:r>
                        <m:rPr>
                          <m:nor/>
                        </m:rPr>
                        <a:rPr lang="es-MX" b="0" i="0" dirty="0" smtClean="0">
                          <a:solidFill>
                            <a:schemeClr val="tx1"/>
                          </a:solidFill>
                        </a:rPr>
                        <m:t>) = </m:t>
                      </m:r>
                      <m:f>
                        <m:fPr>
                          <m:ctrlP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m:rPr>
                                  <m:nor/>
                                </m:rPr>
                                <a:rPr lang="es-MX" dirty="0" smtClean="0">
                                  <a:solidFill>
                                    <a:schemeClr val="tx1"/>
                                  </a:solidFill>
                                </a:rPr>
                                <m:t>|</m:t>
                              </m:r>
                              <m: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𝑀𝑖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𝑚𝑎𝑙𝑒𝑡𝑎</m:t>
                      </m:r>
                      <m:r>
                        <m:rPr>
                          <m:nor/>
                        </m:rPr>
                        <a:rPr lang="es-MX" dirty="0"/>
                        <m:t>|</m:t>
                      </m:r>
                      <m:r>
                        <m:rPr>
                          <m:nor/>
                        </m:rPr>
                        <a:rPr lang="es-MX" b="0" i="0" dirty="0" smtClean="0"/>
                        <m:t>Apareincia</m:t>
                      </m:r>
                      <m:r>
                        <m:rPr>
                          <m:nor/>
                        </m:rPr>
                        <a:rPr lang="es-MX" b="0" i="0" dirty="0" smtClean="0"/>
                        <m:t>) = </m:t>
                      </m:r>
                      <m:f>
                        <m:fPr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(1)(0.01)</m:t>
                          </m:r>
                        </m:num>
                        <m:den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0.05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2274A4E-F9FC-4C0A-A9CF-C3953C308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063" y="2201655"/>
                <a:ext cx="6271269" cy="5841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F33637B1-3546-4CA6-9CA3-59175BD27811}"/>
                  </a:ext>
                </a:extLst>
              </p:cNvPr>
              <p:cNvSpPr txBox="1"/>
              <p:nvPr/>
            </p:nvSpPr>
            <p:spPr>
              <a:xfrm>
                <a:off x="5745484" y="3152001"/>
                <a:ext cx="3809248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𝑀𝑖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𝑚𝑎𝑙𝑒𝑡𝑎</m:t>
                      </m:r>
                      <m:r>
                        <m:rPr>
                          <m:nor/>
                        </m:rPr>
                        <a:rPr lang="es-MX" dirty="0"/>
                        <m:t>|</m:t>
                      </m:r>
                      <m:r>
                        <m:rPr>
                          <m:nor/>
                        </m:rPr>
                        <a:rPr lang="es-MX" b="0" i="0" dirty="0" smtClean="0"/>
                        <m:t>Apariencia</m:t>
                      </m:r>
                      <m:r>
                        <m:rPr>
                          <m:nor/>
                        </m:rPr>
                        <a:rPr lang="es-MX" b="0" i="0" dirty="0" smtClean="0"/>
                        <m:t>) = </m:t>
                      </m:r>
                      <m:f>
                        <m:fPr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num>
                        <m:den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0.05</m:t>
                          </m:r>
                        </m:den>
                      </m:f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F33637B1-3546-4CA6-9CA3-59175BD27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484" y="3152001"/>
                <a:ext cx="3809248" cy="5204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707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46707-7708-4ED3-AFC8-108CE76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9A66D0-E70E-4084-9243-6041B26D1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28FD01-120F-4EAC-B840-2322C00B0E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C91EFB-01A1-4D99-8080-CD292D407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CF2E0A-99EC-4916-86E8-D5DE440B84F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831C485-84B0-4CAA-9B4E-B8ED7ACBB731}"/>
              </a:ext>
            </a:extLst>
          </p:cNvPr>
          <p:cNvSpPr/>
          <p:nvPr/>
        </p:nvSpPr>
        <p:spPr>
          <a:xfrm>
            <a:off x="836612" y="488273"/>
            <a:ext cx="6107837" cy="570139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8461D82-F729-42C4-A755-B39F3E9F3CD7}"/>
              </a:ext>
            </a:extLst>
          </p:cNvPr>
          <p:cNvSpPr/>
          <p:nvPr/>
        </p:nvSpPr>
        <p:spPr>
          <a:xfrm>
            <a:off x="5188150" y="488272"/>
            <a:ext cx="6107837" cy="570139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72D760F-E77E-4345-ADB0-BA155BED015A}"/>
              </a:ext>
            </a:extLst>
          </p:cNvPr>
          <p:cNvSpPr txBox="1"/>
          <p:nvPr/>
        </p:nvSpPr>
        <p:spPr>
          <a:xfrm>
            <a:off x="1478132" y="650827"/>
            <a:ext cx="15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Pares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CAB84D7-1956-4331-BBDF-A625C4A074C5}"/>
              </a:ext>
            </a:extLst>
          </p:cNvPr>
          <p:cNvSpPr txBox="1"/>
          <p:nvPr/>
        </p:nvSpPr>
        <p:spPr>
          <a:xfrm>
            <a:off x="9945949" y="644295"/>
            <a:ext cx="15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Primos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D0CEA28-B39E-4712-9858-56D66EE2E246}"/>
                  </a:ext>
                </a:extLst>
              </p:cNvPr>
              <p:cNvSpPr txBox="1"/>
              <p:nvPr/>
            </p:nvSpPr>
            <p:spPr>
              <a:xfrm>
                <a:off x="5259296" y="3027579"/>
                <a:ext cx="16734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𝑃𝑎𝑟𝑒𝑠</m:t>
                      </m:r>
                      <m:r>
                        <a:rPr lang="es-MX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𝑃𝑟𝑖𝑚𝑜𝑠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D0CEA28-B39E-4712-9858-56D66EE2E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296" y="3027579"/>
                <a:ext cx="1673407" cy="276999"/>
              </a:xfrm>
              <a:prstGeom prst="rect">
                <a:avLst/>
              </a:prstGeom>
              <a:blipFill>
                <a:blip r:embed="rId2"/>
                <a:stretch>
                  <a:fillRect l="-2920" r="-3285" b="-88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9185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46707-7708-4ED3-AFC8-108CE76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9A66D0-E70E-4084-9243-6041B26D1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28FD01-120F-4EAC-B840-2322C00B0E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C91EFB-01A1-4D99-8080-CD292D407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CF2E0A-99EC-4916-86E8-D5DE440B84F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831C485-84B0-4CAA-9B4E-B8ED7ACBB731}"/>
              </a:ext>
            </a:extLst>
          </p:cNvPr>
          <p:cNvSpPr/>
          <p:nvPr/>
        </p:nvSpPr>
        <p:spPr>
          <a:xfrm>
            <a:off x="836612" y="488273"/>
            <a:ext cx="6107837" cy="570139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8461D82-F729-42C4-A755-B39F3E9F3CD7}"/>
              </a:ext>
            </a:extLst>
          </p:cNvPr>
          <p:cNvSpPr/>
          <p:nvPr/>
        </p:nvSpPr>
        <p:spPr>
          <a:xfrm>
            <a:off x="5188150" y="488272"/>
            <a:ext cx="6107837" cy="570139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72D760F-E77E-4345-ADB0-BA155BED015A}"/>
              </a:ext>
            </a:extLst>
          </p:cNvPr>
          <p:cNvSpPr txBox="1"/>
          <p:nvPr/>
        </p:nvSpPr>
        <p:spPr>
          <a:xfrm>
            <a:off x="1478132" y="650827"/>
            <a:ext cx="15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Pares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CAB84D7-1956-4331-BBDF-A625C4A074C5}"/>
              </a:ext>
            </a:extLst>
          </p:cNvPr>
          <p:cNvSpPr txBox="1"/>
          <p:nvPr/>
        </p:nvSpPr>
        <p:spPr>
          <a:xfrm>
            <a:off x="9945949" y="644295"/>
            <a:ext cx="15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Primos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D0CEA28-B39E-4712-9858-56D66EE2E246}"/>
                  </a:ext>
                </a:extLst>
              </p:cNvPr>
              <p:cNvSpPr txBox="1"/>
              <p:nvPr/>
            </p:nvSpPr>
            <p:spPr>
              <a:xfrm>
                <a:off x="5259296" y="3027579"/>
                <a:ext cx="16734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𝑃𝑎𝑟𝑒𝑠</m:t>
                      </m:r>
                      <m:r>
                        <a:rPr lang="es-MX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𝑃𝑟𝑖𝑚𝑜𝑠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D0CEA28-B39E-4712-9858-56D66EE2E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296" y="3027579"/>
                <a:ext cx="1673407" cy="276999"/>
              </a:xfrm>
              <a:prstGeom prst="rect">
                <a:avLst/>
              </a:prstGeom>
              <a:blipFill>
                <a:blip r:embed="rId2"/>
                <a:stretch>
                  <a:fillRect l="-2920" r="-3285" b="-88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E218BD33-6E3F-419E-A6B4-D9123EFCF7E6}"/>
              </a:ext>
            </a:extLst>
          </p:cNvPr>
          <p:cNvSpPr txBox="1"/>
          <p:nvPr/>
        </p:nvSpPr>
        <p:spPr>
          <a:xfrm>
            <a:off x="2175029" y="179328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31EA69B-86A1-4A88-8659-3099000D2C27}"/>
              </a:ext>
            </a:extLst>
          </p:cNvPr>
          <p:cNvSpPr txBox="1"/>
          <p:nvPr/>
        </p:nvSpPr>
        <p:spPr>
          <a:xfrm>
            <a:off x="2388093" y="351329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9EAD238-0157-485D-B334-469C2AA2EFDC}"/>
              </a:ext>
            </a:extLst>
          </p:cNvPr>
          <p:cNvSpPr txBox="1"/>
          <p:nvPr/>
        </p:nvSpPr>
        <p:spPr>
          <a:xfrm>
            <a:off x="4076330" y="2328396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24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C4D4D1C-E5D7-4256-BE3B-65C52C657DA3}"/>
              </a:ext>
            </a:extLst>
          </p:cNvPr>
          <p:cNvSpPr txBox="1"/>
          <p:nvPr/>
        </p:nvSpPr>
        <p:spPr>
          <a:xfrm>
            <a:off x="3978675" y="4591235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42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D294B70-2FE4-41D1-995A-4FC0C87EA94D}"/>
              </a:ext>
            </a:extLst>
          </p:cNvPr>
          <p:cNvSpPr txBox="1"/>
          <p:nvPr/>
        </p:nvSpPr>
        <p:spPr>
          <a:xfrm>
            <a:off x="3170700" y="2935246"/>
            <a:ext cx="67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4B9B20A-9F33-4558-B834-D05133011A8F}"/>
              </a:ext>
            </a:extLst>
          </p:cNvPr>
          <p:cNvSpPr txBox="1"/>
          <p:nvPr/>
        </p:nvSpPr>
        <p:spPr>
          <a:xfrm>
            <a:off x="1269506" y="2658247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00068A5-8721-4F78-A8D1-1091AE0E9F68}"/>
              </a:ext>
            </a:extLst>
          </p:cNvPr>
          <p:cNvSpPr txBox="1"/>
          <p:nvPr/>
        </p:nvSpPr>
        <p:spPr>
          <a:xfrm>
            <a:off x="1686757" y="4423955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5C6DD50-C65C-4255-A843-CFE8BDFA5358}"/>
              </a:ext>
            </a:extLst>
          </p:cNvPr>
          <p:cNvSpPr txBox="1"/>
          <p:nvPr/>
        </p:nvSpPr>
        <p:spPr>
          <a:xfrm>
            <a:off x="2957042" y="5176837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94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CF2366A-B649-4E28-A6B2-D16BE135A342}"/>
              </a:ext>
            </a:extLst>
          </p:cNvPr>
          <p:cNvSpPr txBox="1"/>
          <p:nvPr/>
        </p:nvSpPr>
        <p:spPr>
          <a:xfrm>
            <a:off x="3561424" y="77577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76</a:t>
            </a:r>
          </a:p>
        </p:txBody>
      </p:sp>
    </p:spTree>
    <p:extLst>
      <p:ext uri="{BB962C8B-B14F-4D97-AF65-F5344CB8AC3E}">
        <p14:creationId xmlns:p14="http://schemas.microsoft.com/office/powerpoint/2010/main" val="1287518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46707-7708-4ED3-AFC8-108CE76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9A66D0-E70E-4084-9243-6041B26D1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28FD01-120F-4EAC-B840-2322C00B0E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C91EFB-01A1-4D99-8080-CD292D407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CF2E0A-99EC-4916-86E8-D5DE440B84F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831C485-84B0-4CAA-9B4E-B8ED7ACBB731}"/>
              </a:ext>
            </a:extLst>
          </p:cNvPr>
          <p:cNvSpPr/>
          <p:nvPr/>
        </p:nvSpPr>
        <p:spPr>
          <a:xfrm>
            <a:off x="836612" y="488273"/>
            <a:ext cx="6107837" cy="570139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8461D82-F729-42C4-A755-B39F3E9F3CD7}"/>
              </a:ext>
            </a:extLst>
          </p:cNvPr>
          <p:cNvSpPr/>
          <p:nvPr/>
        </p:nvSpPr>
        <p:spPr>
          <a:xfrm>
            <a:off x="5188150" y="488272"/>
            <a:ext cx="6107837" cy="570139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72D760F-E77E-4345-ADB0-BA155BED015A}"/>
              </a:ext>
            </a:extLst>
          </p:cNvPr>
          <p:cNvSpPr txBox="1"/>
          <p:nvPr/>
        </p:nvSpPr>
        <p:spPr>
          <a:xfrm>
            <a:off x="1478132" y="650827"/>
            <a:ext cx="15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Pares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CAB84D7-1956-4331-BBDF-A625C4A074C5}"/>
              </a:ext>
            </a:extLst>
          </p:cNvPr>
          <p:cNvSpPr txBox="1"/>
          <p:nvPr/>
        </p:nvSpPr>
        <p:spPr>
          <a:xfrm>
            <a:off x="9945949" y="644295"/>
            <a:ext cx="15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Primos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D0CEA28-B39E-4712-9858-56D66EE2E246}"/>
                  </a:ext>
                </a:extLst>
              </p:cNvPr>
              <p:cNvSpPr txBox="1"/>
              <p:nvPr/>
            </p:nvSpPr>
            <p:spPr>
              <a:xfrm>
                <a:off x="5259296" y="3027579"/>
                <a:ext cx="16734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𝑃𝑎𝑟𝑒𝑠</m:t>
                      </m:r>
                      <m:r>
                        <a:rPr lang="es-MX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𝑃𝑟𝑖𝑚𝑜𝑠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D0CEA28-B39E-4712-9858-56D66EE2E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296" y="3027579"/>
                <a:ext cx="1673407" cy="276999"/>
              </a:xfrm>
              <a:prstGeom prst="rect">
                <a:avLst/>
              </a:prstGeom>
              <a:blipFill>
                <a:blip r:embed="rId2"/>
                <a:stretch>
                  <a:fillRect l="-2920" r="-3285" b="-88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E218BD33-6E3F-419E-A6B4-D9123EFCF7E6}"/>
              </a:ext>
            </a:extLst>
          </p:cNvPr>
          <p:cNvSpPr txBox="1"/>
          <p:nvPr/>
        </p:nvSpPr>
        <p:spPr>
          <a:xfrm>
            <a:off x="2175029" y="179328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31EA69B-86A1-4A88-8659-3099000D2C27}"/>
              </a:ext>
            </a:extLst>
          </p:cNvPr>
          <p:cNvSpPr txBox="1"/>
          <p:nvPr/>
        </p:nvSpPr>
        <p:spPr>
          <a:xfrm>
            <a:off x="2388093" y="351329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9EAD238-0157-485D-B334-469C2AA2EFDC}"/>
              </a:ext>
            </a:extLst>
          </p:cNvPr>
          <p:cNvSpPr txBox="1"/>
          <p:nvPr/>
        </p:nvSpPr>
        <p:spPr>
          <a:xfrm>
            <a:off x="4076330" y="2328396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24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C4D4D1C-E5D7-4256-BE3B-65C52C657DA3}"/>
              </a:ext>
            </a:extLst>
          </p:cNvPr>
          <p:cNvSpPr txBox="1"/>
          <p:nvPr/>
        </p:nvSpPr>
        <p:spPr>
          <a:xfrm>
            <a:off x="3978675" y="4591235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42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D294B70-2FE4-41D1-995A-4FC0C87EA94D}"/>
              </a:ext>
            </a:extLst>
          </p:cNvPr>
          <p:cNvSpPr txBox="1"/>
          <p:nvPr/>
        </p:nvSpPr>
        <p:spPr>
          <a:xfrm>
            <a:off x="3170700" y="2935246"/>
            <a:ext cx="67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4B9B20A-9F33-4558-B834-D05133011A8F}"/>
              </a:ext>
            </a:extLst>
          </p:cNvPr>
          <p:cNvSpPr txBox="1"/>
          <p:nvPr/>
        </p:nvSpPr>
        <p:spPr>
          <a:xfrm>
            <a:off x="1269506" y="2658247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00068A5-8721-4F78-A8D1-1091AE0E9F68}"/>
              </a:ext>
            </a:extLst>
          </p:cNvPr>
          <p:cNvSpPr txBox="1"/>
          <p:nvPr/>
        </p:nvSpPr>
        <p:spPr>
          <a:xfrm>
            <a:off x="1686757" y="4423955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5C6DD50-C65C-4255-A843-CFE8BDFA5358}"/>
              </a:ext>
            </a:extLst>
          </p:cNvPr>
          <p:cNvSpPr txBox="1"/>
          <p:nvPr/>
        </p:nvSpPr>
        <p:spPr>
          <a:xfrm>
            <a:off x="2957042" y="5176837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94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CF2366A-B649-4E28-A6B2-D16BE135A342}"/>
              </a:ext>
            </a:extLst>
          </p:cNvPr>
          <p:cNvSpPr txBox="1"/>
          <p:nvPr/>
        </p:nvSpPr>
        <p:spPr>
          <a:xfrm>
            <a:off x="3561424" y="77577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76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D6EFFC7-5948-4BAA-8F5A-059472DD62A1}"/>
              </a:ext>
            </a:extLst>
          </p:cNvPr>
          <p:cNvSpPr txBox="1"/>
          <p:nvPr/>
        </p:nvSpPr>
        <p:spPr>
          <a:xfrm>
            <a:off x="8128068" y="1899793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45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2489C16-8BA5-4E96-BEC3-31E6718FD201}"/>
              </a:ext>
            </a:extLst>
          </p:cNvPr>
          <p:cNvSpPr txBox="1"/>
          <p:nvPr/>
        </p:nvSpPr>
        <p:spPr>
          <a:xfrm>
            <a:off x="8341132" y="3619803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83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140F7BD-7D89-4730-9161-C309F43EA7AB}"/>
              </a:ext>
            </a:extLst>
          </p:cNvPr>
          <p:cNvSpPr txBox="1"/>
          <p:nvPr/>
        </p:nvSpPr>
        <p:spPr>
          <a:xfrm>
            <a:off x="10029369" y="2434900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13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2686CF0-EB30-497E-B5ED-0EBBF7F1A8AC}"/>
              </a:ext>
            </a:extLst>
          </p:cNvPr>
          <p:cNvSpPr txBox="1"/>
          <p:nvPr/>
        </p:nvSpPr>
        <p:spPr>
          <a:xfrm>
            <a:off x="9931714" y="469773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2EE76D0-5D2E-4B9A-AC10-1A6A5FD48D50}"/>
              </a:ext>
            </a:extLst>
          </p:cNvPr>
          <p:cNvSpPr txBox="1"/>
          <p:nvPr/>
        </p:nvSpPr>
        <p:spPr>
          <a:xfrm>
            <a:off x="9123739" y="3041750"/>
            <a:ext cx="67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11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8DE60E9-7A7F-411C-9E42-D346BFE62E84}"/>
              </a:ext>
            </a:extLst>
          </p:cNvPr>
          <p:cNvSpPr txBox="1"/>
          <p:nvPr/>
        </p:nvSpPr>
        <p:spPr>
          <a:xfrm>
            <a:off x="7222545" y="2764751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0FFCFCBE-80DB-4A1C-9D4A-D88FE0CE5F49}"/>
              </a:ext>
            </a:extLst>
          </p:cNvPr>
          <p:cNvSpPr txBox="1"/>
          <p:nvPr/>
        </p:nvSpPr>
        <p:spPr>
          <a:xfrm>
            <a:off x="7639796" y="4530459"/>
            <a:ext cx="64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121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7793DCD-4B1A-4074-B717-9C76984C84B2}"/>
              </a:ext>
            </a:extLst>
          </p:cNvPr>
          <p:cNvSpPr txBox="1"/>
          <p:nvPr/>
        </p:nvSpPr>
        <p:spPr>
          <a:xfrm>
            <a:off x="8910081" y="5283341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C183DB6-705F-4571-9F09-C452239F971F}"/>
              </a:ext>
            </a:extLst>
          </p:cNvPr>
          <p:cNvSpPr txBox="1"/>
          <p:nvPr/>
        </p:nvSpPr>
        <p:spPr>
          <a:xfrm>
            <a:off x="9514463" y="882283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069009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46707-7708-4ED3-AFC8-108CE76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9A66D0-E70E-4084-9243-6041B26D1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28FD01-120F-4EAC-B840-2322C00B0E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C91EFB-01A1-4D99-8080-CD292D407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CF2E0A-99EC-4916-86E8-D5DE440B84F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831C485-84B0-4CAA-9B4E-B8ED7ACBB731}"/>
              </a:ext>
            </a:extLst>
          </p:cNvPr>
          <p:cNvSpPr/>
          <p:nvPr/>
        </p:nvSpPr>
        <p:spPr>
          <a:xfrm>
            <a:off x="836612" y="488273"/>
            <a:ext cx="6107837" cy="570139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8461D82-F729-42C4-A755-B39F3E9F3CD7}"/>
              </a:ext>
            </a:extLst>
          </p:cNvPr>
          <p:cNvSpPr/>
          <p:nvPr/>
        </p:nvSpPr>
        <p:spPr>
          <a:xfrm>
            <a:off x="5188150" y="488272"/>
            <a:ext cx="6107837" cy="570139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72D760F-E77E-4345-ADB0-BA155BED015A}"/>
              </a:ext>
            </a:extLst>
          </p:cNvPr>
          <p:cNvSpPr txBox="1"/>
          <p:nvPr/>
        </p:nvSpPr>
        <p:spPr>
          <a:xfrm>
            <a:off x="1478132" y="650827"/>
            <a:ext cx="15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Pares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CAB84D7-1956-4331-BBDF-A625C4A074C5}"/>
              </a:ext>
            </a:extLst>
          </p:cNvPr>
          <p:cNvSpPr txBox="1"/>
          <p:nvPr/>
        </p:nvSpPr>
        <p:spPr>
          <a:xfrm>
            <a:off x="9945949" y="644295"/>
            <a:ext cx="15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Primos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D0CEA28-B39E-4712-9858-56D66EE2E246}"/>
                  </a:ext>
                </a:extLst>
              </p:cNvPr>
              <p:cNvSpPr txBox="1"/>
              <p:nvPr/>
            </p:nvSpPr>
            <p:spPr>
              <a:xfrm>
                <a:off x="5259296" y="3027579"/>
                <a:ext cx="16734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𝑃𝑎𝑟𝑒𝑠</m:t>
                      </m:r>
                      <m:r>
                        <a:rPr lang="es-MX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𝑃𝑟𝑖𝑚𝑜𝑠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D0CEA28-B39E-4712-9858-56D66EE2E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296" y="3027579"/>
                <a:ext cx="1673407" cy="276999"/>
              </a:xfrm>
              <a:prstGeom prst="rect">
                <a:avLst/>
              </a:prstGeom>
              <a:blipFill>
                <a:blip r:embed="rId2"/>
                <a:stretch>
                  <a:fillRect l="-2920" r="-3285" b="-88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E218BD33-6E3F-419E-A6B4-D9123EFCF7E6}"/>
              </a:ext>
            </a:extLst>
          </p:cNvPr>
          <p:cNvSpPr txBox="1"/>
          <p:nvPr/>
        </p:nvSpPr>
        <p:spPr>
          <a:xfrm>
            <a:off x="2175029" y="179328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31EA69B-86A1-4A88-8659-3099000D2C27}"/>
              </a:ext>
            </a:extLst>
          </p:cNvPr>
          <p:cNvSpPr txBox="1"/>
          <p:nvPr/>
        </p:nvSpPr>
        <p:spPr>
          <a:xfrm>
            <a:off x="2388093" y="351329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9EAD238-0157-485D-B334-469C2AA2EFDC}"/>
              </a:ext>
            </a:extLst>
          </p:cNvPr>
          <p:cNvSpPr txBox="1"/>
          <p:nvPr/>
        </p:nvSpPr>
        <p:spPr>
          <a:xfrm>
            <a:off x="4076330" y="2328396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24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C4D4D1C-E5D7-4256-BE3B-65C52C657DA3}"/>
              </a:ext>
            </a:extLst>
          </p:cNvPr>
          <p:cNvSpPr txBox="1"/>
          <p:nvPr/>
        </p:nvSpPr>
        <p:spPr>
          <a:xfrm>
            <a:off x="3978675" y="4591235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42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D294B70-2FE4-41D1-995A-4FC0C87EA94D}"/>
              </a:ext>
            </a:extLst>
          </p:cNvPr>
          <p:cNvSpPr txBox="1"/>
          <p:nvPr/>
        </p:nvSpPr>
        <p:spPr>
          <a:xfrm>
            <a:off x="3170700" y="2935246"/>
            <a:ext cx="67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4B9B20A-9F33-4558-B834-D05133011A8F}"/>
              </a:ext>
            </a:extLst>
          </p:cNvPr>
          <p:cNvSpPr txBox="1"/>
          <p:nvPr/>
        </p:nvSpPr>
        <p:spPr>
          <a:xfrm>
            <a:off x="1269506" y="2658247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00068A5-8721-4F78-A8D1-1091AE0E9F68}"/>
              </a:ext>
            </a:extLst>
          </p:cNvPr>
          <p:cNvSpPr txBox="1"/>
          <p:nvPr/>
        </p:nvSpPr>
        <p:spPr>
          <a:xfrm>
            <a:off x="1686757" y="4423955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5C6DD50-C65C-4255-A843-CFE8BDFA5358}"/>
              </a:ext>
            </a:extLst>
          </p:cNvPr>
          <p:cNvSpPr txBox="1"/>
          <p:nvPr/>
        </p:nvSpPr>
        <p:spPr>
          <a:xfrm>
            <a:off x="2957042" y="5176837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94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CF2366A-B649-4E28-A6B2-D16BE135A342}"/>
              </a:ext>
            </a:extLst>
          </p:cNvPr>
          <p:cNvSpPr txBox="1"/>
          <p:nvPr/>
        </p:nvSpPr>
        <p:spPr>
          <a:xfrm>
            <a:off x="3561424" y="77577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76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D6EFFC7-5948-4BAA-8F5A-059472DD62A1}"/>
              </a:ext>
            </a:extLst>
          </p:cNvPr>
          <p:cNvSpPr txBox="1"/>
          <p:nvPr/>
        </p:nvSpPr>
        <p:spPr>
          <a:xfrm>
            <a:off x="8128068" y="1899793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45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2489C16-8BA5-4E96-BEC3-31E6718FD201}"/>
              </a:ext>
            </a:extLst>
          </p:cNvPr>
          <p:cNvSpPr txBox="1"/>
          <p:nvPr/>
        </p:nvSpPr>
        <p:spPr>
          <a:xfrm>
            <a:off x="8341132" y="3619803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83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140F7BD-7D89-4730-9161-C309F43EA7AB}"/>
              </a:ext>
            </a:extLst>
          </p:cNvPr>
          <p:cNvSpPr txBox="1"/>
          <p:nvPr/>
        </p:nvSpPr>
        <p:spPr>
          <a:xfrm>
            <a:off x="10029369" y="2434900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13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2686CF0-EB30-497E-B5ED-0EBBF7F1A8AC}"/>
              </a:ext>
            </a:extLst>
          </p:cNvPr>
          <p:cNvSpPr txBox="1"/>
          <p:nvPr/>
        </p:nvSpPr>
        <p:spPr>
          <a:xfrm>
            <a:off x="9931714" y="469773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2EE76D0-5D2E-4B9A-AC10-1A6A5FD48D50}"/>
              </a:ext>
            </a:extLst>
          </p:cNvPr>
          <p:cNvSpPr txBox="1"/>
          <p:nvPr/>
        </p:nvSpPr>
        <p:spPr>
          <a:xfrm>
            <a:off x="9123739" y="3041750"/>
            <a:ext cx="67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11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8DE60E9-7A7F-411C-9E42-D346BFE62E84}"/>
              </a:ext>
            </a:extLst>
          </p:cNvPr>
          <p:cNvSpPr txBox="1"/>
          <p:nvPr/>
        </p:nvSpPr>
        <p:spPr>
          <a:xfrm>
            <a:off x="7222545" y="2764751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0FFCFCBE-80DB-4A1C-9D4A-D88FE0CE5F49}"/>
              </a:ext>
            </a:extLst>
          </p:cNvPr>
          <p:cNvSpPr txBox="1"/>
          <p:nvPr/>
        </p:nvSpPr>
        <p:spPr>
          <a:xfrm>
            <a:off x="7639796" y="4530459"/>
            <a:ext cx="64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121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7793DCD-4B1A-4074-B717-9C76984C84B2}"/>
              </a:ext>
            </a:extLst>
          </p:cNvPr>
          <p:cNvSpPr txBox="1"/>
          <p:nvPr/>
        </p:nvSpPr>
        <p:spPr>
          <a:xfrm>
            <a:off x="8910081" y="5283341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C183DB6-705F-4571-9F09-C452239F971F}"/>
              </a:ext>
            </a:extLst>
          </p:cNvPr>
          <p:cNvSpPr txBox="1"/>
          <p:nvPr/>
        </p:nvSpPr>
        <p:spPr>
          <a:xfrm>
            <a:off x="9514463" y="882283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BE11492-5DCA-490E-BAB6-56E8E4A9ABB7}"/>
              </a:ext>
            </a:extLst>
          </p:cNvPr>
          <p:cNvSpPr txBox="1"/>
          <p:nvPr/>
        </p:nvSpPr>
        <p:spPr>
          <a:xfrm>
            <a:off x="5900677" y="3697965"/>
            <a:ext cx="35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31556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46707-7708-4ED3-AFC8-108CE76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9A66D0-E70E-4084-9243-6041B26D1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28FD01-120F-4EAC-B840-2322C00B0E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C91EFB-01A1-4D99-8080-CD292D407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CF2E0A-99EC-4916-86E8-D5DE440B84F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831C485-84B0-4CAA-9B4E-B8ED7ACBB731}"/>
              </a:ext>
            </a:extLst>
          </p:cNvPr>
          <p:cNvSpPr/>
          <p:nvPr/>
        </p:nvSpPr>
        <p:spPr>
          <a:xfrm>
            <a:off x="836612" y="488273"/>
            <a:ext cx="6107837" cy="570139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8461D82-F729-42C4-A755-B39F3E9F3CD7}"/>
              </a:ext>
            </a:extLst>
          </p:cNvPr>
          <p:cNvSpPr/>
          <p:nvPr/>
        </p:nvSpPr>
        <p:spPr>
          <a:xfrm>
            <a:off x="5188150" y="488272"/>
            <a:ext cx="6107837" cy="570139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72D760F-E77E-4345-ADB0-BA155BED015A}"/>
              </a:ext>
            </a:extLst>
          </p:cNvPr>
          <p:cNvSpPr txBox="1"/>
          <p:nvPr/>
        </p:nvSpPr>
        <p:spPr>
          <a:xfrm>
            <a:off x="1042809" y="668336"/>
            <a:ext cx="15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P(Pares)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CAB84D7-1956-4331-BBDF-A625C4A074C5}"/>
              </a:ext>
            </a:extLst>
          </p:cNvPr>
          <p:cNvSpPr txBox="1"/>
          <p:nvPr/>
        </p:nvSpPr>
        <p:spPr>
          <a:xfrm>
            <a:off x="9945949" y="644295"/>
            <a:ext cx="15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P(Primos)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D0CEA28-B39E-4712-9858-56D66EE2E246}"/>
                  </a:ext>
                </a:extLst>
              </p:cNvPr>
              <p:cNvSpPr txBox="1"/>
              <p:nvPr/>
            </p:nvSpPr>
            <p:spPr>
              <a:xfrm>
                <a:off x="4958226" y="3291637"/>
                <a:ext cx="2160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s-MX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𝑷𝒂𝒓𝒆𝒔</m:t>
                      </m:r>
                      <m:r>
                        <a:rPr lang="es-MX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s-MX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𝑷𝒓𝒊𝒎𝒐𝒔</m:t>
                      </m:r>
                      <m:r>
                        <a:rPr lang="es-MX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D0CEA28-B39E-4712-9858-56D66EE2E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226" y="3291637"/>
                <a:ext cx="2160848" cy="276999"/>
              </a:xfrm>
              <a:prstGeom prst="rect">
                <a:avLst/>
              </a:prstGeom>
              <a:blipFill>
                <a:blip r:embed="rId2"/>
                <a:stretch>
                  <a:fillRect l="-2254" t="-4444" r="-4789" b="-4444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E218BD33-6E3F-419E-A6B4-D9123EFCF7E6}"/>
              </a:ext>
            </a:extLst>
          </p:cNvPr>
          <p:cNvSpPr txBox="1"/>
          <p:nvPr/>
        </p:nvSpPr>
        <p:spPr>
          <a:xfrm>
            <a:off x="2175029" y="179328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31EA69B-86A1-4A88-8659-3099000D2C27}"/>
              </a:ext>
            </a:extLst>
          </p:cNvPr>
          <p:cNvSpPr txBox="1"/>
          <p:nvPr/>
        </p:nvSpPr>
        <p:spPr>
          <a:xfrm>
            <a:off x="2388093" y="351329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9EAD238-0157-485D-B334-469C2AA2EFDC}"/>
              </a:ext>
            </a:extLst>
          </p:cNvPr>
          <p:cNvSpPr txBox="1"/>
          <p:nvPr/>
        </p:nvSpPr>
        <p:spPr>
          <a:xfrm>
            <a:off x="4076330" y="2328396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24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C4D4D1C-E5D7-4256-BE3B-65C52C657DA3}"/>
              </a:ext>
            </a:extLst>
          </p:cNvPr>
          <p:cNvSpPr txBox="1"/>
          <p:nvPr/>
        </p:nvSpPr>
        <p:spPr>
          <a:xfrm>
            <a:off x="3978675" y="4591235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42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D294B70-2FE4-41D1-995A-4FC0C87EA94D}"/>
              </a:ext>
            </a:extLst>
          </p:cNvPr>
          <p:cNvSpPr txBox="1"/>
          <p:nvPr/>
        </p:nvSpPr>
        <p:spPr>
          <a:xfrm>
            <a:off x="3170700" y="2935246"/>
            <a:ext cx="67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4B9B20A-9F33-4558-B834-D05133011A8F}"/>
              </a:ext>
            </a:extLst>
          </p:cNvPr>
          <p:cNvSpPr txBox="1"/>
          <p:nvPr/>
        </p:nvSpPr>
        <p:spPr>
          <a:xfrm>
            <a:off x="1269506" y="2658247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00068A5-8721-4F78-A8D1-1091AE0E9F68}"/>
              </a:ext>
            </a:extLst>
          </p:cNvPr>
          <p:cNvSpPr txBox="1"/>
          <p:nvPr/>
        </p:nvSpPr>
        <p:spPr>
          <a:xfrm>
            <a:off x="1686757" y="4423955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5C6DD50-C65C-4255-A843-CFE8BDFA5358}"/>
              </a:ext>
            </a:extLst>
          </p:cNvPr>
          <p:cNvSpPr txBox="1"/>
          <p:nvPr/>
        </p:nvSpPr>
        <p:spPr>
          <a:xfrm>
            <a:off x="2957042" y="5176837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94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CF2366A-B649-4E28-A6B2-D16BE135A342}"/>
              </a:ext>
            </a:extLst>
          </p:cNvPr>
          <p:cNvSpPr txBox="1"/>
          <p:nvPr/>
        </p:nvSpPr>
        <p:spPr>
          <a:xfrm>
            <a:off x="3561424" y="77577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76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D6EFFC7-5948-4BAA-8F5A-059472DD62A1}"/>
              </a:ext>
            </a:extLst>
          </p:cNvPr>
          <p:cNvSpPr txBox="1"/>
          <p:nvPr/>
        </p:nvSpPr>
        <p:spPr>
          <a:xfrm>
            <a:off x="8128068" y="1899793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45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2489C16-8BA5-4E96-BEC3-31E6718FD201}"/>
              </a:ext>
            </a:extLst>
          </p:cNvPr>
          <p:cNvSpPr txBox="1"/>
          <p:nvPr/>
        </p:nvSpPr>
        <p:spPr>
          <a:xfrm>
            <a:off x="8341132" y="3619803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83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140F7BD-7D89-4730-9161-C309F43EA7AB}"/>
              </a:ext>
            </a:extLst>
          </p:cNvPr>
          <p:cNvSpPr txBox="1"/>
          <p:nvPr/>
        </p:nvSpPr>
        <p:spPr>
          <a:xfrm>
            <a:off x="10029369" y="2434900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13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2686CF0-EB30-497E-B5ED-0EBBF7F1A8AC}"/>
              </a:ext>
            </a:extLst>
          </p:cNvPr>
          <p:cNvSpPr txBox="1"/>
          <p:nvPr/>
        </p:nvSpPr>
        <p:spPr>
          <a:xfrm>
            <a:off x="9931714" y="469773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2EE76D0-5D2E-4B9A-AC10-1A6A5FD48D50}"/>
              </a:ext>
            </a:extLst>
          </p:cNvPr>
          <p:cNvSpPr txBox="1"/>
          <p:nvPr/>
        </p:nvSpPr>
        <p:spPr>
          <a:xfrm>
            <a:off x="9123739" y="3041750"/>
            <a:ext cx="67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11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8DE60E9-7A7F-411C-9E42-D346BFE62E84}"/>
              </a:ext>
            </a:extLst>
          </p:cNvPr>
          <p:cNvSpPr txBox="1"/>
          <p:nvPr/>
        </p:nvSpPr>
        <p:spPr>
          <a:xfrm>
            <a:off x="7222545" y="2764751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0FFCFCBE-80DB-4A1C-9D4A-D88FE0CE5F49}"/>
              </a:ext>
            </a:extLst>
          </p:cNvPr>
          <p:cNvSpPr txBox="1"/>
          <p:nvPr/>
        </p:nvSpPr>
        <p:spPr>
          <a:xfrm>
            <a:off x="7639796" y="4530459"/>
            <a:ext cx="64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121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7793DCD-4B1A-4074-B717-9C76984C84B2}"/>
              </a:ext>
            </a:extLst>
          </p:cNvPr>
          <p:cNvSpPr txBox="1"/>
          <p:nvPr/>
        </p:nvSpPr>
        <p:spPr>
          <a:xfrm>
            <a:off x="8910081" y="5283341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C183DB6-705F-4571-9F09-C452239F971F}"/>
              </a:ext>
            </a:extLst>
          </p:cNvPr>
          <p:cNvSpPr txBox="1"/>
          <p:nvPr/>
        </p:nvSpPr>
        <p:spPr>
          <a:xfrm>
            <a:off x="9514463" y="882283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BE11492-5DCA-490E-BAB6-56E8E4A9ABB7}"/>
              </a:ext>
            </a:extLst>
          </p:cNvPr>
          <p:cNvSpPr txBox="1"/>
          <p:nvPr/>
        </p:nvSpPr>
        <p:spPr>
          <a:xfrm>
            <a:off x="5900677" y="3697965"/>
            <a:ext cx="35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77676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319F622-715B-491C-8925-B675232BD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Conceptos clave: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Marcador de contenido 7">
                <a:extLst>
                  <a:ext uri="{FF2B5EF4-FFF2-40B4-BE49-F238E27FC236}">
                    <a16:creationId xmlns:a16="http://schemas.microsoft.com/office/drawing/2014/main" id="{0F72D855-ED21-4481-BB9D-62D632774F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b="1" dirty="0"/>
                  <a:t>Probabilidad: </a:t>
                </a:r>
                <a:r>
                  <a:rPr lang="es-MX" dirty="0"/>
                  <a:t>Un número real del 0 al 1 que indica qué tan probable es que un evento X ocurra.</a:t>
                </a:r>
                <a:endParaRPr lang="es-MX" b="1" dirty="0"/>
              </a:p>
              <a:p>
                <a:pPr marL="0" indent="0">
                  <a:buNone/>
                </a:pPr>
                <a:r>
                  <a:rPr lang="es-MX" dirty="0"/>
                  <a:t>	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/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:endParaRPr lang="es-MX" dirty="0"/>
              </a:p>
            </p:txBody>
          </p:sp>
        </mc:Choice>
        <mc:Fallback>
          <p:sp>
            <p:nvSpPr>
              <p:cNvPr id="8" name="Marcador de contenido 7">
                <a:extLst>
                  <a:ext uri="{FF2B5EF4-FFF2-40B4-BE49-F238E27FC236}">
                    <a16:creationId xmlns:a16="http://schemas.microsoft.com/office/drawing/2014/main" id="{0F72D855-ED21-4481-BB9D-62D632774F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6343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319F622-715B-491C-8925-B675232BD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Conceptos clave: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Marcador de contenido 7">
                <a:extLst>
                  <a:ext uri="{FF2B5EF4-FFF2-40B4-BE49-F238E27FC236}">
                    <a16:creationId xmlns:a16="http://schemas.microsoft.com/office/drawing/2014/main" id="{0F72D855-ED21-4481-BB9D-62D632774F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b="1" dirty="0"/>
                  <a:t>Probabilidad: </a:t>
                </a:r>
                <a:r>
                  <a:rPr lang="es-MX" dirty="0"/>
                  <a:t>Un número real del 0 al 1 que indica qué tan probable es que un evento X ocurra.</a:t>
                </a:r>
                <a:endParaRPr lang="es-MX" b="1" dirty="0"/>
              </a:p>
              <a:p>
                <a:pPr marL="0" indent="0">
                  <a:buNone/>
                </a:pPr>
                <a:r>
                  <a:rPr lang="es-MX" dirty="0"/>
                  <a:t>	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/>
              </a:p>
              <a:p>
                <a:pPr marL="0" indent="0">
                  <a:buNone/>
                </a:pPr>
                <a:endParaRPr lang="es-MX" dirty="0"/>
              </a:p>
              <a:p>
                <a:r>
                  <a:rPr lang="es-MX" b="1" dirty="0"/>
                  <a:t>Probabilidad conjunta: </a:t>
                </a:r>
                <a:r>
                  <a:rPr lang="es-MX" dirty="0"/>
                  <a:t>Indica la probabilidad de que </a:t>
                </a:r>
                <a:r>
                  <a:rPr lang="es-MX" b="1" dirty="0"/>
                  <a:t>dos eventos</a:t>
                </a:r>
                <a:r>
                  <a:rPr lang="es-MX" dirty="0"/>
                  <a:t> ocurran de manera simultánea.</a:t>
                </a:r>
              </a:p>
              <a:p>
                <a:pPr marL="0" indent="0">
                  <a:buNone/>
                </a:pPr>
                <a:r>
                  <a:rPr lang="es-MX" dirty="0"/>
                  <a:t>	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/>
              </a:p>
            </p:txBody>
          </p:sp>
        </mc:Choice>
        <mc:Fallback>
          <p:sp>
            <p:nvSpPr>
              <p:cNvPr id="8" name="Marcador de contenido 7">
                <a:extLst>
                  <a:ext uri="{FF2B5EF4-FFF2-40B4-BE49-F238E27FC236}">
                    <a16:creationId xmlns:a16="http://schemas.microsoft.com/office/drawing/2014/main" id="{0F72D855-ED21-4481-BB9D-62D632774F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5655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200"/>
          </a:xfrm>
        </p:spPr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Inferencia Probabilística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16326"/>
            <a:ext cx="10515600" cy="5305244"/>
          </a:xfrm>
        </p:spPr>
        <p:txBody>
          <a:bodyPr/>
          <a:lstStyle/>
          <a:p>
            <a:endParaRPr lang="es-MX" dirty="0"/>
          </a:p>
          <a:p>
            <a:r>
              <a:rPr lang="es-MX" b="1" u="sng" dirty="0"/>
              <a:t>Determinar qué tan probable es que ocurra un evento X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00344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200"/>
          </a:xfrm>
        </p:spPr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Inferencia Probabilística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16326"/>
            <a:ext cx="10515600" cy="5305244"/>
          </a:xfrm>
        </p:spPr>
        <p:txBody>
          <a:bodyPr/>
          <a:lstStyle/>
          <a:p>
            <a:endParaRPr lang="es-MX" dirty="0"/>
          </a:p>
          <a:p>
            <a:r>
              <a:rPr lang="es-MX" b="1" u="sng" dirty="0"/>
              <a:t>Determinar qué tan </a:t>
            </a:r>
            <a:r>
              <a:rPr lang="es-MX" b="1" u="sng" dirty="0">
                <a:solidFill>
                  <a:srgbClr val="FF0000"/>
                </a:solidFill>
              </a:rPr>
              <a:t>probable</a:t>
            </a:r>
            <a:r>
              <a:rPr lang="es-MX" b="1" u="sng" dirty="0"/>
              <a:t> es que ocurra un evento X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1078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718457" y="0"/>
            <a:ext cx="10515600" cy="1325563"/>
          </a:xfrm>
        </p:spPr>
        <p:txBody>
          <a:bodyPr/>
          <a:lstStyle/>
          <a:p>
            <a:pPr algn="ctr"/>
            <a:r>
              <a:rPr lang="es-MX" b="1" dirty="0"/>
              <a:t>Introducción a Teoría de la Probabilidad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>
          <a:xfrm>
            <a:off x="511628" y="1499053"/>
            <a:ext cx="5181600" cy="4351338"/>
          </a:xfrm>
          <a:ln w="76200"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s-MX" b="1" dirty="0"/>
              <a:t>Fenómenos deterministas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>
          <a:xfrm>
            <a:off x="6466115" y="1499053"/>
            <a:ext cx="5181600" cy="4351338"/>
          </a:xfrm>
          <a:ln w="76200"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s-MX" b="1" dirty="0"/>
              <a:t>Fenómenos aleatorios</a:t>
            </a:r>
          </a:p>
          <a:p>
            <a:pPr marL="0" indent="0" algn="just">
              <a:buNone/>
            </a:pPr>
            <a:r>
              <a:rPr lang="es-MX" sz="2000" dirty="0"/>
              <a:t>No se puede predecir el resultado (mecanismos aleatorios).</a:t>
            </a:r>
          </a:p>
          <a:p>
            <a:pPr marL="0" indent="0" algn="just">
              <a:buNone/>
            </a:pPr>
            <a:endParaRPr lang="es-MX" sz="2000" dirty="0"/>
          </a:p>
          <a:p>
            <a:pPr marL="0" indent="0" algn="just">
              <a:buNone/>
            </a:pPr>
            <a:endParaRPr lang="es-MX" sz="2000" dirty="0"/>
          </a:p>
          <a:p>
            <a:pPr marL="0" indent="0" algn="just">
              <a:buNone/>
            </a:pPr>
            <a:endParaRPr lang="es-MX" sz="2000" dirty="0"/>
          </a:p>
        </p:txBody>
      </p:sp>
      <p:pic>
        <p:nvPicPr>
          <p:cNvPr id="5122" name="Picture 2" descr="Resultado de imagen para boiling wa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1" y="3104543"/>
            <a:ext cx="4078969" cy="271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308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200"/>
          </a:xfrm>
        </p:spPr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Inferencia Probabilística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16326"/>
            <a:ext cx="10515600" cy="5305244"/>
          </a:xfrm>
        </p:spPr>
        <p:txBody>
          <a:bodyPr/>
          <a:lstStyle/>
          <a:p>
            <a:endParaRPr lang="es-MX" dirty="0"/>
          </a:p>
          <a:p>
            <a:r>
              <a:rPr lang="es-MX" b="1" u="sng" dirty="0"/>
              <a:t>Determinar qué tan </a:t>
            </a:r>
            <a:r>
              <a:rPr lang="es-MX" b="1" u="sng" dirty="0">
                <a:solidFill>
                  <a:srgbClr val="FF0000"/>
                </a:solidFill>
              </a:rPr>
              <a:t>probable</a:t>
            </a:r>
            <a:r>
              <a:rPr lang="es-MX" b="1" u="sng" dirty="0"/>
              <a:t> es que ocurra un evento X</a:t>
            </a:r>
          </a:p>
          <a:p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8FCCFD3-5BC7-41B0-917B-90A61C3F71F6}"/>
              </a:ext>
            </a:extLst>
          </p:cNvPr>
          <p:cNvSpPr txBox="1"/>
          <p:nvPr/>
        </p:nvSpPr>
        <p:spPr>
          <a:xfrm>
            <a:off x="3338004" y="3018408"/>
            <a:ext cx="5379868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Definición clásica (Equiprobabilidad)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Definición frecuentista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Definición subjetiva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Definición axiomática</a:t>
            </a:r>
          </a:p>
        </p:txBody>
      </p:sp>
      <p:sp>
        <p:nvSpPr>
          <p:cNvPr id="5" name="Flecha: hacia abajo 4">
            <a:extLst>
              <a:ext uri="{FF2B5EF4-FFF2-40B4-BE49-F238E27FC236}">
                <a16:creationId xmlns:a16="http://schemas.microsoft.com/office/drawing/2014/main" id="{D254EA00-4FB9-4FF2-9EC0-1F10B523CC81}"/>
              </a:ext>
            </a:extLst>
          </p:cNvPr>
          <p:cNvSpPr/>
          <p:nvPr/>
        </p:nvSpPr>
        <p:spPr>
          <a:xfrm>
            <a:off x="4527612" y="2130641"/>
            <a:ext cx="426128" cy="887767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9419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MX" b="1" dirty="0"/>
              <a:t>1. Definición clásica </a:t>
            </a:r>
            <a:r>
              <a:rPr lang="es-MX" dirty="0"/>
              <a:t>de probabilidad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40229" y="1216025"/>
            <a:ext cx="10515600" cy="4351338"/>
          </a:xfrm>
        </p:spPr>
        <p:txBody>
          <a:bodyPr/>
          <a:lstStyle/>
          <a:p>
            <a:r>
              <a:rPr lang="es-MX" dirty="0"/>
              <a:t>Asume </a:t>
            </a:r>
            <a:r>
              <a:rPr lang="es-MX" dirty="0" err="1"/>
              <a:t>equiprobabilidad</a:t>
            </a:r>
            <a:endParaRPr lang="es-MX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239" y="2101623"/>
            <a:ext cx="8639175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7357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MX" b="1" dirty="0"/>
              <a:t>1. Definición clásica </a:t>
            </a:r>
            <a:r>
              <a:rPr lang="es-MX" dirty="0"/>
              <a:t>de probabilidad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40229" y="1216025"/>
            <a:ext cx="10515600" cy="4351338"/>
          </a:xfrm>
        </p:spPr>
        <p:txBody>
          <a:bodyPr/>
          <a:lstStyle/>
          <a:p>
            <a:r>
              <a:rPr lang="es-MX" dirty="0"/>
              <a:t>Asume </a:t>
            </a:r>
            <a:r>
              <a:rPr lang="es-MX" dirty="0" err="1"/>
              <a:t>equiprobabilidad</a:t>
            </a:r>
            <a:endParaRPr lang="es-MX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239" y="2101623"/>
            <a:ext cx="8639175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1602238" y="4625748"/>
            <a:ext cx="8639175" cy="165531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47" y="4916933"/>
            <a:ext cx="43815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6815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MX" b="1" dirty="0"/>
              <a:t>2. Definición </a:t>
            </a:r>
            <a:r>
              <a:rPr lang="es-MX" b="1" dirty="0" err="1"/>
              <a:t>frecuentista</a:t>
            </a:r>
            <a:r>
              <a:rPr lang="es-MX" b="1" dirty="0"/>
              <a:t> </a:t>
            </a:r>
            <a:r>
              <a:rPr lang="es-MX" dirty="0"/>
              <a:t>de probabilidad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93" y="1208314"/>
            <a:ext cx="5446939" cy="2835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434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MX" b="1" dirty="0"/>
              <a:t>2. Definición </a:t>
            </a:r>
            <a:r>
              <a:rPr lang="es-MX" b="1" dirty="0" err="1"/>
              <a:t>frecuentista</a:t>
            </a:r>
            <a:r>
              <a:rPr lang="es-MX" b="1" dirty="0"/>
              <a:t> </a:t>
            </a:r>
            <a:r>
              <a:rPr lang="es-MX" dirty="0"/>
              <a:t>de probabilidad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93" y="1208314"/>
            <a:ext cx="5446939" cy="2835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818" y="3078256"/>
            <a:ext cx="6303011" cy="3563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885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MX" b="1" dirty="0"/>
              <a:t>2. Definición </a:t>
            </a:r>
            <a:r>
              <a:rPr lang="es-MX" b="1" dirty="0" err="1"/>
              <a:t>frecuentista</a:t>
            </a:r>
            <a:r>
              <a:rPr lang="es-MX" b="1" dirty="0"/>
              <a:t> </a:t>
            </a:r>
            <a:r>
              <a:rPr lang="es-MX" dirty="0"/>
              <a:t>de probabilidad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860" y="1719942"/>
            <a:ext cx="9681165" cy="2179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121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3. Definición subjetiva </a:t>
            </a:r>
            <a:r>
              <a:rPr lang="es-MX" dirty="0"/>
              <a:t>de probabilidad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Un número del 0 al 1 que representa la certidumbre que se tiene respecto de la ocurrencia de un evento.</a:t>
            </a:r>
          </a:p>
          <a:p>
            <a:pPr lvl="2"/>
            <a:endParaRPr lang="es-MX" dirty="0"/>
          </a:p>
          <a:p>
            <a:pPr lvl="2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276760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4. Definición axiomática </a:t>
            </a:r>
            <a:r>
              <a:rPr lang="es-MX" dirty="0"/>
              <a:t>de probabilidad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979" y="2383971"/>
            <a:ext cx="82677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97928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BF844A7-0BFE-45C2-A859-1C05BF79D6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/>
              <a:t>Probabilidad condicional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1220BFEE-674B-4812-A6F1-520B1EA48A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47457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tan probable es…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s-MX" dirty="0"/>
              <a:t>… que un individuo X sea zurdo?</a:t>
            </a:r>
          </a:p>
          <a:p>
            <a:pPr marL="0" indent="0" algn="r">
              <a:buNone/>
            </a:pPr>
            <a:endParaRPr lang="es-MX" dirty="0"/>
          </a:p>
          <a:p>
            <a:pPr marL="0" indent="0" algn="r">
              <a:buNone/>
            </a:pPr>
            <a:endParaRPr lang="es-MX" dirty="0"/>
          </a:p>
          <a:p>
            <a:pPr marL="0" indent="0" algn="r">
              <a:buNone/>
            </a:pPr>
            <a:endParaRPr lang="es-MX" dirty="0"/>
          </a:p>
          <a:p>
            <a:pPr marL="0" indent="0" algn="r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50416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718457" y="0"/>
            <a:ext cx="10515600" cy="1325563"/>
          </a:xfrm>
        </p:spPr>
        <p:txBody>
          <a:bodyPr/>
          <a:lstStyle/>
          <a:p>
            <a:pPr algn="ctr"/>
            <a:r>
              <a:rPr lang="es-MX" b="1" dirty="0"/>
              <a:t>Introducción a Teoría de la Probabilidad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>
          <a:xfrm>
            <a:off x="511628" y="1499053"/>
            <a:ext cx="5181600" cy="4351338"/>
          </a:xfrm>
          <a:ln w="76200"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s-MX" b="1" dirty="0"/>
              <a:t>Fenómenos deterministas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>
          <a:xfrm>
            <a:off x="6466115" y="1499053"/>
            <a:ext cx="5181600" cy="4351338"/>
          </a:xfrm>
          <a:ln w="76200"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s-MX" b="1" dirty="0"/>
              <a:t>Fenómenos aleatorios</a:t>
            </a:r>
          </a:p>
          <a:p>
            <a:pPr marL="0" indent="0" algn="just">
              <a:buNone/>
            </a:pPr>
            <a:r>
              <a:rPr lang="es-MX" sz="2000" dirty="0"/>
              <a:t>No se puede predecir el resultado (mecanismos aleatorios).</a:t>
            </a:r>
          </a:p>
          <a:p>
            <a:pPr marL="0" indent="0" algn="just">
              <a:buNone/>
            </a:pPr>
            <a:endParaRPr lang="es-MX" sz="2000" dirty="0"/>
          </a:p>
          <a:p>
            <a:pPr marL="0" indent="0" algn="just">
              <a:buNone/>
            </a:pPr>
            <a:endParaRPr lang="es-MX" sz="2000" dirty="0"/>
          </a:p>
          <a:p>
            <a:pPr marL="0" indent="0" algn="just">
              <a:buNone/>
            </a:pPr>
            <a:endParaRPr lang="es-MX" sz="2000" dirty="0"/>
          </a:p>
        </p:txBody>
      </p:sp>
      <p:pic>
        <p:nvPicPr>
          <p:cNvPr id="5122" name="Picture 2" descr="Resultado de imagen para boiling wa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1" y="3104543"/>
            <a:ext cx="4078969" cy="271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320" y="2769154"/>
            <a:ext cx="1241651" cy="670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47477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tan probable es…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s-MX" dirty="0"/>
              <a:t>… que un individuo X sea zurdo?</a:t>
            </a:r>
          </a:p>
          <a:p>
            <a:pPr marL="0" indent="0" algn="r">
              <a:buNone/>
            </a:pPr>
            <a:endParaRPr lang="es-MX" dirty="0"/>
          </a:p>
          <a:p>
            <a:pPr marL="0" indent="0" algn="r">
              <a:buNone/>
            </a:pPr>
            <a:endParaRPr lang="es-MX" dirty="0"/>
          </a:p>
          <a:p>
            <a:pPr marL="0" indent="0" algn="r">
              <a:buNone/>
            </a:pPr>
            <a:endParaRPr lang="es-MX" dirty="0"/>
          </a:p>
          <a:p>
            <a:pPr marL="0" indent="0" algn="r">
              <a:buNone/>
            </a:pPr>
            <a:endParaRPr lang="es-MX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85CE483-0BA5-4657-9A84-EB87A19D5381}"/>
              </a:ext>
            </a:extLst>
          </p:cNvPr>
          <p:cNvSpPr txBox="1"/>
          <p:nvPr/>
        </p:nvSpPr>
        <p:spPr>
          <a:xfrm>
            <a:off x="2547891" y="4296792"/>
            <a:ext cx="59036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000" dirty="0">
                <a:solidFill>
                  <a:schemeClr val="accent1">
                    <a:lumMod val="75000"/>
                  </a:schemeClr>
                </a:solidFill>
              </a:rPr>
              <a:t>p(Zurdo)</a:t>
            </a:r>
          </a:p>
        </p:txBody>
      </p:sp>
    </p:spTree>
    <p:extLst>
      <p:ext uri="{BB962C8B-B14F-4D97-AF65-F5344CB8AC3E}">
        <p14:creationId xmlns:p14="http://schemas.microsoft.com/office/powerpoint/2010/main" val="38887061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tan probable es…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s-MX" dirty="0"/>
              <a:t>… que un individuo X sea zurdo?</a:t>
            </a:r>
          </a:p>
          <a:p>
            <a:pPr marL="0" indent="0" algn="r">
              <a:buNone/>
            </a:pPr>
            <a:endParaRPr lang="es-MX" dirty="0"/>
          </a:p>
          <a:p>
            <a:pPr marL="0" indent="0" algn="r">
              <a:buNone/>
            </a:pPr>
            <a:endParaRPr lang="es-MX" dirty="0"/>
          </a:p>
          <a:p>
            <a:pPr marL="0" indent="0" algn="r">
              <a:buNone/>
            </a:pPr>
            <a:endParaRPr lang="es-MX" dirty="0"/>
          </a:p>
          <a:p>
            <a:pPr marL="0" indent="0" algn="r">
              <a:buNone/>
            </a:pPr>
            <a:endParaRPr lang="es-MX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85CE483-0BA5-4657-9A84-EB87A19D5381}"/>
              </a:ext>
            </a:extLst>
          </p:cNvPr>
          <p:cNvSpPr txBox="1"/>
          <p:nvPr/>
        </p:nvSpPr>
        <p:spPr>
          <a:xfrm>
            <a:off x="2547891" y="4296792"/>
            <a:ext cx="59036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000" dirty="0">
                <a:solidFill>
                  <a:schemeClr val="accent1">
                    <a:lumMod val="75000"/>
                  </a:schemeClr>
                </a:solidFill>
              </a:rPr>
              <a:t>p(Zurdo) = .08 </a:t>
            </a:r>
          </a:p>
        </p:txBody>
      </p:sp>
    </p:spTree>
    <p:extLst>
      <p:ext uri="{BB962C8B-B14F-4D97-AF65-F5344CB8AC3E}">
        <p14:creationId xmlns:p14="http://schemas.microsoft.com/office/powerpoint/2010/main" val="15239397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1820174" y="3856009"/>
            <a:ext cx="2631056" cy="1992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tan probable es… que X sea zurdo?</a:t>
            </a:r>
          </a:p>
        </p:txBody>
      </p:sp>
      <p:pic>
        <p:nvPicPr>
          <p:cNvPr id="1026" name="Picture 2" descr="Imagen relacionada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091" y="1860132"/>
            <a:ext cx="227312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Resultado de imagen para chico escuel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435" y="1860132"/>
            <a:ext cx="2587626" cy="388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21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Condicional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2747851" y="4051593"/>
            <a:ext cx="1455715" cy="884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Picture 2" descr="Imagen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613" y="2903721"/>
            <a:ext cx="1257676" cy="240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chico escuel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956" y="2824640"/>
            <a:ext cx="1345421" cy="201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18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Condicional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probabilidad de un evento A, a la luz de ciertos datos B</a:t>
            </a:r>
          </a:p>
          <a:p>
            <a:endParaRPr lang="es-MX" dirty="0"/>
          </a:p>
          <a:p>
            <a:pPr marL="0" indent="0" algn="ctr">
              <a:buNone/>
            </a:pPr>
            <a:r>
              <a:rPr lang="es-MX" sz="3500" b="1" dirty="0"/>
              <a:t>P(A|B)</a:t>
            </a:r>
          </a:p>
        </p:txBody>
      </p:sp>
      <p:sp>
        <p:nvSpPr>
          <p:cNvPr id="4" name="Rectángulo 3"/>
          <p:cNvSpPr/>
          <p:nvPr/>
        </p:nvSpPr>
        <p:spPr>
          <a:xfrm>
            <a:off x="2747851" y="4051593"/>
            <a:ext cx="1455715" cy="884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Picture 2" descr="Imagen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613" y="2903721"/>
            <a:ext cx="1257676" cy="240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chico escuel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956" y="2824640"/>
            <a:ext cx="1345421" cy="201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1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Condicional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probabilidad de un evento A, a la luz de ciertos datos B</a:t>
            </a:r>
          </a:p>
          <a:p>
            <a:endParaRPr lang="es-MX" dirty="0"/>
          </a:p>
          <a:p>
            <a:pPr marL="0" indent="0" algn="ctr">
              <a:buNone/>
            </a:pPr>
            <a:r>
              <a:rPr lang="es-MX" sz="3500" b="1" dirty="0"/>
              <a:t>P(A|B)</a:t>
            </a:r>
          </a:p>
        </p:txBody>
      </p:sp>
      <p:sp>
        <p:nvSpPr>
          <p:cNvPr id="4" name="Rectángulo 3"/>
          <p:cNvSpPr/>
          <p:nvPr/>
        </p:nvSpPr>
        <p:spPr>
          <a:xfrm>
            <a:off x="2747851" y="4051593"/>
            <a:ext cx="1455715" cy="884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Picture 2" descr="Imagen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613" y="2903721"/>
            <a:ext cx="1257676" cy="240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chico escuel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956" y="2824640"/>
            <a:ext cx="1345421" cy="201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/>
          <p:cNvSpPr txBox="1"/>
          <p:nvPr/>
        </p:nvSpPr>
        <p:spPr>
          <a:xfrm>
            <a:off x="838200" y="5377552"/>
            <a:ext cx="49501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p(El chico es zurdo | Celular en mano izquierda)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6580517" y="5176299"/>
            <a:ext cx="49501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p(El chico es zurdo | Escribe con mano derecha)</a:t>
            </a:r>
          </a:p>
        </p:txBody>
      </p:sp>
    </p:spTree>
    <p:extLst>
      <p:ext uri="{BB962C8B-B14F-4D97-AF65-F5344CB8AC3E}">
        <p14:creationId xmlns:p14="http://schemas.microsoft.com/office/powerpoint/2010/main" val="302024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Condicional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probabilidad de un evento A, a la luz de ciertos datos B</a:t>
            </a:r>
          </a:p>
          <a:p>
            <a:endParaRPr lang="es-MX" dirty="0"/>
          </a:p>
          <a:p>
            <a:pPr marL="0" indent="0" algn="ctr">
              <a:buNone/>
            </a:pPr>
            <a:r>
              <a:rPr lang="es-MX" sz="3500" b="1" dirty="0"/>
              <a:t>P(A|B)</a:t>
            </a:r>
          </a:p>
        </p:txBody>
      </p:sp>
      <p:sp>
        <p:nvSpPr>
          <p:cNvPr id="4" name="Rectángulo 3"/>
          <p:cNvSpPr/>
          <p:nvPr/>
        </p:nvSpPr>
        <p:spPr>
          <a:xfrm>
            <a:off x="2747851" y="4051593"/>
            <a:ext cx="1455715" cy="884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Picture 2" descr="Imagen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613" y="2903721"/>
            <a:ext cx="1257676" cy="240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chico escuel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956" y="2824640"/>
            <a:ext cx="1345421" cy="201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/>
          <p:cNvSpPr txBox="1"/>
          <p:nvPr/>
        </p:nvSpPr>
        <p:spPr>
          <a:xfrm>
            <a:off x="838200" y="5377552"/>
            <a:ext cx="49501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p(El chico es zurdo | Celular en mano izquierda)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6580517" y="5176299"/>
            <a:ext cx="49501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p(El chico es zurdo | Escribe con mano derecha)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B9935BB-254A-48A2-B1EE-051CBC7FF38C}"/>
              </a:ext>
            </a:extLst>
          </p:cNvPr>
          <p:cNvSpPr txBox="1"/>
          <p:nvPr/>
        </p:nvSpPr>
        <p:spPr>
          <a:xfrm>
            <a:off x="2432126" y="5949936"/>
            <a:ext cx="1859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p(A|B) </a:t>
            </a:r>
            <a:r>
              <a:rPr lang="es-MX" b="1" dirty="0">
                <a:solidFill>
                  <a:srgbClr val="FF0000"/>
                </a:solidFill>
              </a:rPr>
              <a:t>&gt;</a:t>
            </a:r>
            <a:r>
              <a:rPr lang="es-MX" dirty="0"/>
              <a:t> p(A)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9946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Condicional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probabilidad de un evento A, a la luz de ciertos datos B</a:t>
            </a:r>
          </a:p>
          <a:p>
            <a:endParaRPr lang="es-MX" dirty="0"/>
          </a:p>
          <a:p>
            <a:pPr marL="0" indent="0" algn="ctr">
              <a:buNone/>
            </a:pPr>
            <a:r>
              <a:rPr lang="es-MX" sz="3500" b="1" dirty="0"/>
              <a:t>P(A|B)</a:t>
            </a:r>
          </a:p>
        </p:txBody>
      </p:sp>
      <p:sp>
        <p:nvSpPr>
          <p:cNvPr id="4" name="Rectángulo 3"/>
          <p:cNvSpPr/>
          <p:nvPr/>
        </p:nvSpPr>
        <p:spPr>
          <a:xfrm>
            <a:off x="2747851" y="4051593"/>
            <a:ext cx="1455715" cy="884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Picture 2" descr="Imagen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613" y="2903721"/>
            <a:ext cx="1257676" cy="240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chico escuel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956" y="2824640"/>
            <a:ext cx="1345421" cy="201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/>
          <p:cNvSpPr txBox="1"/>
          <p:nvPr/>
        </p:nvSpPr>
        <p:spPr>
          <a:xfrm>
            <a:off x="838200" y="5377552"/>
            <a:ext cx="49501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p(El chico es zurdo | Celular en mano izquierda)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6580517" y="5176299"/>
            <a:ext cx="49501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p(El chico es zurdo | Escribe con mano derecha)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B9935BB-254A-48A2-B1EE-051CBC7FF38C}"/>
              </a:ext>
            </a:extLst>
          </p:cNvPr>
          <p:cNvSpPr txBox="1"/>
          <p:nvPr/>
        </p:nvSpPr>
        <p:spPr>
          <a:xfrm>
            <a:off x="2432126" y="5949936"/>
            <a:ext cx="1859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p(A|B) </a:t>
            </a:r>
            <a:r>
              <a:rPr lang="es-MX" b="1" dirty="0">
                <a:solidFill>
                  <a:srgbClr val="FF0000"/>
                </a:solidFill>
              </a:rPr>
              <a:t>&gt;</a:t>
            </a:r>
            <a:r>
              <a:rPr lang="es-MX" dirty="0"/>
              <a:t> p(A)</a:t>
            </a:r>
          </a:p>
          <a:p>
            <a:endParaRPr lang="es-MX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A2C7342-3713-46F2-8140-91CFDE678AB1}"/>
              </a:ext>
            </a:extLst>
          </p:cNvPr>
          <p:cNvSpPr txBox="1"/>
          <p:nvPr/>
        </p:nvSpPr>
        <p:spPr>
          <a:xfrm>
            <a:off x="8461544" y="5843340"/>
            <a:ext cx="1859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p(A|B) </a:t>
            </a:r>
            <a:r>
              <a:rPr lang="es-MX" b="1" dirty="0">
                <a:solidFill>
                  <a:srgbClr val="FF0000"/>
                </a:solidFill>
              </a:rPr>
              <a:t>&lt;</a:t>
            </a:r>
            <a:r>
              <a:rPr lang="es-MX" dirty="0"/>
              <a:t> p(A)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1899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Condicional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279349" y="1651666"/>
            <a:ext cx="5157787" cy="432309"/>
          </a:xfrm>
        </p:spPr>
        <p:txBody>
          <a:bodyPr/>
          <a:lstStyle/>
          <a:p>
            <a:pPr algn="ctr"/>
            <a:r>
              <a:rPr lang="es-MX" dirty="0"/>
              <a:t>Eventos independientes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32309"/>
          </a:xfrm>
        </p:spPr>
        <p:txBody>
          <a:bodyPr/>
          <a:lstStyle/>
          <a:p>
            <a:pPr algn="ctr"/>
            <a:r>
              <a:rPr lang="es-MX" dirty="0"/>
              <a:t>Eventos </a:t>
            </a:r>
            <a:r>
              <a:rPr lang="es-MX" u="sng" dirty="0"/>
              <a:t>no</a:t>
            </a:r>
            <a:r>
              <a:rPr lang="es-MX" dirty="0"/>
              <a:t> independientes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1FD4B581-6A27-4A49-AEB5-1711B569C4B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B2FBA19E-423F-4ACB-A2C1-416E16B5FF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17498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Condicional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279349" y="1651666"/>
            <a:ext cx="5157787" cy="432309"/>
          </a:xfrm>
        </p:spPr>
        <p:txBody>
          <a:bodyPr/>
          <a:lstStyle/>
          <a:p>
            <a:pPr algn="ctr"/>
            <a:r>
              <a:rPr lang="es-MX" dirty="0"/>
              <a:t>Eventos independientes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32309"/>
          </a:xfrm>
        </p:spPr>
        <p:txBody>
          <a:bodyPr/>
          <a:lstStyle/>
          <a:p>
            <a:pPr algn="ctr"/>
            <a:r>
              <a:rPr lang="es-MX" dirty="0"/>
              <a:t>Eventos </a:t>
            </a:r>
            <a:r>
              <a:rPr lang="es-MX" u="sng" dirty="0"/>
              <a:t>no</a:t>
            </a:r>
            <a:r>
              <a:rPr lang="es-MX" dirty="0"/>
              <a:t> independientes</a:t>
            </a:r>
          </a:p>
        </p:txBody>
      </p:sp>
      <p:sp>
        <p:nvSpPr>
          <p:cNvPr id="8" name="7 Rectángulo"/>
          <p:cNvSpPr/>
          <p:nvPr/>
        </p:nvSpPr>
        <p:spPr>
          <a:xfrm>
            <a:off x="3170903" y="2349907"/>
            <a:ext cx="1892711" cy="13224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sz="1600" dirty="0"/>
              <a:t>Hoy es miércoles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904568" y="2349907"/>
            <a:ext cx="1887793" cy="1386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La probabilidad de que va a llover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72440D0A-C434-43BB-BAD8-04A294BDDA0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249BF95C-38A5-440A-A6D9-7D58F9E0B0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8158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718457" y="0"/>
            <a:ext cx="10515600" cy="1325563"/>
          </a:xfrm>
        </p:spPr>
        <p:txBody>
          <a:bodyPr/>
          <a:lstStyle/>
          <a:p>
            <a:pPr algn="ctr"/>
            <a:r>
              <a:rPr lang="es-MX" b="1" dirty="0"/>
              <a:t>Introducción a Teoría de la Probabilidad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>
          <a:xfrm>
            <a:off x="511628" y="1499053"/>
            <a:ext cx="5181600" cy="4351338"/>
          </a:xfrm>
          <a:ln w="76200"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s-MX" b="1" dirty="0"/>
              <a:t>Fenómenos deterministas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>
          <a:xfrm>
            <a:off x="6466115" y="1499053"/>
            <a:ext cx="5181600" cy="4351338"/>
          </a:xfrm>
          <a:ln w="76200"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s-MX" b="1" dirty="0"/>
              <a:t>Fenómenos aleatorios</a:t>
            </a:r>
          </a:p>
          <a:p>
            <a:pPr marL="0" indent="0" algn="just">
              <a:buNone/>
            </a:pPr>
            <a:r>
              <a:rPr lang="es-MX" sz="2000" dirty="0"/>
              <a:t>No se puede predecir el resultado (mecanismos aleatorios).</a:t>
            </a:r>
          </a:p>
          <a:p>
            <a:pPr marL="0" indent="0" algn="just">
              <a:buNone/>
            </a:pPr>
            <a:endParaRPr lang="es-MX" sz="2000" dirty="0"/>
          </a:p>
          <a:p>
            <a:pPr marL="0" indent="0" algn="just">
              <a:buNone/>
            </a:pPr>
            <a:endParaRPr lang="es-MX" sz="2000" dirty="0"/>
          </a:p>
          <a:p>
            <a:pPr marL="0" indent="0" algn="just">
              <a:buNone/>
            </a:pPr>
            <a:endParaRPr lang="es-MX" sz="2000" dirty="0"/>
          </a:p>
        </p:txBody>
      </p:sp>
      <p:pic>
        <p:nvPicPr>
          <p:cNvPr id="5122" name="Picture 2" descr="Resultado de imagen para boiling wa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1" y="3104543"/>
            <a:ext cx="4078969" cy="271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320" y="2769154"/>
            <a:ext cx="1241651" cy="670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362" y="4241193"/>
            <a:ext cx="3194374" cy="622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47477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Condicional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279349" y="1651666"/>
            <a:ext cx="5157787" cy="432309"/>
          </a:xfrm>
        </p:spPr>
        <p:txBody>
          <a:bodyPr/>
          <a:lstStyle/>
          <a:p>
            <a:pPr algn="ctr"/>
            <a:r>
              <a:rPr lang="es-MX" dirty="0"/>
              <a:t>Eventos independientes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>
          <a:xfrm>
            <a:off x="397336" y="2113472"/>
            <a:ext cx="5157787" cy="4076191"/>
          </a:xfrm>
        </p:spPr>
        <p:txBody>
          <a:bodyPr/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 algn="ctr">
              <a:buNone/>
            </a:pPr>
            <a:endParaRPr lang="es-MX" dirty="0"/>
          </a:p>
          <a:p>
            <a:pPr marL="0" indent="0" algn="ctr">
              <a:buNone/>
            </a:pPr>
            <a:r>
              <a:rPr lang="es-MX" dirty="0"/>
              <a:t>p(A|B) = p(A)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32309"/>
          </a:xfrm>
        </p:spPr>
        <p:txBody>
          <a:bodyPr/>
          <a:lstStyle/>
          <a:p>
            <a:pPr algn="ctr"/>
            <a:r>
              <a:rPr lang="es-MX" dirty="0"/>
              <a:t>Eventos </a:t>
            </a:r>
            <a:r>
              <a:rPr lang="es-MX" u="sng" dirty="0"/>
              <a:t>no</a:t>
            </a:r>
            <a:r>
              <a:rPr lang="es-MX" dirty="0"/>
              <a:t> independientes</a:t>
            </a:r>
          </a:p>
        </p:txBody>
      </p:sp>
      <p:sp>
        <p:nvSpPr>
          <p:cNvPr id="8" name="7 Rectángulo"/>
          <p:cNvSpPr/>
          <p:nvPr/>
        </p:nvSpPr>
        <p:spPr>
          <a:xfrm>
            <a:off x="3170903" y="2349907"/>
            <a:ext cx="1892711" cy="13224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sz="1600" dirty="0"/>
              <a:t>Hoy es miércoles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904568" y="2349907"/>
            <a:ext cx="1887793" cy="1386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La probabilidad de que va a llover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5E8FD89E-F238-4EE3-B90A-52DB1B83A26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191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Condicional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279349" y="1651666"/>
            <a:ext cx="5157787" cy="432309"/>
          </a:xfrm>
        </p:spPr>
        <p:txBody>
          <a:bodyPr/>
          <a:lstStyle/>
          <a:p>
            <a:pPr algn="ctr"/>
            <a:r>
              <a:rPr lang="es-MX" dirty="0"/>
              <a:t>Eventos independientes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>
          <a:xfrm>
            <a:off x="397336" y="2113472"/>
            <a:ext cx="5157787" cy="4076191"/>
          </a:xfrm>
        </p:spPr>
        <p:txBody>
          <a:bodyPr/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 algn="ctr">
              <a:buNone/>
            </a:pPr>
            <a:endParaRPr lang="es-MX" dirty="0"/>
          </a:p>
          <a:p>
            <a:pPr marL="0" indent="0" algn="ctr">
              <a:buNone/>
            </a:pPr>
            <a:r>
              <a:rPr lang="es-MX" dirty="0"/>
              <a:t>p(A|B) = p(A)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32309"/>
          </a:xfrm>
        </p:spPr>
        <p:txBody>
          <a:bodyPr/>
          <a:lstStyle/>
          <a:p>
            <a:pPr algn="ctr"/>
            <a:r>
              <a:rPr lang="es-MX" dirty="0"/>
              <a:t>Eventos </a:t>
            </a:r>
            <a:r>
              <a:rPr lang="es-MX" u="sng" dirty="0"/>
              <a:t>no</a:t>
            </a:r>
            <a:r>
              <a:rPr lang="es-MX" dirty="0"/>
              <a:t> independientes</a:t>
            </a:r>
          </a:p>
        </p:txBody>
      </p:sp>
      <p:sp>
        <p:nvSpPr>
          <p:cNvPr id="8" name="7 Rectángulo"/>
          <p:cNvSpPr/>
          <p:nvPr/>
        </p:nvSpPr>
        <p:spPr>
          <a:xfrm>
            <a:off x="3170903" y="2349907"/>
            <a:ext cx="1892711" cy="13224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sz="1600" dirty="0"/>
              <a:t>Hoy es miércoles</a:t>
            </a:r>
          </a:p>
        </p:txBody>
      </p:sp>
      <p:sp>
        <p:nvSpPr>
          <p:cNvPr id="9" name="8 Rectángulo"/>
          <p:cNvSpPr/>
          <p:nvPr/>
        </p:nvSpPr>
        <p:spPr>
          <a:xfrm>
            <a:off x="6651523" y="2418734"/>
            <a:ext cx="1887793" cy="1386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La probabilidad de que va a llover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9134169" y="2418735"/>
            <a:ext cx="1592825" cy="12536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Está nublado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904568" y="2349907"/>
            <a:ext cx="1887793" cy="1386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La probabilidad de que va a llover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A2842ADD-7E34-4261-B0CE-A32E30A58FF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4749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Condicional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279349" y="1651666"/>
            <a:ext cx="5157787" cy="432309"/>
          </a:xfrm>
        </p:spPr>
        <p:txBody>
          <a:bodyPr/>
          <a:lstStyle/>
          <a:p>
            <a:pPr algn="ctr"/>
            <a:r>
              <a:rPr lang="es-MX" dirty="0"/>
              <a:t>Eventos independientes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>
          <a:xfrm>
            <a:off x="397336" y="2113472"/>
            <a:ext cx="5157787" cy="4076191"/>
          </a:xfrm>
        </p:spPr>
        <p:txBody>
          <a:bodyPr/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 algn="ctr">
              <a:buNone/>
            </a:pPr>
            <a:endParaRPr lang="es-MX" dirty="0"/>
          </a:p>
          <a:p>
            <a:pPr marL="0" indent="0" algn="ctr">
              <a:buNone/>
            </a:pPr>
            <a:r>
              <a:rPr lang="es-MX" dirty="0"/>
              <a:t>p(A|B) = p(A)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32309"/>
          </a:xfrm>
        </p:spPr>
        <p:txBody>
          <a:bodyPr/>
          <a:lstStyle/>
          <a:p>
            <a:pPr algn="ctr"/>
            <a:r>
              <a:rPr lang="es-MX" dirty="0"/>
              <a:t>Eventos </a:t>
            </a:r>
            <a:r>
              <a:rPr lang="es-MX" u="sng" dirty="0"/>
              <a:t>no</a:t>
            </a:r>
            <a:r>
              <a:rPr lang="es-MX" dirty="0"/>
              <a:t> independientes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quarter" idx="4"/>
          </p:nvPr>
        </p:nvSpPr>
        <p:spPr>
          <a:xfrm>
            <a:off x="6172200" y="2113472"/>
            <a:ext cx="5183188" cy="461179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br>
              <a:rPr lang="es-MX" dirty="0"/>
            </a:b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 algn="ctr">
              <a:buNone/>
            </a:pPr>
            <a:r>
              <a:rPr lang="es-MX" dirty="0"/>
              <a:t>p(A|B) &gt; p(B)</a:t>
            </a:r>
          </a:p>
        </p:txBody>
      </p:sp>
      <p:sp>
        <p:nvSpPr>
          <p:cNvPr id="8" name="7 Rectángulo"/>
          <p:cNvSpPr/>
          <p:nvPr/>
        </p:nvSpPr>
        <p:spPr>
          <a:xfrm>
            <a:off x="3170903" y="2349907"/>
            <a:ext cx="1892711" cy="13224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sz="1600" dirty="0"/>
              <a:t>Hoy es miércoles</a:t>
            </a:r>
          </a:p>
        </p:txBody>
      </p:sp>
      <p:sp>
        <p:nvSpPr>
          <p:cNvPr id="9" name="8 Rectángulo"/>
          <p:cNvSpPr/>
          <p:nvPr/>
        </p:nvSpPr>
        <p:spPr>
          <a:xfrm>
            <a:off x="6651523" y="2418734"/>
            <a:ext cx="1887793" cy="1386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La probabilidad de que va a llover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9134169" y="2418735"/>
            <a:ext cx="1592825" cy="12536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Está nublado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904568" y="2349907"/>
            <a:ext cx="1887793" cy="1386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La probabilidad de que va a llover</a:t>
            </a:r>
          </a:p>
        </p:txBody>
      </p:sp>
    </p:spTree>
    <p:extLst>
      <p:ext uri="{BB962C8B-B14F-4D97-AF65-F5344CB8AC3E}">
        <p14:creationId xmlns:p14="http://schemas.microsoft.com/office/powerpoint/2010/main" val="346494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Condicional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279349" y="1651666"/>
            <a:ext cx="5157787" cy="432309"/>
          </a:xfrm>
        </p:spPr>
        <p:txBody>
          <a:bodyPr/>
          <a:lstStyle/>
          <a:p>
            <a:pPr algn="ctr"/>
            <a:r>
              <a:rPr lang="es-MX" dirty="0"/>
              <a:t>Eventos independientes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>
          <a:xfrm>
            <a:off x="397336" y="2113472"/>
            <a:ext cx="5157787" cy="4076191"/>
          </a:xfrm>
        </p:spPr>
        <p:txBody>
          <a:bodyPr/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 algn="ctr">
              <a:buNone/>
            </a:pPr>
            <a:endParaRPr lang="es-MX" dirty="0"/>
          </a:p>
          <a:p>
            <a:pPr marL="0" indent="0" algn="r">
              <a:buNone/>
            </a:pPr>
            <a:endParaRPr lang="es-MX" dirty="0"/>
          </a:p>
          <a:p>
            <a:pPr marL="0" indent="0" algn="r">
              <a:buNone/>
            </a:pPr>
            <a:r>
              <a:rPr lang="es-MX" dirty="0"/>
              <a:t>p(A|B) = p(A)</a:t>
            </a:r>
          </a:p>
        </p:txBody>
      </p:sp>
      <p:sp>
        <p:nvSpPr>
          <p:cNvPr id="3" name="2 Elipse"/>
          <p:cNvSpPr/>
          <p:nvPr/>
        </p:nvSpPr>
        <p:spPr>
          <a:xfrm>
            <a:off x="904568" y="4100052"/>
            <a:ext cx="2148348" cy="19025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Lluvia</a:t>
            </a:r>
          </a:p>
        </p:txBody>
      </p:sp>
      <p:sp>
        <p:nvSpPr>
          <p:cNvPr id="11" name="10 Elipse"/>
          <p:cNvSpPr/>
          <p:nvPr/>
        </p:nvSpPr>
        <p:spPr>
          <a:xfrm>
            <a:off x="3052916" y="2227006"/>
            <a:ext cx="1769807" cy="172556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Es miércoles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6EC33CCE-8255-4E42-A7EA-AB7CF1AC4D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F581A01A-4444-4A6E-AF59-BE06426FCA8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4561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Elipse"/>
          <p:cNvSpPr/>
          <p:nvPr/>
        </p:nvSpPr>
        <p:spPr>
          <a:xfrm>
            <a:off x="7283245" y="3421626"/>
            <a:ext cx="3274142" cy="330363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Condicional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279349" y="1651666"/>
            <a:ext cx="5157787" cy="432309"/>
          </a:xfrm>
        </p:spPr>
        <p:txBody>
          <a:bodyPr/>
          <a:lstStyle/>
          <a:p>
            <a:pPr algn="ctr"/>
            <a:r>
              <a:rPr lang="es-MX" dirty="0"/>
              <a:t>Eventos independientes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>
          <a:xfrm>
            <a:off x="397336" y="2113472"/>
            <a:ext cx="5157787" cy="4076191"/>
          </a:xfrm>
        </p:spPr>
        <p:txBody>
          <a:bodyPr/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 algn="ctr">
              <a:buNone/>
            </a:pPr>
            <a:endParaRPr lang="es-MX" dirty="0"/>
          </a:p>
          <a:p>
            <a:pPr marL="0" indent="0" algn="r">
              <a:buNone/>
            </a:pPr>
            <a:endParaRPr lang="es-MX" dirty="0"/>
          </a:p>
          <a:p>
            <a:pPr marL="0" indent="0" algn="r">
              <a:buNone/>
            </a:pPr>
            <a:r>
              <a:rPr lang="es-MX" dirty="0"/>
              <a:t>p(A|B) = p(A)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32309"/>
          </a:xfrm>
        </p:spPr>
        <p:txBody>
          <a:bodyPr/>
          <a:lstStyle/>
          <a:p>
            <a:pPr algn="ctr"/>
            <a:r>
              <a:rPr lang="es-MX" dirty="0"/>
              <a:t>Eventos </a:t>
            </a:r>
            <a:r>
              <a:rPr lang="es-MX" u="sng" dirty="0"/>
              <a:t>no</a:t>
            </a:r>
            <a:r>
              <a:rPr lang="es-MX" dirty="0"/>
              <a:t> independientes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quarter" idx="4"/>
          </p:nvPr>
        </p:nvSpPr>
        <p:spPr>
          <a:xfrm>
            <a:off x="6172200" y="2113472"/>
            <a:ext cx="5183188" cy="461179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dirty="0"/>
          </a:p>
          <a:p>
            <a:pPr marL="0" indent="0" algn="ctr">
              <a:buNone/>
            </a:pPr>
            <a:r>
              <a:rPr lang="es-MX" dirty="0"/>
              <a:t>p(A|B) &gt; p(A)</a:t>
            </a:r>
          </a:p>
        </p:txBody>
      </p:sp>
      <p:sp>
        <p:nvSpPr>
          <p:cNvPr id="3" name="2 Elipse"/>
          <p:cNvSpPr/>
          <p:nvPr/>
        </p:nvSpPr>
        <p:spPr>
          <a:xfrm>
            <a:off x="904568" y="4100052"/>
            <a:ext cx="2148348" cy="19025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Lluvia</a:t>
            </a:r>
          </a:p>
        </p:txBody>
      </p:sp>
      <p:sp>
        <p:nvSpPr>
          <p:cNvPr id="11" name="10 Elipse"/>
          <p:cNvSpPr/>
          <p:nvPr/>
        </p:nvSpPr>
        <p:spPr>
          <a:xfrm>
            <a:off x="3052916" y="2227006"/>
            <a:ext cx="1769807" cy="172556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Es miércoles</a:t>
            </a:r>
          </a:p>
        </p:txBody>
      </p:sp>
      <p:sp>
        <p:nvSpPr>
          <p:cNvPr id="13" name="12 Elipse"/>
          <p:cNvSpPr/>
          <p:nvPr/>
        </p:nvSpPr>
        <p:spPr>
          <a:xfrm>
            <a:off x="7595419" y="4591665"/>
            <a:ext cx="2148348" cy="19025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Lluvia</a:t>
            </a:r>
          </a:p>
        </p:txBody>
      </p:sp>
    </p:spTree>
    <p:extLst>
      <p:ext uri="{BB962C8B-B14F-4D97-AF65-F5344CB8AC3E}">
        <p14:creationId xmlns:p14="http://schemas.microsoft.com/office/powerpoint/2010/main" val="34501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animBg="1"/>
      <p:bldP spid="11" grpId="0" animBg="1"/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BF844A7-0BFE-45C2-A859-1C05BF79D6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/>
              <a:t>Probabilidad conjunta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1220BFEE-674B-4812-A6F1-520B1EA48A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0984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3C10708-4069-43FD-BB70-732F83254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135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MX" dirty="0"/>
              <a:t>De acuerdo con la </a:t>
            </a:r>
            <a:r>
              <a:rPr lang="es-MX" b="1" dirty="0"/>
              <a:t>Ley de la multiplicación de probabilidades,</a:t>
            </a:r>
            <a:r>
              <a:rPr lang="es-MX" dirty="0"/>
              <a:t> la </a:t>
            </a:r>
            <a:r>
              <a:rPr lang="es-MX" b="1" dirty="0"/>
              <a:t>Probabilidad Conjunta </a:t>
            </a:r>
            <a:r>
              <a:rPr lang="es-MX" dirty="0"/>
              <a:t>se computa como: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74553" y="3213716"/>
                <a:ext cx="5183188" cy="270578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s-MX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 smtClean="0">
                            <a:latin typeface="Cambria Math"/>
                          </a:rPr>
                          <m:t>𝐴</m:t>
                        </m:r>
                        <m:r>
                          <a:rPr lang="es-MX" i="1" smtClean="0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MX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|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)∙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>
                          <a:latin typeface="Cambria Math"/>
                          <a:ea typeface="Cambria Math"/>
                        </a:rPr>
                        <m:t>= 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i="1" dirty="0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s-MX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)∙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s-MX" dirty="0"/>
              </a:p>
            </p:txBody>
          </p:sp>
        </mc:Choice>
        <mc:Fallback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553" y="3213716"/>
                <a:ext cx="5183188" cy="2705788"/>
              </a:xfrm>
              <a:prstGeom prst="rect">
                <a:avLst/>
              </a:prstGeom>
              <a:blipFill>
                <a:blip r:embed="rId2"/>
                <a:stretch>
                  <a:fillRect l="-70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2963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3C10708-4069-43FD-BB70-732F83254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135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MX" dirty="0"/>
              <a:t>De acuerdo con la </a:t>
            </a:r>
            <a:r>
              <a:rPr lang="es-MX" b="1" dirty="0"/>
              <a:t>Ley de la multiplicación de probabilidades,</a:t>
            </a:r>
            <a:r>
              <a:rPr lang="es-MX" dirty="0"/>
              <a:t> la </a:t>
            </a:r>
            <a:r>
              <a:rPr lang="es-MX" b="1" dirty="0"/>
              <a:t>Probabilidad Conjunta </a:t>
            </a:r>
            <a:r>
              <a:rPr lang="es-MX" dirty="0"/>
              <a:t>se computa como: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74553" y="3213716"/>
                <a:ext cx="5183188" cy="270578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s-MX" i="1" smtClean="0">
                        <a:solidFill>
                          <a:srgbClr val="FF0000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MX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|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)∙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s-MX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i="1" dirty="0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s-MX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)∙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s-MX" dirty="0"/>
              </a:p>
            </p:txBody>
          </p:sp>
        </mc:Choice>
        <mc:Fallback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553" y="3213716"/>
                <a:ext cx="5183188" cy="2705788"/>
              </a:xfrm>
              <a:prstGeom prst="rect">
                <a:avLst/>
              </a:prstGeom>
              <a:blipFill>
                <a:blip r:embed="rId2"/>
                <a:stretch>
                  <a:fillRect l="-70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31802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3C10708-4069-43FD-BB70-732F83254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135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MX" dirty="0"/>
              <a:t>De acuerdo con la </a:t>
            </a:r>
            <a:r>
              <a:rPr lang="es-MX" b="1" dirty="0"/>
              <a:t>Ley de la multiplicación de probabilidades,</a:t>
            </a:r>
            <a:r>
              <a:rPr lang="es-MX" dirty="0"/>
              <a:t> la </a:t>
            </a:r>
            <a:r>
              <a:rPr lang="es-MX" b="1" dirty="0"/>
              <a:t>Probabilidad Conjunta </a:t>
            </a:r>
            <a:r>
              <a:rPr lang="es-MX" dirty="0"/>
              <a:t>se computa como: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74553" y="3213716"/>
                <a:ext cx="5183188" cy="270578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s-MX" i="1" smtClean="0">
                        <a:solidFill>
                          <a:srgbClr val="FF0000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MX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s-MX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s-MX" i="1" dirty="0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e>
                        <m:r>
                          <a:rPr lang="es-MX" i="1" dirty="0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 dirty="0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s-MX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s-MX" i="1" dirty="0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b="0" i="1" dirty="0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s-MX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i="1" dirty="0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s-MX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)∙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s-MX" dirty="0"/>
              </a:p>
            </p:txBody>
          </p:sp>
        </mc:Choice>
        <mc:Fallback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553" y="3213716"/>
                <a:ext cx="5183188" cy="2705788"/>
              </a:xfrm>
              <a:prstGeom prst="rect">
                <a:avLst/>
              </a:prstGeom>
              <a:blipFill>
                <a:blip r:embed="rId2"/>
                <a:stretch>
                  <a:fillRect l="-70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arcador de texto 3">
            <a:extLst>
              <a:ext uri="{FF2B5EF4-FFF2-40B4-BE49-F238E27FC236}">
                <a16:creationId xmlns:a16="http://schemas.microsoft.com/office/drawing/2014/main" id="{02E48D6B-E8BF-4E06-B532-7E261D5ACF45}"/>
              </a:ext>
            </a:extLst>
          </p:cNvPr>
          <p:cNvSpPr txBox="1">
            <a:spLocks/>
          </p:cNvSpPr>
          <p:nvPr/>
        </p:nvSpPr>
        <p:spPr>
          <a:xfrm>
            <a:off x="7157741" y="2521678"/>
            <a:ext cx="5157787" cy="4323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/>
              <a:t>Eventos independientes</a:t>
            </a:r>
            <a:endParaRPr lang="es-MX" dirty="0"/>
          </a:p>
        </p:txBody>
      </p:sp>
      <p:sp>
        <p:nvSpPr>
          <p:cNvPr id="6" name="Marcador de contenido 4">
            <a:extLst>
              <a:ext uri="{FF2B5EF4-FFF2-40B4-BE49-F238E27FC236}">
                <a16:creationId xmlns:a16="http://schemas.microsoft.com/office/drawing/2014/main" id="{863E264E-95C4-45E4-8CFF-F8ED904EEB98}"/>
              </a:ext>
            </a:extLst>
          </p:cNvPr>
          <p:cNvSpPr txBox="1">
            <a:spLocks/>
          </p:cNvSpPr>
          <p:nvPr/>
        </p:nvSpPr>
        <p:spPr>
          <a:xfrm>
            <a:off x="7275728" y="2983484"/>
            <a:ext cx="5157787" cy="40761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MX"/>
          </a:p>
          <a:p>
            <a:pPr marL="0" indent="0">
              <a:buFont typeface="Arial" panose="020B0604020202020204" pitchFamily="34" charset="0"/>
              <a:buNone/>
            </a:pPr>
            <a:endParaRPr lang="es-MX"/>
          </a:p>
          <a:p>
            <a:pPr marL="0" indent="0">
              <a:buFont typeface="Arial" panose="020B0604020202020204" pitchFamily="34" charset="0"/>
              <a:buNone/>
            </a:pPr>
            <a:endParaRPr lang="es-MX"/>
          </a:p>
          <a:p>
            <a:pPr marL="0" indent="0" algn="ctr">
              <a:buFont typeface="Arial" panose="020B0604020202020204" pitchFamily="34" charset="0"/>
              <a:buNone/>
            </a:pPr>
            <a:endParaRPr lang="es-MX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MX"/>
              <a:t>p(A|B) = p(A)</a:t>
            </a:r>
            <a:endParaRPr lang="es-MX" dirty="0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F82B7886-B474-4EE6-9E54-1AE226312F24}"/>
              </a:ext>
            </a:extLst>
          </p:cNvPr>
          <p:cNvSpPr/>
          <p:nvPr/>
        </p:nvSpPr>
        <p:spPr>
          <a:xfrm>
            <a:off x="10049295" y="3219919"/>
            <a:ext cx="1892711" cy="13224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sz="1600" dirty="0"/>
              <a:t>Hoy es miércoles</a:t>
            </a:r>
          </a:p>
        </p:txBody>
      </p:sp>
      <p:sp>
        <p:nvSpPr>
          <p:cNvPr id="8" name="13 Rectángulo">
            <a:extLst>
              <a:ext uri="{FF2B5EF4-FFF2-40B4-BE49-F238E27FC236}">
                <a16:creationId xmlns:a16="http://schemas.microsoft.com/office/drawing/2014/main" id="{E7045787-42FC-4673-B305-2CC3CC954B83}"/>
              </a:ext>
            </a:extLst>
          </p:cNvPr>
          <p:cNvSpPr/>
          <p:nvPr/>
        </p:nvSpPr>
        <p:spPr>
          <a:xfrm>
            <a:off x="7782960" y="3219919"/>
            <a:ext cx="1887793" cy="1386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La probabilidad de que va a llover</a:t>
            </a:r>
          </a:p>
        </p:txBody>
      </p:sp>
    </p:spTree>
    <p:extLst>
      <p:ext uri="{BB962C8B-B14F-4D97-AF65-F5344CB8AC3E}">
        <p14:creationId xmlns:p14="http://schemas.microsoft.com/office/powerpoint/2010/main" val="168721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3C10708-4069-43FD-BB70-732F83254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135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MX" dirty="0"/>
              <a:t>De acuerdo con la </a:t>
            </a:r>
            <a:r>
              <a:rPr lang="es-MX" b="1" dirty="0"/>
              <a:t>Ley de la multiplicación de probabilidades,</a:t>
            </a:r>
            <a:r>
              <a:rPr lang="es-MX" dirty="0"/>
              <a:t> la </a:t>
            </a:r>
            <a:r>
              <a:rPr lang="es-MX" b="1" dirty="0"/>
              <a:t>Probabilidad Conjunta </a:t>
            </a:r>
            <a:r>
              <a:rPr lang="es-MX" dirty="0"/>
              <a:t>se computa como: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74553" y="3213716"/>
                <a:ext cx="5183188" cy="270578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s-MX" i="1" smtClean="0">
                        <a:solidFill>
                          <a:srgbClr val="FF0000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MX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s-MX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s-MX" i="1" dirty="0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e>
                        <m:r>
                          <a:rPr lang="es-MX" i="1" dirty="0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 dirty="0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s-MX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s-MX" i="1" dirty="0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b="0" i="1" dirty="0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s-MX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i="1" dirty="0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s-MX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)∙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s-MX" dirty="0"/>
              </a:p>
            </p:txBody>
          </p:sp>
        </mc:Choice>
        <mc:Fallback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553" y="3213716"/>
                <a:ext cx="5183188" cy="2705788"/>
              </a:xfrm>
              <a:prstGeom prst="rect">
                <a:avLst/>
              </a:prstGeom>
              <a:blipFill>
                <a:blip r:embed="rId2"/>
                <a:stretch>
                  <a:fillRect l="-70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arcador de texto 3">
            <a:extLst>
              <a:ext uri="{FF2B5EF4-FFF2-40B4-BE49-F238E27FC236}">
                <a16:creationId xmlns:a16="http://schemas.microsoft.com/office/drawing/2014/main" id="{02E48D6B-E8BF-4E06-B532-7E261D5ACF45}"/>
              </a:ext>
            </a:extLst>
          </p:cNvPr>
          <p:cNvSpPr txBox="1">
            <a:spLocks/>
          </p:cNvSpPr>
          <p:nvPr/>
        </p:nvSpPr>
        <p:spPr>
          <a:xfrm>
            <a:off x="7157741" y="2521678"/>
            <a:ext cx="5157787" cy="4323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/>
              <a:t>Eventos independientes</a:t>
            </a:r>
            <a:endParaRPr lang="es-MX" dirty="0"/>
          </a:p>
        </p:txBody>
      </p:sp>
      <p:sp>
        <p:nvSpPr>
          <p:cNvPr id="6" name="Marcador de contenido 4">
            <a:extLst>
              <a:ext uri="{FF2B5EF4-FFF2-40B4-BE49-F238E27FC236}">
                <a16:creationId xmlns:a16="http://schemas.microsoft.com/office/drawing/2014/main" id="{863E264E-95C4-45E4-8CFF-F8ED904EEB98}"/>
              </a:ext>
            </a:extLst>
          </p:cNvPr>
          <p:cNvSpPr txBox="1">
            <a:spLocks/>
          </p:cNvSpPr>
          <p:nvPr/>
        </p:nvSpPr>
        <p:spPr>
          <a:xfrm>
            <a:off x="7275728" y="2983484"/>
            <a:ext cx="5157787" cy="40761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MX" dirty="0"/>
          </a:p>
          <a:p>
            <a:pPr marL="0" indent="0">
              <a:buFont typeface="Arial" panose="020B0604020202020204" pitchFamily="34" charset="0"/>
              <a:buNone/>
            </a:pPr>
            <a:endParaRPr lang="es-MX" dirty="0"/>
          </a:p>
          <a:p>
            <a:pPr marL="0" indent="0">
              <a:buFont typeface="Arial" panose="020B0604020202020204" pitchFamily="34" charset="0"/>
              <a:buNone/>
            </a:pPr>
            <a:endParaRPr lang="es-MX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s-MX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MX" dirty="0"/>
              <a:t>p(</a:t>
            </a:r>
            <a:r>
              <a:rPr lang="es-MX" dirty="0">
                <a:solidFill>
                  <a:srgbClr val="FF0000"/>
                </a:solidFill>
              </a:rPr>
              <a:t>A</a:t>
            </a:r>
            <a:r>
              <a:rPr lang="es-MX" dirty="0"/>
              <a:t>|B) </a:t>
            </a:r>
            <a:r>
              <a:rPr lang="es-MX" dirty="0">
                <a:solidFill>
                  <a:srgbClr val="FF0000"/>
                </a:solidFill>
              </a:rPr>
              <a:t>=</a:t>
            </a:r>
            <a:r>
              <a:rPr lang="es-MX" dirty="0"/>
              <a:t> p(</a:t>
            </a:r>
            <a:r>
              <a:rPr lang="es-MX" dirty="0">
                <a:solidFill>
                  <a:srgbClr val="FF0000"/>
                </a:solidFill>
              </a:rPr>
              <a:t>A</a:t>
            </a:r>
            <a:r>
              <a:rPr lang="es-MX" dirty="0"/>
              <a:t>)</a:t>
            </a:r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F82B7886-B474-4EE6-9E54-1AE226312F24}"/>
              </a:ext>
            </a:extLst>
          </p:cNvPr>
          <p:cNvSpPr/>
          <p:nvPr/>
        </p:nvSpPr>
        <p:spPr>
          <a:xfrm>
            <a:off x="10049295" y="3219919"/>
            <a:ext cx="1892711" cy="13224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sz="1600" dirty="0"/>
              <a:t>Hoy es miércoles</a:t>
            </a:r>
          </a:p>
        </p:txBody>
      </p:sp>
      <p:sp>
        <p:nvSpPr>
          <p:cNvPr id="8" name="13 Rectángulo">
            <a:extLst>
              <a:ext uri="{FF2B5EF4-FFF2-40B4-BE49-F238E27FC236}">
                <a16:creationId xmlns:a16="http://schemas.microsoft.com/office/drawing/2014/main" id="{E7045787-42FC-4673-B305-2CC3CC954B83}"/>
              </a:ext>
            </a:extLst>
          </p:cNvPr>
          <p:cNvSpPr/>
          <p:nvPr/>
        </p:nvSpPr>
        <p:spPr>
          <a:xfrm>
            <a:off x="7782960" y="3219919"/>
            <a:ext cx="1887793" cy="1386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La probabilidad de que va a llover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C6BFED26-ED12-49D3-A256-5316C100237C}"/>
              </a:ext>
            </a:extLst>
          </p:cNvPr>
          <p:cNvSpPr/>
          <p:nvPr/>
        </p:nvSpPr>
        <p:spPr>
          <a:xfrm>
            <a:off x="8558074" y="4731798"/>
            <a:ext cx="2795726" cy="10653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833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46707-7708-4ED3-AFC8-108CE76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9A66D0-E70E-4084-9243-6041B26D1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28FD01-120F-4EAC-B840-2322C00B0E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C91EFB-01A1-4D99-8080-CD292D407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CF2E0A-99EC-4916-86E8-D5DE440B84F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831C485-84B0-4CAA-9B4E-B8ED7ACBB731}"/>
              </a:ext>
            </a:extLst>
          </p:cNvPr>
          <p:cNvSpPr/>
          <p:nvPr/>
        </p:nvSpPr>
        <p:spPr>
          <a:xfrm>
            <a:off x="836612" y="488273"/>
            <a:ext cx="6107837" cy="57013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8461D82-F729-42C4-A755-B39F3E9F3CD7}"/>
              </a:ext>
            </a:extLst>
          </p:cNvPr>
          <p:cNvSpPr/>
          <p:nvPr/>
        </p:nvSpPr>
        <p:spPr>
          <a:xfrm>
            <a:off x="5188150" y="488272"/>
            <a:ext cx="6107837" cy="57013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49862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3C10708-4069-43FD-BB70-732F83254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135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MX" dirty="0"/>
              <a:t>De acuerdo con la </a:t>
            </a:r>
            <a:r>
              <a:rPr lang="es-MX" b="1" dirty="0"/>
              <a:t>Ley de la multiplicación de probabilidades,</a:t>
            </a:r>
            <a:r>
              <a:rPr lang="es-MX" dirty="0"/>
              <a:t> la </a:t>
            </a:r>
            <a:r>
              <a:rPr lang="es-MX" b="1" dirty="0"/>
              <a:t>Probabilidad Conjunta </a:t>
            </a:r>
            <a:r>
              <a:rPr lang="es-MX" dirty="0"/>
              <a:t>se computa como: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8435" y="2965141"/>
                <a:ext cx="8794061" cy="270578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s-MX" i="1" smtClean="0">
                        <a:solidFill>
                          <a:srgbClr val="FF0000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MX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i="1" dirty="0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s-MX" i="1" dirty="0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s-MX" i="1" dirty="0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e>
                        <m:r>
                          <a:rPr lang="es-MX" i="1" dirty="0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 dirty="0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s-MX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s-MX" i="1" dirty="0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b="0" i="1" dirty="0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s-MX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s-MX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MX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𝐴</m:t>
                        </m:r>
                      </m:e>
                    </m:d>
                    <m:r>
                      <a:rPr lang="es-MX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s-MX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s-MX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MX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s-MX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s-MX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s-MX" i="1" dirty="0" smtClean="0">
                          <a:solidFill>
                            <a:srgbClr val="7030A0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  <m:d>
                        <m:dPr>
                          <m:ctrlPr>
                            <a:rPr lang="es-MX" i="1" dirty="0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MX" i="1" dirty="0" smtClean="0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e>
                          <m:r>
                            <a:rPr lang="es-MX" i="1" dirty="0" smtClean="0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</m:d>
                      <m:r>
                        <a:rPr lang="es-MX" i="1" dirty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d>
                        <m:dPr>
                          <m:ctrlPr>
                            <a:rPr lang="es-MX" i="1" dirty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MX" i="1" dirty="0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a:rPr lang="es-MX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𝑝</m:t>
                      </m:r>
                      <m:d>
                        <m:dPr>
                          <m:ctrlPr>
                            <a:rPr lang="es-MX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MX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s-MX" dirty="0"/>
              </a:p>
            </p:txBody>
          </p:sp>
        </mc:Choice>
        <mc:Fallback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435" y="2965141"/>
                <a:ext cx="8794061" cy="2705788"/>
              </a:xfrm>
              <a:prstGeom prst="rect">
                <a:avLst/>
              </a:prstGeom>
              <a:blipFill>
                <a:blip r:embed="rId2"/>
                <a:stretch>
                  <a:fillRect l="-41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98088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3C10708-4069-43FD-BB70-732F83254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135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MX" dirty="0"/>
              <a:t>De acuerdo con la </a:t>
            </a:r>
            <a:r>
              <a:rPr lang="es-MX" b="1" dirty="0"/>
              <a:t>Ley de la multiplicación de probabilidades,</a:t>
            </a:r>
            <a:r>
              <a:rPr lang="es-MX" dirty="0"/>
              <a:t> la </a:t>
            </a:r>
            <a:r>
              <a:rPr lang="es-MX" b="1" dirty="0"/>
              <a:t>Probabilidad Conjunta </a:t>
            </a:r>
            <a:r>
              <a:rPr lang="es-MX" dirty="0"/>
              <a:t>se computa como: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8435" y="2965141"/>
                <a:ext cx="8794061" cy="270578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s-MX" i="1" smtClean="0">
                        <a:solidFill>
                          <a:srgbClr val="FF0000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MX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s-MX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MX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𝐴</m:t>
                        </m:r>
                      </m:e>
                    </m:d>
                    <m:r>
                      <a:rPr lang="es-MX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s-MX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s-MX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MX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s-MX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>
                  <a:solidFill>
                    <a:schemeClr val="tx1"/>
                  </a:solidFill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s-MX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𝑝</m:t>
                      </m:r>
                      <m:d>
                        <m:dPr>
                          <m:ctrlP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s-MX" dirty="0"/>
              </a:p>
            </p:txBody>
          </p:sp>
        </mc:Choice>
        <mc:Fallback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435" y="2965141"/>
                <a:ext cx="8794061" cy="2705788"/>
              </a:xfrm>
              <a:prstGeom prst="rect">
                <a:avLst/>
              </a:prstGeom>
              <a:blipFill>
                <a:blip r:embed="rId2"/>
                <a:stretch>
                  <a:fillRect l="-41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15563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3C10708-4069-43FD-BB70-732F83254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135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MX" dirty="0"/>
              <a:t>De acuerdo con la </a:t>
            </a:r>
            <a:r>
              <a:rPr lang="es-MX" b="1" dirty="0"/>
              <a:t>Ley de la multiplicación de probabilidades,</a:t>
            </a:r>
            <a:r>
              <a:rPr lang="es-MX" dirty="0"/>
              <a:t> la </a:t>
            </a:r>
            <a:r>
              <a:rPr lang="es-MX" b="1" dirty="0"/>
              <a:t>Probabilidad Conjunta </a:t>
            </a:r>
            <a:r>
              <a:rPr lang="es-MX" dirty="0"/>
              <a:t>se computa como: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8435" y="2965141"/>
                <a:ext cx="8794061" cy="270578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s-MX" i="1" smtClean="0">
                        <a:solidFill>
                          <a:srgbClr val="FF0000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MX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s-MX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MX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𝐴</m:t>
                        </m:r>
                      </m:e>
                    </m:d>
                    <m:r>
                      <a:rPr lang="es-MX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s-MX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s-MX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MX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s-MX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>
                  <a:solidFill>
                    <a:schemeClr val="tx1"/>
                  </a:solidFill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s-MX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𝑝</m:t>
                      </m:r>
                      <m:d>
                        <m:dPr>
                          <m:ctrlP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s-MX" dirty="0"/>
              </a:p>
            </p:txBody>
          </p:sp>
        </mc:Choice>
        <mc:Fallback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435" y="2965141"/>
                <a:ext cx="8794061" cy="2705788"/>
              </a:xfrm>
              <a:prstGeom prst="rect">
                <a:avLst/>
              </a:prstGeom>
              <a:blipFill>
                <a:blip r:embed="rId2"/>
                <a:stretch>
                  <a:fillRect l="-41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agen 1">
            <a:extLst>
              <a:ext uri="{FF2B5EF4-FFF2-40B4-BE49-F238E27FC236}">
                <a16:creationId xmlns:a16="http://schemas.microsoft.com/office/drawing/2014/main" id="{B728A67B-FC1B-45D8-B9B9-B22956A18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929" y="3508589"/>
            <a:ext cx="3843567" cy="599863"/>
          </a:xfrm>
          <a:prstGeom prst="rect">
            <a:avLst/>
          </a:prstGeom>
        </p:spPr>
      </p:pic>
      <p:sp>
        <p:nvSpPr>
          <p:cNvPr id="5" name="Cerrar llave 4">
            <a:extLst>
              <a:ext uri="{FF2B5EF4-FFF2-40B4-BE49-F238E27FC236}">
                <a16:creationId xmlns:a16="http://schemas.microsoft.com/office/drawing/2014/main" id="{F8FA1456-D286-4BD0-A2E1-579DDEDBD33D}"/>
              </a:ext>
            </a:extLst>
          </p:cNvPr>
          <p:cNvSpPr/>
          <p:nvPr/>
        </p:nvSpPr>
        <p:spPr>
          <a:xfrm>
            <a:off x="6229539" y="2654423"/>
            <a:ext cx="585926" cy="2308194"/>
          </a:xfrm>
          <a:prstGeom prst="righ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77219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88149-586A-4A89-B249-F86B8F736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7403" y="356247"/>
            <a:ext cx="10515600" cy="1325563"/>
          </a:xfrm>
        </p:spPr>
        <p:txBody>
          <a:bodyPr/>
          <a:lstStyle/>
          <a:p>
            <a:r>
              <a:rPr lang="es-MX" b="1" dirty="0"/>
              <a:t>Linda la cajera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828E3B4-EF4E-4D7A-9660-B36032FB9E7E}"/>
              </a:ext>
            </a:extLst>
          </p:cNvPr>
          <p:cNvSpPr txBox="1"/>
          <p:nvPr/>
        </p:nvSpPr>
        <p:spPr>
          <a:xfrm>
            <a:off x="6303146" y="1819922"/>
            <a:ext cx="50158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Linda tiene 31 años de edad, soltera, inteligente y muy brillante. Se especializó en filosofía. Como estudiante, estaba profundamente preocupada por los problemas de discriminación y justicia social, participando también en manifestaciones </a:t>
            </a:r>
            <a:r>
              <a:rPr lang="es-MX" dirty="0" err="1"/>
              <a:t>anti-nucleares</a:t>
            </a:r>
            <a:r>
              <a:rPr lang="es-MX" dirty="0"/>
              <a:t>.</a:t>
            </a:r>
          </a:p>
          <a:p>
            <a:endParaRPr lang="es-MX" dirty="0"/>
          </a:p>
          <a:p>
            <a:r>
              <a:rPr lang="es-MX" dirty="0"/>
              <a:t>¿Que es más probable?</a:t>
            </a:r>
          </a:p>
          <a:p>
            <a:r>
              <a:rPr lang="es-MX" dirty="0"/>
              <a:t>A)  Linda es una cajera de banco.</a:t>
            </a:r>
          </a:p>
          <a:p>
            <a:r>
              <a:rPr lang="es-MX" dirty="0"/>
              <a:t>B)  Linda es una cajera de banco y es activista de 	movimientos feministas.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22532" name="Picture 4" descr="Que Debo Estudiar para Trabajar en un Banco como Cajera marzo - 2020">
            <a:extLst>
              <a:ext uri="{FF2B5EF4-FFF2-40B4-BE49-F238E27FC236}">
                <a16:creationId xmlns:a16="http://schemas.microsoft.com/office/drawing/2014/main" id="{C5E72492-4089-4C10-925E-2288914FB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44" y="1866900"/>
            <a:ext cx="465772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9034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88149-586A-4A89-B249-F86B8F736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7403" y="356247"/>
            <a:ext cx="10515600" cy="1325563"/>
          </a:xfrm>
        </p:spPr>
        <p:txBody>
          <a:bodyPr/>
          <a:lstStyle/>
          <a:p>
            <a:r>
              <a:rPr lang="es-MX" b="1" dirty="0"/>
              <a:t>Linda la cajera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828E3B4-EF4E-4D7A-9660-B36032FB9E7E}"/>
              </a:ext>
            </a:extLst>
          </p:cNvPr>
          <p:cNvSpPr txBox="1"/>
          <p:nvPr/>
        </p:nvSpPr>
        <p:spPr>
          <a:xfrm>
            <a:off x="6303146" y="1819922"/>
            <a:ext cx="50158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Linda tiene 31 años de edad, soltera, inteligente y muy brillante. Se especializó en filosofía. Como estudiante, estaba profundamente preocupada por los problemas de discriminación y justicia social, participando también en manifestaciones </a:t>
            </a:r>
            <a:r>
              <a:rPr lang="es-MX" dirty="0" err="1"/>
              <a:t>anti-nucleares</a:t>
            </a:r>
            <a:r>
              <a:rPr lang="es-MX" dirty="0"/>
              <a:t>.</a:t>
            </a:r>
          </a:p>
          <a:p>
            <a:endParaRPr lang="es-MX" dirty="0"/>
          </a:p>
          <a:p>
            <a:r>
              <a:rPr lang="es-MX" dirty="0"/>
              <a:t>¿Que es más probable?</a:t>
            </a:r>
          </a:p>
          <a:p>
            <a:r>
              <a:rPr lang="es-MX" b="1" dirty="0">
                <a:solidFill>
                  <a:srgbClr val="FF0000"/>
                </a:solidFill>
              </a:rPr>
              <a:t>A)  Linda es una cajera de banco.</a:t>
            </a:r>
          </a:p>
          <a:p>
            <a:r>
              <a:rPr lang="es-MX" dirty="0"/>
              <a:t>B)  Linda es una cajera de banco y es activista de 	movimientos feministas.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22532" name="Picture 4" descr="Que Debo Estudiar para Trabajar en un Banco como Cajera marzo - 2020">
            <a:extLst>
              <a:ext uri="{FF2B5EF4-FFF2-40B4-BE49-F238E27FC236}">
                <a16:creationId xmlns:a16="http://schemas.microsoft.com/office/drawing/2014/main" id="{C5E72492-4089-4C10-925E-2288914FB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44" y="1866900"/>
            <a:ext cx="465772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0610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88149-586A-4A89-B249-F86B8F736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7403" y="356247"/>
            <a:ext cx="10515600" cy="1325563"/>
          </a:xfrm>
        </p:spPr>
        <p:txBody>
          <a:bodyPr/>
          <a:lstStyle/>
          <a:p>
            <a:r>
              <a:rPr lang="es-MX" b="1" dirty="0"/>
              <a:t>Linda la cajera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828E3B4-EF4E-4D7A-9660-B36032FB9E7E}"/>
              </a:ext>
            </a:extLst>
          </p:cNvPr>
          <p:cNvSpPr txBox="1"/>
          <p:nvPr/>
        </p:nvSpPr>
        <p:spPr>
          <a:xfrm>
            <a:off x="6303146" y="1819922"/>
            <a:ext cx="50158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Linda tiene 31 años de edad, soltera, inteligente y muy brillante. Se especializó en filosofía. Como estudiante, estaba profundamente preocupada por los problemas de discriminación y justicia social, participando también en manifestaciones </a:t>
            </a:r>
            <a:r>
              <a:rPr lang="es-MX" dirty="0" err="1"/>
              <a:t>anti-nucleares</a:t>
            </a:r>
            <a:r>
              <a:rPr lang="es-MX" dirty="0"/>
              <a:t>.</a:t>
            </a:r>
          </a:p>
          <a:p>
            <a:endParaRPr lang="es-MX" dirty="0"/>
          </a:p>
          <a:p>
            <a:r>
              <a:rPr lang="es-MX" dirty="0"/>
              <a:t>¿Que es más probable?</a:t>
            </a:r>
          </a:p>
          <a:p>
            <a:r>
              <a:rPr lang="es-MX" b="1" dirty="0">
                <a:solidFill>
                  <a:srgbClr val="FF0000"/>
                </a:solidFill>
              </a:rPr>
              <a:t>A)  Linda es una cajera de banco.</a:t>
            </a:r>
          </a:p>
          <a:p>
            <a:r>
              <a:rPr lang="es-MX" dirty="0"/>
              <a:t>B)  Linda es una cajera de banco y es activista de 	movimientos feministas.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22532" name="Picture 4" descr="Que Debo Estudiar para Trabajar en un Banco como Cajera marzo - 2020">
            <a:extLst>
              <a:ext uri="{FF2B5EF4-FFF2-40B4-BE49-F238E27FC236}">
                <a16:creationId xmlns:a16="http://schemas.microsoft.com/office/drawing/2014/main" id="{C5E72492-4089-4C10-925E-2288914FB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44" y="1866900"/>
            <a:ext cx="465772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48A317C-2BFE-4025-BE89-2C68D39237E5}"/>
              </a:ext>
            </a:extLst>
          </p:cNvPr>
          <p:cNvSpPr txBox="1"/>
          <p:nvPr/>
        </p:nvSpPr>
        <p:spPr>
          <a:xfrm>
            <a:off x="5663953" y="5140171"/>
            <a:ext cx="6249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¿Por qué?</a:t>
            </a:r>
          </a:p>
          <a:p>
            <a:r>
              <a:rPr lang="es-MX" dirty="0"/>
              <a:t>Ser feminista y ser cajera de banco son eventos </a:t>
            </a:r>
            <a:r>
              <a:rPr lang="es-MX" b="1" dirty="0"/>
              <a:t>independientes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969868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88149-586A-4A89-B249-F86B8F736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7403" y="356247"/>
            <a:ext cx="10515600" cy="1325563"/>
          </a:xfrm>
        </p:spPr>
        <p:txBody>
          <a:bodyPr/>
          <a:lstStyle/>
          <a:p>
            <a:r>
              <a:rPr lang="es-MX" b="1" dirty="0"/>
              <a:t>Linda la cajera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828E3B4-EF4E-4D7A-9660-B36032FB9E7E}"/>
              </a:ext>
            </a:extLst>
          </p:cNvPr>
          <p:cNvSpPr txBox="1"/>
          <p:nvPr/>
        </p:nvSpPr>
        <p:spPr>
          <a:xfrm>
            <a:off x="6303146" y="1819922"/>
            <a:ext cx="50158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Linda tiene 31 años de edad, soltera, inteligente y muy brillante. Se especializó en filosofía. Como estudiante, estaba profundamente preocupada por los problemas de discriminación y justicia social, participando también en manifestaciones </a:t>
            </a:r>
            <a:r>
              <a:rPr lang="es-MX" dirty="0" err="1"/>
              <a:t>anti-nucleares</a:t>
            </a:r>
            <a:r>
              <a:rPr lang="es-MX" dirty="0"/>
              <a:t>.</a:t>
            </a:r>
          </a:p>
          <a:p>
            <a:endParaRPr lang="es-MX" dirty="0"/>
          </a:p>
          <a:p>
            <a:r>
              <a:rPr lang="es-MX" dirty="0"/>
              <a:t>¿Que es más probable?</a:t>
            </a:r>
          </a:p>
          <a:p>
            <a:r>
              <a:rPr lang="es-MX" b="1" dirty="0">
                <a:solidFill>
                  <a:srgbClr val="FF0000"/>
                </a:solidFill>
              </a:rPr>
              <a:t>A)  Linda es una cajera de banco.</a:t>
            </a:r>
          </a:p>
          <a:p>
            <a:r>
              <a:rPr lang="es-MX" dirty="0"/>
              <a:t>B)  Linda es una cajera de banco y es activista de 	movimientos feministas.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22532" name="Picture 4" descr="Que Debo Estudiar para Trabajar en un Banco como Cajera marzo - 2020">
            <a:extLst>
              <a:ext uri="{FF2B5EF4-FFF2-40B4-BE49-F238E27FC236}">
                <a16:creationId xmlns:a16="http://schemas.microsoft.com/office/drawing/2014/main" id="{C5E72492-4089-4C10-925E-2288914FB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44" y="1866900"/>
            <a:ext cx="465772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48A317C-2BFE-4025-BE89-2C68D39237E5}"/>
              </a:ext>
            </a:extLst>
          </p:cNvPr>
          <p:cNvSpPr txBox="1"/>
          <p:nvPr/>
        </p:nvSpPr>
        <p:spPr>
          <a:xfrm>
            <a:off x="5663953" y="5140171"/>
            <a:ext cx="6249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¿Por qué?</a:t>
            </a:r>
          </a:p>
          <a:p>
            <a:r>
              <a:rPr lang="es-MX" dirty="0"/>
              <a:t>Ser feminista y ser cajera de banco son eventos </a:t>
            </a:r>
            <a:r>
              <a:rPr lang="es-MX" b="1" dirty="0"/>
              <a:t>independientes</a:t>
            </a: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736FCA19-6C5F-4A13-85DB-1DCE1001A889}"/>
                  </a:ext>
                </a:extLst>
              </p:cNvPr>
              <p:cNvSpPr/>
              <p:nvPr/>
            </p:nvSpPr>
            <p:spPr>
              <a:xfrm>
                <a:off x="7334241" y="5928352"/>
                <a:ext cx="26015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s-MX" i="1" smtClean="0">
                        <a:solidFill>
                          <a:srgbClr val="FF0000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s-MX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>
                        <a:latin typeface="Cambria Math"/>
                        <a:ea typeface="Cambria Math"/>
                      </a:rPr>
                      <m:t>=</m:t>
                    </m:r>
                    <m:r>
                      <a:rPr lang="es-MX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i="1" dirty="0">
                        <a:latin typeface="Cambria Math" panose="02040503050406030204" pitchFamily="18" charset="0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s-MX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𝐹</m:t>
                        </m:r>
                      </m:e>
                    </m:d>
                    <m:r>
                      <a:rPr lang="es-MX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s-MX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s-MX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MX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s-MX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>
                  <a:ea typeface="Cambria Math"/>
                </a:endParaRPr>
              </a:p>
            </p:txBody>
          </p:sp>
        </mc:Choice>
        <mc:Fallback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736FCA19-6C5F-4A13-85DB-1DCE1001A8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241" y="5928352"/>
                <a:ext cx="2601546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58934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88149-586A-4A89-B249-F86B8F736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7403" y="356247"/>
            <a:ext cx="10515600" cy="1325563"/>
          </a:xfrm>
        </p:spPr>
        <p:txBody>
          <a:bodyPr/>
          <a:lstStyle/>
          <a:p>
            <a:r>
              <a:rPr lang="es-MX" b="1" dirty="0"/>
              <a:t>Linda la cajera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828E3B4-EF4E-4D7A-9660-B36032FB9E7E}"/>
              </a:ext>
            </a:extLst>
          </p:cNvPr>
          <p:cNvSpPr txBox="1"/>
          <p:nvPr/>
        </p:nvSpPr>
        <p:spPr>
          <a:xfrm>
            <a:off x="6303146" y="1819922"/>
            <a:ext cx="50158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Linda tiene 31 años de edad, soltera, inteligente y muy brillante. Se especializó en filosofía. Como estudiante, estaba profundamente preocupada por los problemas de discriminación y justicia social, participando también en manifestaciones </a:t>
            </a:r>
            <a:r>
              <a:rPr lang="es-MX" dirty="0" err="1"/>
              <a:t>anti-nucleares</a:t>
            </a:r>
            <a:r>
              <a:rPr lang="es-MX" dirty="0"/>
              <a:t>.</a:t>
            </a:r>
          </a:p>
          <a:p>
            <a:endParaRPr lang="es-MX" dirty="0"/>
          </a:p>
          <a:p>
            <a:r>
              <a:rPr lang="es-MX" dirty="0"/>
              <a:t>¿Que es más probable?</a:t>
            </a:r>
          </a:p>
          <a:p>
            <a:r>
              <a:rPr lang="es-MX" b="1" dirty="0">
                <a:solidFill>
                  <a:srgbClr val="FF0000"/>
                </a:solidFill>
              </a:rPr>
              <a:t>A)  Linda es una cajera de banco.</a:t>
            </a:r>
          </a:p>
          <a:p>
            <a:r>
              <a:rPr lang="es-MX" dirty="0"/>
              <a:t>B)  Linda es una cajera de banco y es activista de 	movimientos feministas.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22532" name="Picture 4" descr="Que Debo Estudiar para Trabajar en un Banco como Cajera marzo - 2020">
            <a:extLst>
              <a:ext uri="{FF2B5EF4-FFF2-40B4-BE49-F238E27FC236}">
                <a16:creationId xmlns:a16="http://schemas.microsoft.com/office/drawing/2014/main" id="{C5E72492-4089-4C10-925E-2288914FB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44" y="1866900"/>
            <a:ext cx="465772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48A317C-2BFE-4025-BE89-2C68D39237E5}"/>
              </a:ext>
            </a:extLst>
          </p:cNvPr>
          <p:cNvSpPr txBox="1"/>
          <p:nvPr/>
        </p:nvSpPr>
        <p:spPr>
          <a:xfrm>
            <a:off x="5663953" y="5140171"/>
            <a:ext cx="6249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¿Por qué?</a:t>
            </a:r>
          </a:p>
          <a:p>
            <a:r>
              <a:rPr lang="es-MX" dirty="0"/>
              <a:t>Ser feminista y ser cajera de banco son eventos </a:t>
            </a:r>
            <a:r>
              <a:rPr lang="es-MX" b="1" dirty="0"/>
              <a:t>independientes</a:t>
            </a: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736FCA19-6C5F-4A13-85DB-1DCE1001A889}"/>
                  </a:ext>
                </a:extLst>
              </p:cNvPr>
              <p:cNvSpPr/>
              <p:nvPr/>
            </p:nvSpPr>
            <p:spPr>
              <a:xfrm>
                <a:off x="7334241" y="5928352"/>
                <a:ext cx="26015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s-MX" i="1" smtClean="0">
                        <a:solidFill>
                          <a:srgbClr val="FF0000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s-MX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>
                        <a:latin typeface="Cambria Math"/>
                        <a:ea typeface="Cambria Math"/>
                      </a:rPr>
                      <m:t>=</m:t>
                    </m:r>
                    <m:r>
                      <a:rPr lang="es-MX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i="1" dirty="0">
                        <a:latin typeface="Cambria Math" panose="02040503050406030204" pitchFamily="18" charset="0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s-MX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𝐹</m:t>
                        </m:r>
                      </m:e>
                    </m:d>
                    <m:r>
                      <a:rPr lang="es-MX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s-MX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s-MX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MX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s-MX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>
                  <a:ea typeface="Cambria Math"/>
                </a:endParaRPr>
              </a:p>
            </p:txBody>
          </p:sp>
        </mc:Choice>
        <mc:Fallback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736FCA19-6C5F-4A13-85DB-1DCE1001A8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241" y="5928352"/>
                <a:ext cx="2601546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7C6A7115-4E4B-4C3F-8209-4908A7A35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241" y="6300158"/>
            <a:ext cx="2583401" cy="40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937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8" name="7 Elipse"/>
          <p:cNvSpPr/>
          <p:nvPr/>
        </p:nvSpPr>
        <p:spPr>
          <a:xfrm>
            <a:off x="1192161" y="2453148"/>
            <a:ext cx="3274142" cy="330363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9" name="8 Elipse"/>
          <p:cNvSpPr/>
          <p:nvPr/>
        </p:nvSpPr>
        <p:spPr>
          <a:xfrm>
            <a:off x="1504335" y="3623187"/>
            <a:ext cx="2148348" cy="19025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Lluvia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6" y="-8604"/>
            <a:ext cx="72866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423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Marcador de contenido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3847741" y="2297060"/>
                <a:ext cx="5183188" cy="3684588"/>
              </a:xfrm>
            </p:spPr>
            <p:txBody>
              <a:bodyPr/>
              <a:lstStyle/>
              <a:p>
                <a:pPr marL="0" indent="0" algn="just">
                  <a:buNone/>
                </a:pPr>
                <a:endParaRPr lang="es-MX" b="0" i="1" dirty="0">
                  <a:latin typeface="Cambria Math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s-MX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/>
                          </a:rPr>
                          <m:t>𝐴</m:t>
                        </m:r>
                        <m:r>
                          <a:rPr lang="es-MX" b="0" i="1" smtClean="0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MX" b="0" i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b="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|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)∙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s-MX" b="0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>
                          <a:latin typeface="Cambria Math"/>
                          <a:ea typeface="Cambria Math"/>
                        </a:rPr>
                        <m:t>= 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b="0" i="1" dirty="0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s-MX" b="0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)∙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b="0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>
                  <a:ea typeface="Cambria Math"/>
                </a:endParaRPr>
              </a:p>
              <a:p>
                <a:pPr marL="0" indent="0"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6" name="5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3847741" y="2297060"/>
                <a:ext cx="5183188" cy="3684588"/>
              </a:xfrm>
              <a:blipFill rotWithShape="1">
                <a:blip r:embed="rId2"/>
                <a:stretch>
                  <a:fillRect l="-58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7 Elipse"/>
          <p:cNvSpPr/>
          <p:nvPr/>
        </p:nvSpPr>
        <p:spPr>
          <a:xfrm>
            <a:off x="378541" y="2297060"/>
            <a:ext cx="3274142" cy="330363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9" name="8 Elipse"/>
          <p:cNvSpPr/>
          <p:nvPr/>
        </p:nvSpPr>
        <p:spPr>
          <a:xfrm>
            <a:off x="690715" y="3467099"/>
            <a:ext cx="2148348" cy="19025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Lluvia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6" y="-8604"/>
            <a:ext cx="72866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3575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7F62098F-1D15-404F-9D03-4949032332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F46707-7708-4ED3-AFC8-108CE76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9A66D0-E70E-4084-9243-6041B26D1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28FD01-120F-4EAC-B840-2322C00B0E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C91EFB-01A1-4D99-8080-CD292D407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CF2E0A-99EC-4916-86E8-D5DE440B84F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5DD70599-05FF-4833-9151-0CBCF837E4B5}"/>
                  </a:ext>
                </a:extLst>
              </p:cNvPr>
              <p:cNvSpPr txBox="1"/>
              <p:nvPr/>
            </p:nvSpPr>
            <p:spPr>
              <a:xfrm>
                <a:off x="803847" y="365125"/>
                <a:ext cx="697307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6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s-MX" sz="6000" dirty="0"/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5DD70599-05FF-4833-9151-0CBCF837E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47" y="365125"/>
                <a:ext cx="697307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ipse 9">
            <a:extLst>
              <a:ext uri="{FF2B5EF4-FFF2-40B4-BE49-F238E27FC236}">
                <a16:creationId xmlns:a16="http://schemas.microsoft.com/office/drawing/2014/main" id="{C1745081-B469-4550-9C14-655FCE31A057}"/>
              </a:ext>
            </a:extLst>
          </p:cNvPr>
          <p:cNvSpPr/>
          <p:nvPr/>
        </p:nvSpPr>
        <p:spPr>
          <a:xfrm>
            <a:off x="836612" y="488273"/>
            <a:ext cx="6107837" cy="57013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7D9AB20B-84EC-4C15-9B27-6FF1505C8A99}"/>
              </a:ext>
            </a:extLst>
          </p:cNvPr>
          <p:cNvSpPr/>
          <p:nvPr/>
        </p:nvSpPr>
        <p:spPr>
          <a:xfrm>
            <a:off x="5188150" y="488272"/>
            <a:ext cx="6107837" cy="57013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91797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Marcador de contenido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3847741" y="2297060"/>
                <a:ext cx="5183188" cy="3684588"/>
              </a:xfrm>
            </p:spPr>
            <p:txBody>
              <a:bodyPr/>
              <a:lstStyle/>
              <a:p>
                <a:pPr marL="0" indent="0" algn="just">
                  <a:buNone/>
                </a:pPr>
                <a:endParaRPr lang="es-MX" b="0" i="1" dirty="0">
                  <a:latin typeface="Cambria Math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s-MX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/>
                          </a:rPr>
                          <m:t>𝐴</m:t>
                        </m:r>
                        <m:r>
                          <a:rPr lang="es-MX" b="0" i="1" smtClean="0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MX" b="0" i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b="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|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)∙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s-MX" b="0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>
                          <a:latin typeface="Cambria Math"/>
                          <a:ea typeface="Cambria Math"/>
                        </a:rPr>
                        <m:t>= 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b="0" i="1" dirty="0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s-MX" b="0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)∙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b="0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>
                  <a:ea typeface="Cambria Math"/>
                </a:endParaRPr>
              </a:p>
              <a:p>
                <a:pPr marL="0" indent="0"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6" name="5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3847741" y="2297060"/>
                <a:ext cx="5183188" cy="3684588"/>
              </a:xfrm>
              <a:blipFill rotWithShape="1">
                <a:blip r:embed="rId2"/>
                <a:stretch>
                  <a:fillRect l="-58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7 Elipse"/>
          <p:cNvSpPr/>
          <p:nvPr/>
        </p:nvSpPr>
        <p:spPr>
          <a:xfrm>
            <a:off x="378541" y="2297060"/>
            <a:ext cx="3274142" cy="330363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9" name="8 Elipse"/>
          <p:cNvSpPr/>
          <p:nvPr/>
        </p:nvSpPr>
        <p:spPr>
          <a:xfrm>
            <a:off x="690715" y="3467099"/>
            <a:ext cx="2148348" cy="19025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Lluvia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6" y="-8604"/>
            <a:ext cx="72866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AC328200-747C-444E-8CB8-88530A2CF192}"/>
              </a:ext>
            </a:extLst>
          </p:cNvPr>
          <p:cNvSpPr/>
          <p:nvPr/>
        </p:nvSpPr>
        <p:spPr>
          <a:xfrm>
            <a:off x="3728621" y="2505075"/>
            <a:ext cx="4563123" cy="116455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88268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Marcador de contenido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3847741" y="2297060"/>
                <a:ext cx="5183188" cy="3684588"/>
              </a:xfrm>
            </p:spPr>
            <p:txBody>
              <a:bodyPr/>
              <a:lstStyle/>
              <a:p>
                <a:pPr marL="0" indent="0" algn="just">
                  <a:buNone/>
                </a:pPr>
                <a:endParaRPr lang="es-MX" b="0" i="1" dirty="0">
                  <a:latin typeface="Cambria Math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s-MX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/>
                          </a:rPr>
                          <m:t>𝐴</m:t>
                        </m:r>
                        <m:r>
                          <a:rPr lang="es-MX" b="0" i="1" smtClean="0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MX" b="0" i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b="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|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)∙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s-MX" b="0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>
                          <a:latin typeface="Cambria Math"/>
                          <a:ea typeface="Cambria Math"/>
                        </a:rPr>
                        <m:t>= 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b="0" i="1" dirty="0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s-MX" b="0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)∙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b="0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>
                  <a:ea typeface="Cambria Math"/>
                </a:endParaRPr>
              </a:p>
              <a:p>
                <a:pPr marL="0" indent="0"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6" name="5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3847741" y="2297060"/>
                <a:ext cx="5183188" cy="3684588"/>
              </a:xfrm>
              <a:blipFill rotWithShape="1">
                <a:blip r:embed="rId2"/>
                <a:stretch>
                  <a:fillRect l="-58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7 Elipse"/>
          <p:cNvSpPr/>
          <p:nvPr/>
        </p:nvSpPr>
        <p:spPr>
          <a:xfrm>
            <a:off x="378541" y="2297060"/>
            <a:ext cx="3274142" cy="330363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9" name="8 Elipse"/>
          <p:cNvSpPr/>
          <p:nvPr/>
        </p:nvSpPr>
        <p:spPr>
          <a:xfrm>
            <a:off x="690715" y="3467099"/>
            <a:ext cx="2148348" cy="19025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Lluvia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6" y="-8604"/>
            <a:ext cx="72866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AC328200-747C-444E-8CB8-88530A2CF192}"/>
              </a:ext>
            </a:extLst>
          </p:cNvPr>
          <p:cNvSpPr/>
          <p:nvPr/>
        </p:nvSpPr>
        <p:spPr>
          <a:xfrm>
            <a:off x="3728621" y="2505075"/>
            <a:ext cx="4563123" cy="116455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853CD94F-B188-4397-9BCE-79EACFC7340E}"/>
              </a:ext>
            </a:extLst>
          </p:cNvPr>
          <p:cNvSpPr/>
          <p:nvPr/>
        </p:nvSpPr>
        <p:spPr>
          <a:xfrm>
            <a:off x="5619565" y="2505075"/>
            <a:ext cx="1473693" cy="109038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73623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Marcador de contenido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3847741" y="2297060"/>
                <a:ext cx="5183188" cy="3684588"/>
              </a:xfrm>
            </p:spPr>
            <p:txBody>
              <a:bodyPr/>
              <a:lstStyle/>
              <a:p>
                <a:pPr marL="0" indent="0" algn="just">
                  <a:buNone/>
                </a:pPr>
                <a:endParaRPr lang="es-MX" b="0" i="1" dirty="0">
                  <a:latin typeface="Cambria Math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s-MX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/>
                          </a:rPr>
                          <m:t>𝐴</m:t>
                        </m:r>
                        <m:r>
                          <a:rPr lang="es-MX" b="0" i="1" smtClean="0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MX" b="0" i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b="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|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)∙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s-MX" b="0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>
                          <a:latin typeface="Cambria Math"/>
                          <a:ea typeface="Cambria Math"/>
                        </a:rPr>
                        <m:t>= 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b="0" i="1" dirty="0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s-MX" b="0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)∙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b="0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>
                  <a:ea typeface="Cambria Math"/>
                </a:endParaRPr>
              </a:p>
              <a:p>
                <a:pPr marL="0" indent="0"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6" name="5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3847741" y="2297060"/>
                <a:ext cx="5183188" cy="3684588"/>
              </a:xfrm>
              <a:blipFill rotWithShape="1">
                <a:blip r:embed="rId2"/>
                <a:stretch>
                  <a:fillRect l="-58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7 Elipse"/>
          <p:cNvSpPr/>
          <p:nvPr/>
        </p:nvSpPr>
        <p:spPr>
          <a:xfrm>
            <a:off x="378541" y="2297060"/>
            <a:ext cx="3274142" cy="330363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9" name="8 Elipse"/>
          <p:cNvSpPr/>
          <p:nvPr/>
        </p:nvSpPr>
        <p:spPr>
          <a:xfrm>
            <a:off x="690715" y="3467099"/>
            <a:ext cx="2148348" cy="19025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Lluvia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6" y="-8604"/>
            <a:ext cx="72866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AC328200-747C-444E-8CB8-88530A2CF192}"/>
              </a:ext>
            </a:extLst>
          </p:cNvPr>
          <p:cNvSpPr/>
          <p:nvPr/>
        </p:nvSpPr>
        <p:spPr>
          <a:xfrm>
            <a:off x="3565454" y="3922125"/>
            <a:ext cx="4563123" cy="1164559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39748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Marcador de contenido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3847741" y="2297060"/>
                <a:ext cx="5183188" cy="3684588"/>
              </a:xfrm>
            </p:spPr>
            <p:txBody>
              <a:bodyPr/>
              <a:lstStyle/>
              <a:p>
                <a:pPr marL="0" indent="0" algn="just">
                  <a:buNone/>
                </a:pPr>
                <a:endParaRPr lang="es-MX" b="0" i="1" dirty="0">
                  <a:latin typeface="Cambria Math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s-MX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/>
                          </a:rPr>
                          <m:t>𝐴</m:t>
                        </m:r>
                        <m:r>
                          <a:rPr lang="es-MX" b="0" i="1" smtClean="0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MX" b="0" i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b="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|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)∙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s-MX" b="0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>
                          <a:latin typeface="Cambria Math"/>
                          <a:ea typeface="Cambria Math"/>
                        </a:rPr>
                        <m:t>= 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b="0" i="1" dirty="0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s-MX" b="0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)∙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b="0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>
                  <a:ea typeface="Cambria Math"/>
                </a:endParaRPr>
              </a:p>
              <a:p>
                <a:pPr marL="0" indent="0"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6" name="5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3847741" y="2297060"/>
                <a:ext cx="5183188" cy="3684588"/>
              </a:xfrm>
              <a:blipFill rotWithShape="1">
                <a:blip r:embed="rId3"/>
                <a:stretch>
                  <a:fillRect l="-58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7 Elipse"/>
          <p:cNvSpPr/>
          <p:nvPr/>
        </p:nvSpPr>
        <p:spPr>
          <a:xfrm>
            <a:off x="378541" y="2297060"/>
            <a:ext cx="3274142" cy="330363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9" name="8 Elipse"/>
          <p:cNvSpPr/>
          <p:nvPr/>
        </p:nvSpPr>
        <p:spPr>
          <a:xfrm>
            <a:off x="690715" y="3467099"/>
            <a:ext cx="2148348" cy="19025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Lluvia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6" y="-8604"/>
            <a:ext cx="72866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CABC7878-0DA3-4952-99B3-CF463A3D3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172" y="4759897"/>
            <a:ext cx="4240848" cy="153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lecha: hacia abajo 6">
            <a:extLst>
              <a:ext uri="{FF2B5EF4-FFF2-40B4-BE49-F238E27FC236}">
                <a16:creationId xmlns:a16="http://schemas.microsoft.com/office/drawing/2014/main" id="{6697A280-766E-4C10-A0E8-781BE28ED08D}"/>
              </a:ext>
            </a:extLst>
          </p:cNvPr>
          <p:cNvSpPr/>
          <p:nvPr/>
        </p:nvSpPr>
        <p:spPr>
          <a:xfrm rot="16713156">
            <a:off x="6856718" y="3319577"/>
            <a:ext cx="181784" cy="323916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864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Marcador de contenido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3847741" y="2297060"/>
                <a:ext cx="5183188" cy="3684588"/>
              </a:xfrm>
            </p:spPr>
            <p:txBody>
              <a:bodyPr/>
              <a:lstStyle/>
              <a:p>
                <a:pPr marL="0" indent="0" algn="just">
                  <a:buNone/>
                </a:pPr>
                <a:endParaRPr lang="es-MX" b="0" i="1" dirty="0">
                  <a:latin typeface="Cambria Math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s-MX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/>
                          </a:rPr>
                          <m:t>𝐴</m:t>
                        </m:r>
                        <m:r>
                          <a:rPr lang="es-MX" b="0" i="1" smtClean="0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MX" b="0" i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b="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|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)∙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s-MX" b="0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>
                          <a:latin typeface="Cambria Math"/>
                          <a:ea typeface="Cambria Math"/>
                        </a:rPr>
                        <m:t>= 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b="0" i="1" dirty="0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s-MX" b="0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)∙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b="0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>
                  <a:ea typeface="Cambria Math"/>
                </a:endParaRPr>
              </a:p>
              <a:p>
                <a:pPr marL="0" indent="0"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6" name="5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3847741" y="2297060"/>
                <a:ext cx="5183188" cy="3684588"/>
              </a:xfrm>
              <a:blipFill rotWithShape="1">
                <a:blip r:embed="rId3"/>
                <a:stretch>
                  <a:fillRect l="-58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7 Elipse"/>
          <p:cNvSpPr/>
          <p:nvPr/>
        </p:nvSpPr>
        <p:spPr>
          <a:xfrm>
            <a:off x="378541" y="2297060"/>
            <a:ext cx="3274142" cy="330363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9" name="8 Elipse"/>
          <p:cNvSpPr/>
          <p:nvPr/>
        </p:nvSpPr>
        <p:spPr>
          <a:xfrm>
            <a:off x="690715" y="3467099"/>
            <a:ext cx="2148348" cy="19025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Lluvia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6" y="-8604"/>
            <a:ext cx="72866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CABC7878-0DA3-4952-99B3-CF463A3D3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172" y="4759897"/>
            <a:ext cx="4240848" cy="153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6 Título">
            <a:extLst>
              <a:ext uri="{FF2B5EF4-FFF2-40B4-BE49-F238E27FC236}">
                <a16:creationId xmlns:a16="http://schemas.microsoft.com/office/drawing/2014/main" id="{12B70D54-25C3-4237-A2FD-67913B8B18B3}"/>
              </a:ext>
            </a:extLst>
          </p:cNvPr>
          <p:cNvSpPr txBox="1">
            <a:spLocks/>
          </p:cNvSpPr>
          <p:nvPr/>
        </p:nvSpPr>
        <p:spPr>
          <a:xfrm rot="2012329">
            <a:off x="8664046" y="4327508"/>
            <a:ext cx="3573342" cy="864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¡Teorema de </a:t>
            </a:r>
            <a:r>
              <a:rPr lang="es-MX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Bayes</a:t>
            </a:r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</p:txBody>
      </p:sp>
      <p:sp>
        <p:nvSpPr>
          <p:cNvPr id="7" name="Flecha: hacia abajo 6">
            <a:extLst>
              <a:ext uri="{FF2B5EF4-FFF2-40B4-BE49-F238E27FC236}">
                <a16:creationId xmlns:a16="http://schemas.microsoft.com/office/drawing/2014/main" id="{6697A280-766E-4C10-A0E8-781BE28ED08D}"/>
              </a:ext>
            </a:extLst>
          </p:cNvPr>
          <p:cNvSpPr/>
          <p:nvPr/>
        </p:nvSpPr>
        <p:spPr>
          <a:xfrm rot="16713156">
            <a:off x="6856718" y="3319577"/>
            <a:ext cx="181784" cy="323916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090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5087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14 Elipse"/>
          <p:cNvSpPr/>
          <p:nvPr/>
        </p:nvSpPr>
        <p:spPr>
          <a:xfrm>
            <a:off x="1057121" y="4627272"/>
            <a:ext cx="2448232" cy="223045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r>
              <a:rPr lang="es-MX" dirty="0"/>
              <a:t>B:</a:t>
            </a:r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16" name="15 Elipse"/>
          <p:cNvSpPr/>
          <p:nvPr/>
        </p:nvSpPr>
        <p:spPr>
          <a:xfrm>
            <a:off x="1434478" y="5237145"/>
            <a:ext cx="1693518" cy="140992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A: </a:t>
            </a:r>
          </a:p>
          <a:p>
            <a:pPr algn="ctr"/>
            <a:r>
              <a:rPr lang="es-MX" dirty="0"/>
              <a:t>Lluvia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1497116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562475" y="1825625"/>
            <a:ext cx="6791325" cy="4351338"/>
          </a:xfrm>
        </p:spPr>
        <p:txBody>
          <a:bodyPr/>
          <a:lstStyle/>
          <a:p>
            <a:r>
              <a:rPr lang="es-MX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Posterior: </a:t>
            </a:r>
            <a:r>
              <a:rPr lang="es-MX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un evento A, dada la evidencia B.</a:t>
            </a: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5087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Elipse"/>
          <p:cNvSpPr/>
          <p:nvPr/>
        </p:nvSpPr>
        <p:spPr>
          <a:xfrm>
            <a:off x="147484" y="2979174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1057121" y="4627272"/>
            <a:ext cx="2448232" cy="223045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r>
              <a:rPr lang="es-MX" dirty="0"/>
              <a:t>B:</a:t>
            </a:r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16" name="15 Elipse"/>
          <p:cNvSpPr/>
          <p:nvPr/>
        </p:nvSpPr>
        <p:spPr>
          <a:xfrm>
            <a:off x="1434478" y="5237145"/>
            <a:ext cx="1693518" cy="140992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A: </a:t>
            </a:r>
          </a:p>
          <a:p>
            <a:pPr algn="ctr"/>
            <a:r>
              <a:rPr lang="es-MX" dirty="0"/>
              <a:t>Lluvia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040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562475" y="1825625"/>
            <a:ext cx="6791325" cy="4351338"/>
          </a:xfrm>
        </p:spPr>
        <p:txBody>
          <a:bodyPr/>
          <a:lstStyle/>
          <a:p>
            <a:r>
              <a:rPr lang="es-MX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Posterior: </a:t>
            </a:r>
            <a:r>
              <a:rPr lang="es-MX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un evento A, dada la evidencia B.</a:t>
            </a:r>
          </a:p>
          <a:p>
            <a:pPr lvl="1"/>
            <a:r>
              <a:rPr lang="es-MX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que llueva dado que está nublado.</a:t>
            </a:r>
            <a:endParaRPr lang="es-MX" dirty="0">
              <a:solidFill>
                <a:srgbClr val="00B050"/>
              </a:solidFill>
            </a:endParaRPr>
          </a:p>
          <a:p>
            <a:pPr lvl="1"/>
            <a:endParaRPr lang="es-MX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5087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Elipse"/>
          <p:cNvSpPr/>
          <p:nvPr/>
        </p:nvSpPr>
        <p:spPr>
          <a:xfrm>
            <a:off x="147484" y="2979174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1057121" y="4627272"/>
            <a:ext cx="2448232" cy="223045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r>
              <a:rPr lang="es-MX" dirty="0"/>
              <a:t>B:</a:t>
            </a:r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16" name="15 Elipse"/>
          <p:cNvSpPr/>
          <p:nvPr/>
        </p:nvSpPr>
        <p:spPr>
          <a:xfrm>
            <a:off x="1434478" y="5237145"/>
            <a:ext cx="1693518" cy="140992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A: </a:t>
            </a:r>
          </a:p>
          <a:p>
            <a:pPr algn="ctr"/>
            <a:r>
              <a:rPr lang="es-MX" dirty="0"/>
              <a:t>Lluvia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341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562475" y="1825625"/>
            <a:ext cx="6791325" cy="4351338"/>
          </a:xfrm>
        </p:spPr>
        <p:txBody>
          <a:bodyPr/>
          <a:lstStyle/>
          <a:p>
            <a:r>
              <a:rPr lang="es-MX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Posterior: </a:t>
            </a:r>
            <a:r>
              <a:rPr lang="es-MX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un evento A, dada la evidencia B.</a:t>
            </a:r>
          </a:p>
          <a:p>
            <a:r>
              <a:rPr lang="es-MX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prior: </a:t>
            </a:r>
            <a:r>
              <a:rPr lang="es-MX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del evento A, con independencia de la observación de B</a:t>
            </a:r>
            <a:endParaRPr lang="es-MX" dirty="0">
              <a:solidFill>
                <a:srgbClr val="00B050"/>
              </a:solidFill>
            </a:endParaRPr>
          </a:p>
          <a:p>
            <a:pPr lvl="1"/>
            <a:endParaRPr lang="es-MX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5087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Elipse"/>
          <p:cNvSpPr/>
          <p:nvPr/>
        </p:nvSpPr>
        <p:spPr>
          <a:xfrm>
            <a:off x="147484" y="2979174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1057121" y="4627272"/>
            <a:ext cx="2448232" cy="223045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r>
              <a:rPr lang="es-MX" dirty="0"/>
              <a:t>B:</a:t>
            </a:r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16" name="15 Elipse"/>
          <p:cNvSpPr/>
          <p:nvPr/>
        </p:nvSpPr>
        <p:spPr>
          <a:xfrm>
            <a:off x="1434478" y="5237145"/>
            <a:ext cx="1693518" cy="140992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A: </a:t>
            </a:r>
          </a:p>
          <a:p>
            <a:pPr algn="ctr"/>
            <a:r>
              <a:rPr lang="es-MX" dirty="0"/>
              <a:t>Lluvia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6 Elipse">
            <a:extLst>
              <a:ext uri="{FF2B5EF4-FFF2-40B4-BE49-F238E27FC236}">
                <a16:creationId xmlns:a16="http://schemas.microsoft.com/office/drawing/2014/main" id="{EDB01CCF-3B8C-45A3-BDAF-FA57F503A8E5}"/>
              </a:ext>
            </a:extLst>
          </p:cNvPr>
          <p:cNvSpPr/>
          <p:nvPr/>
        </p:nvSpPr>
        <p:spPr>
          <a:xfrm>
            <a:off x="3264617" y="2605086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882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562475" y="1825625"/>
            <a:ext cx="6791325" cy="4351338"/>
          </a:xfrm>
        </p:spPr>
        <p:txBody>
          <a:bodyPr/>
          <a:lstStyle/>
          <a:p>
            <a:r>
              <a:rPr lang="es-MX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Posterior: </a:t>
            </a:r>
            <a:r>
              <a:rPr lang="es-MX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un evento A, dada la evidencia B.</a:t>
            </a:r>
          </a:p>
          <a:p>
            <a:r>
              <a:rPr lang="es-MX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prior: </a:t>
            </a:r>
            <a:r>
              <a:rPr lang="es-MX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del evento A, con independencia de la observación de B</a:t>
            </a:r>
          </a:p>
          <a:p>
            <a:pPr lvl="1"/>
            <a:r>
              <a:rPr lang="es-MX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que llueva</a:t>
            </a:r>
            <a:endParaRPr lang="es-MX" dirty="0">
              <a:solidFill>
                <a:srgbClr val="FF0000"/>
              </a:solidFill>
            </a:endParaRPr>
          </a:p>
          <a:p>
            <a:endParaRPr lang="es-MX" dirty="0">
              <a:solidFill>
                <a:srgbClr val="00B050"/>
              </a:solidFill>
            </a:endParaRPr>
          </a:p>
          <a:p>
            <a:pPr lvl="1"/>
            <a:endParaRPr lang="es-MX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5087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Elipse"/>
          <p:cNvSpPr/>
          <p:nvPr/>
        </p:nvSpPr>
        <p:spPr>
          <a:xfrm>
            <a:off x="147484" y="2979174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1057121" y="4627272"/>
            <a:ext cx="2448232" cy="223045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r>
              <a:rPr lang="es-MX" dirty="0"/>
              <a:t>B:</a:t>
            </a:r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16" name="15 Elipse"/>
          <p:cNvSpPr/>
          <p:nvPr/>
        </p:nvSpPr>
        <p:spPr>
          <a:xfrm>
            <a:off x="1434478" y="5237145"/>
            <a:ext cx="1693518" cy="140992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A: </a:t>
            </a:r>
          </a:p>
          <a:p>
            <a:pPr algn="ctr"/>
            <a:r>
              <a:rPr lang="es-MX" dirty="0"/>
              <a:t>Lluvia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6 Elipse">
            <a:extLst>
              <a:ext uri="{FF2B5EF4-FFF2-40B4-BE49-F238E27FC236}">
                <a16:creationId xmlns:a16="http://schemas.microsoft.com/office/drawing/2014/main" id="{EDB01CCF-3B8C-45A3-BDAF-FA57F503A8E5}"/>
              </a:ext>
            </a:extLst>
          </p:cNvPr>
          <p:cNvSpPr/>
          <p:nvPr/>
        </p:nvSpPr>
        <p:spPr>
          <a:xfrm>
            <a:off x="3264617" y="2605086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709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46707-7708-4ED3-AFC8-108CE76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9A66D0-E70E-4084-9243-6041B26D1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28FD01-120F-4EAC-B840-2322C00B0E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C91EFB-01A1-4D99-8080-CD292D407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CF2E0A-99EC-4916-86E8-D5DE440B84F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831C485-84B0-4CAA-9B4E-B8ED7ACBB731}"/>
              </a:ext>
            </a:extLst>
          </p:cNvPr>
          <p:cNvSpPr/>
          <p:nvPr/>
        </p:nvSpPr>
        <p:spPr>
          <a:xfrm>
            <a:off x="836612" y="488273"/>
            <a:ext cx="6107837" cy="570139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8461D82-F729-42C4-A755-B39F3E9F3CD7}"/>
              </a:ext>
            </a:extLst>
          </p:cNvPr>
          <p:cNvSpPr/>
          <p:nvPr/>
        </p:nvSpPr>
        <p:spPr>
          <a:xfrm>
            <a:off x="5188150" y="488272"/>
            <a:ext cx="6107837" cy="570139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619395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562475" y="1825625"/>
            <a:ext cx="6791325" cy="4351338"/>
          </a:xfrm>
        </p:spPr>
        <p:txBody>
          <a:bodyPr/>
          <a:lstStyle/>
          <a:p>
            <a:r>
              <a:rPr lang="es-MX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Posterior: </a:t>
            </a:r>
            <a:r>
              <a:rPr lang="es-MX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un evento A, dada la evidencia B.</a:t>
            </a:r>
          </a:p>
          <a:p>
            <a:r>
              <a:rPr lang="es-MX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prior: </a:t>
            </a:r>
            <a:r>
              <a:rPr lang="es-MX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del evento A, con independencia de la observación de B</a:t>
            </a:r>
          </a:p>
          <a:p>
            <a:r>
              <a:rPr lang="es-MX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Verosimilitud: </a:t>
            </a:r>
            <a:r>
              <a:rPr lang="es-MX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observar la evidencia B, cuando el evento A ocurre.</a:t>
            </a:r>
          </a:p>
          <a:p>
            <a:endParaRPr lang="es-MX" dirty="0">
              <a:solidFill>
                <a:srgbClr val="00B050"/>
              </a:solidFill>
            </a:endParaRPr>
          </a:p>
          <a:p>
            <a:pPr lvl="1"/>
            <a:endParaRPr lang="es-MX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5087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Elipse"/>
          <p:cNvSpPr/>
          <p:nvPr/>
        </p:nvSpPr>
        <p:spPr>
          <a:xfrm>
            <a:off x="147484" y="2979174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1057121" y="4627272"/>
            <a:ext cx="2448232" cy="223045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r>
              <a:rPr lang="es-MX" dirty="0"/>
              <a:t>B:</a:t>
            </a:r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16" name="15 Elipse"/>
          <p:cNvSpPr/>
          <p:nvPr/>
        </p:nvSpPr>
        <p:spPr>
          <a:xfrm>
            <a:off x="1434478" y="5237145"/>
            <a:ext cx="1693518" cy="140992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A: </a:t>
            </a:r>
          </a:p>
          <a:p>
            <a:pPr algn="ctr"/>
            <a:r>
              <a:rPr lang="es-MX" dirty="0"/>
              <a:t>Lluvia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6 Elipse">
            <a:extLst>
              <a:ext uri="{FF2B5EF4-FFF2-40B4-BE49-F238E27FC236}">
                <a16:creationId xmlns:a16="http://schemas.microsoft.com/office/drawing/2014/main" id="{EDB01CCF-3B8C-45A3-BDAF-FA57F503A8E5}"/>
              </a:ext>
            </a:extLst>
          </p:cNvPr>
          <p:cNvSpPr/>
          <p:nvPr/>
        </p:nvSpPr>
        <p:spPr>
          <a:xfrm>
            <a:off x="3264617" y="2605086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8B7A3A81-FFA4-4A1B-B43C-0B6EC3670A5F}"/>
              </a:ext>
            </a:extLst>
          </p:cNvPr>
          <p:cNvSpPr/>
          <p:nvPr/>
        </p:nvSpPr>
        <p:spPr>
          <a:xfrm>
            <a:off x="1907764" y="2671454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10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562475" y="1825625"/>
            <a:ext cx="6791325" cy="4351338"/>
          </a:xfrm>
        </p:spPr>
        <p:txBody>
          <a:bodyPr/>
          <a:lstStyle/>
          <a:p>
            <a:r>
              <a:rPr lang="es-MX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Posterior: </a:t>
            </a:r>
            <a:r>
              <a:rPr lang="es-MX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un evento A, dada la evidencia B.</a:t>
            </a:r>
          </a:p>
          <a:p>
            <a:r>
              <a:rPr lang="es-MX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prior: </a:t>
            </a:r>
            <a:r>
              <a:rPr lang="es-MX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del evento A, con independencia de la observación de B</a:t>
            </a:r>
          </a:p>
          <a:p>
            <a:r>
              <a:rPr lang="es-MX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Verosimilitud: </a:t>
            </a:r>
            <a:r>
              <a:rPr lang="es-MX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observar la evidencia B, cuando el evento A ocurre.</a:t>
            </a:r>
          </a:p>
          <a:p>
            <a:pPr lvl="1"/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La probabilidad de que el cielo esté nublado, dado que está lloviendo</a:t>
            </a:r>
          </a:p>
          <a:p>
            <a:pPr lvl="1"/>
            <a:endParaRPr lang="es-MX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dirty="0">
              <a:solidFill>
                <a:srgbClr val="00B050"/>
              </a:solidFill>
            </a:endParaRPr>
          </a:p>
          <a:p>
            <a:pPr lvl="1"/>
            <a:endParaRPr lang="es-MX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5087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Elipse"/>
          <p:cNvSpPr/>
          <p:nvPr/>
        </p:nvSpPr>
        <p:spPr>
          <a:xfrm>
            <a:off x="147484" y="2979174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1057121" y="4627272"/>
            <a:ext cx="2448232" cy="223045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r>
              <a:rPr lang="es-MX" dirty="0"/>
              <a:t>B:</a:t>
            </a:r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16" name="15 Elipse"/>
          <p:cNvSpPr/>
          <p:nvPr/>
        </p:nvSpPr>
        <p:spPr>
          <a:xfrm>
            <a:off x="1434478" y="5237145"/>
            <a:ext cx="1693518" cy="140992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A: </a:t>
            </a:r>
          </a:p>
          <a:p>
            <a:pPr algn="ctr"/>
            <a:r>
              <a:rPr lang="es-MX" dirty="0"/>
              <a:t>Lluvia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6 Elipse">
            <a:extLst>
              <a:ext uri="{FF2B5EF4-FFF2-40B4-BE49-F238E27FC236}">
                <a16:creationId xmlns:a16="http://schemas.microsoft.com/office/drawing/2014/main" id="{EDB01CCF-3B8C-45A3-BDAF-FA57F503A8E5}"/>
              </a:ext>
            </a:extLst>
          </p:cNvPr>
          <p:cNvSpPr/>
          <p:nvPr/>
        </p:nvSpPr>
        <p:spPr>
          <a:xfrm>
            <a:off x="3264617" y="2605086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8B7A3A81-FFA4-4A1B-B43C-0B6EC3670A5F}"/>
              </a:ext>
            </a:extLst>
          </p:cNvPr>
          <p:cNvSpPr/>
          <p:nvPr/>
        </p:nvSpPr>
        <p:spPr>
          <a:xfrm>
            <a:off x="1907764" y="2671454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597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562475" y="1825625"/>
            <a:ext cx="6791325" cy="4351338"/>
          </a:xfrm>
        </p:spPr>
        <p:txBody>
          <a:bodyPr/>
          <a:lstStyle/>
          <a:p>
            <a:r>
              <a:rPr lang="es-MX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Posterior: </a:t>
            </a:r>
            <a:r>
              <a:rPr lang="es-MX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un evento A, dada la evidencia B.</a:t>
            </a:r>
          </a:p>
          <a:p>
            <a:r>
              <a:rPr lang="es-MX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prior: </a:t>
            </a:r>
            <a:r>
              <a:rPr lang="es-MX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del evento A, con independencia de la observación de B</a:t>
            </a:r>
          </a:p>
          <a:p>
            <a:r>
              <a:rPr lang="es-MX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Verosimilitud: </a:t>
            </a:r>
            <a:r>
              <a:rPr lang="es-MX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observar la evidencia B, cuando el evento A ocurre.</a:t>
            </a:r>
          </a:p>
          <a:p>
            <a:r>
              <a:rPr lang="es-MX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 marginal: </a:t>
            </a:r>
            <a:r>
              <a:rPr lang="es-MX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observar la evidencia, con independencia de su relación con A.</a:t>
            </a:r>
            <a:endParaRPr lang="es-MX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dirty="0">
              <a:solidFill>
                <a:srgbClr val="00B050"/>
              </a:solidFill>
            </a:endParaRPr>
          </a:p>
          <a:p>
            <a:pPr lvl="1"/>
            <a:endParaRPr lang="es-MX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5087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Elipse"/>
          <p:cNvSpPr/>
          <p:nvPr/>
        </p:nvSpPr>
        <p:spPr>
          <a:xfrm>
            <a:off x="147484" y="2979174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1057121" y="4627272"/>
            <a:ext cx="2448232" cy="223045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r>
              <a:rPr lang="es-MX" dirty="0"/>
              <a:t>B:</a:t>
            </a:r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16" name="15 Elipse"/>
          <p:cNvSpPr/>
          <p:nvPr/>
        </p:nvSpPr>
        <p:spPr>
          <a:xfrm>
            <a:off x="1434478" y="5237145"/>
            <a:ext cx="1693518" cy="140992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A: </a:t>
            </a:r>
          </a:p>
          <a:p>
            <a:pPr algn="ctr"/>
            <a:r>
              <a:rPr lang="es-MX" dirty="0"/>
              <a:t>Lluvia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6 Elipse">
            <a:extLst>
              <a:ext uri="{FF2B5EF4-FFF2-40B4-BE49-F238E27FC236}">
                <a16:creationId xmlns:a16="http://schemas.microsoft.com/office/drawing/2014/main" id="{EDB01CCF-3B8C-45A3-BDAF-FA57F503A8E5}"/>
              </a:ext>
            </a:extLst>
          </p:cNvPr>
          <p:cNvSpPr/>
          <p:nvPr/>
        </p:nvSpPr>
        <p:spPr>
          <a:xfrm>
            <a:off x="3264617" y="2605086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8B7A3A81-FFA4-4A1B-B43C-0B6EC3670A5F}"/>
              </a:ext>
            </a:extLst>
          </p:cNvPr>
          <p:cNvSpPr/>
          <p:nvPr/>
        </p:nvSpPr>
        <p:spPr>
          <a:xfrm>
            <a:off x="1907764" y="2671454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6 Elipse">
            <a:extLst>
              <a:ext uri="{FF2B5EF4-FFF2-40B4-BE49-F238E27FC236}">
                <a16:creationId xmlns:a16="http://schemas.microsoft.com/office/drawing/2014/main" id="{425C0D0B-2611-470C-9BFD-68D278676942}"/>
              </a:ext>
            </a:extLst>
          </p:cNvPr>
          <p:cNvSpPr/>
          <p:nvPr/>
        </p:nvSpPr>
        <p:spPr>
          <a:xfrm>
            <a:off x="2281237" y="3482615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388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562475" y="1825625"/>
            <a:ext cx="6791325" cy="4351338"/>
          </a:xfrm>
        </p:spPr>
        <p:txBody>
          <a:bodyPr>
            <a:normAutofit lnSpcReduction="10000"/>
          </a:bodyPr>
          <a:lstStyle/>
          <a:p>
            <a:r>
              <a:rPr lang="es-MX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Posterior: </a:t>
            </a:r>
            <a:r>
              <a:rPr lang="es-MX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un evento A, dada la evidencia B.</a:t>
            </a:r>
          </a:p>
          <a:p>
            <a:r>
              <a:rPr lang="es-MX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prior: </a:t>
            </a:r>
            <a:r>
              <a:rPr lang="es-MX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del evento A, con independencia de la observación de B</a:t>
            </a:r>
          </a:p>
          <a:p>
            <a:r>
              <a:rPr lang="es-MX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Verosimilitud: </a:t>
            </a:r>
            <a:r>
              <a:rPr lang="es-MX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observar la evidencia B, cuando el evento A ocurre.</a:t>
            </a:r>
          </a:p>
          <a:p>
            <a:r>
              <a:rPr lang="es-MX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 marginal: </a:t>
            </a:r>
            <a:r>
              <a:rPr lang="es-MX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observar la evidencia, con independencia de su relación con A.</a:t>
            </a:r>
          </a:p>
          <a:p>
            <a:pPr lvl="1"/>
            <a:r>
              <a:rPr lang="es-MX" dirty="0">
                <a:solidFill>
                  <a:schemeClr val="accent4">
                    <a:lumMod val="50000"/>
                  </a:schemeClr>
                </a:solidFill>
              </a:rPr>
              <a:t>La probabilidad de que esté nublado</a:t>
            </a:r>
          </a:p>
          <a:p>
            <a:pPr lvl="1"/>
            <a:endParaRPr lang="es-MX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dirty="0">
              <a:solidFill>
                <a:srgbClr val="00B050"/>
              </a:solidFill>
            </a:endParaRPr>
          </a:p>
          <a:p>
            <a:pPr lvl="1"/>
            <a:endParaRPr lang="es-MX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5087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Elipse"/>
          <p:cNvSpPr/>
          <p:nvPr/>
        </p:nvSpPr>
        <p:spPr>
          <a:xfrm>
            <a:off x="147484" y="2979174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1057121" y="4627272"/>
            <a:ext cx="2448232" cy="223045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r>
              <a:rPr lang="es-MX" dirty="0"/>
              <a:t>B:</a:t>
            </a:r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16" name="15 Elipse"/>
          <p:cNvSpPr/>
          <p:nvPr/>
        </p:nvSpPr>
        <p:spPr>
          <a:xfrm>
            <a:off x="1434478" y="5237145"/>
            <a:ext cx="1693518" cy="140992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A: </a:t>
            </a:r>
          </a:p>
          <a:p>
            <a:pPr algn="ctr"/>
            <a:r>
              <a:rPr lang="es-MX" dirty="0"/>
              <a:t>Lluvia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6 Elipse">
            <a:extLst>
              <a:ext uri="{FF2B5EF4-FFF2-40B4-BE49-F238E27FC236}">
                <a16:creationId xmlns:a16="http://schemas.microsoft.com/office/drawing/2014/main" id="{EDB01CCF-3B8C-45A3-BDAF-FA57F503A8E5}"/>
              </a:ext>
            </a:extLst>
          </p:cNvPr>
          <p:cNvSpPr/>
          <p:nvPr/>
        </p:nvSpPr>
        <p:spPr>
          <a:xfrm>
            <a:off x="3264617" y="2605086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8B7A3A81-FFA4-4A1B-B43C-0B6EC3670A5F}"/>
              </a:ext>
            </a:extLst>
          </p:cNvPr>
          <p:cNvSpPr/>
          <p:nvPr/>
        </p:nvSpPr>
        <p:spPr>
          <a:xfrm>
            <a:off x="1907764" y="2671454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6 Elipse">
            <a:extLst>
              <a:ext uri="{FF2B5EF4-FFF2-40B4-BE49-F238E27FC236}">
                <a16:creationId xmlns:a16="http://schemas.microsoft.com/office/drawing/2014/main" id="{425C0D0B-2611-470C-9BFD-68D278676942}"/>
              </a:ext>
            </a:extLst>
          </p:cNvPr>
          <p:cNvSpPr/>
          <p:nvPr/>
        </p:nvSpPr>
        <p:spPr>
          <a:xfrm>
            <a:off x="2281237" y="3482615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320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7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¿Qué implica decir ‘Bayesiano’?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endParaRPr lang="es-ES" sz="3500" dirty="0"/>
          </a:p>
          <a:p>
            <a:pPr marL="0" indent="0" algn="r">
              <a:buNone/>
            </a:pPr>
            <a:endParaRPr lang="es-ES" sz="3500" dirty="0"/>
          </a:p>
          <a:p>
            <a:pPr marL="0" indent="0" algn="r">
              <a:buNone/>
            </a:pPr>
            <a:r>
              <a:rPr lang="es-ES" sz="3500" dirty="0"/>
              <a:t>Hay una actualización constante de la información que me permite reducir mi incertidumbre respecto a la probabilidad de ocurrencia de un evento X.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349730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075EF4E-0179-4629-B894-7639473D4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681037"/>
            <a:ext cx="10525125" cy="48291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5B34877-E5DB-40F6-9548-87A9FDD05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698" y="4249907"/>
            <a:ext cx="292440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9533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075EF4E-0179-4629-B894-7639473D4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681037"/>
            <a:ext cx="10525125" cy="48291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5B34877-E5DB-40F6-9548-87A9FDD05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698" y="4249907"/>
            <a:ext cx="2924407" cy="40005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85D245D-97E8-46D1-8C12-6BEB5BAF1641}"/>
              </a:ext>
            </a:extLst>
          </p:cNvPr>
          <p:cNvSpPr txBox="1"/>
          <p:nvPr/>
        </p:nvSpPr>
        <p:spPr>
          <a:xfrm>
            <a:off x="5131293" y="4249907"/>
            <a:ext cx="5850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Al salir la primer maleta, esta se ve como la tuya. Varias personas comienzan a hacer ademán de recogerla, pero, ¿Cuál es la probabilidad de que de hecho sea </a:t>
            </a:r>
            <a:r>
              <a:rPr lang="es-MX" b="1" dirty="0">
                <a:solidFill>
                  <a:schemeClr val="accent1">
                    <a:lumMod val="75000"/>
                  </a:schemeClr>
                </a:solidFill>
              </a:rPr>
              <a:t>tu maleta</a:t>
            </a:r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945041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69701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0083FC4-0FF3-49AA-9699-08746B33CA9C}"/>
              </a:ext>
            </a:extLst>
          </p:cNvPr>
          <p:cNvSpPr txBox="1"/>
          <p:nvPr/>
        </p:nvSpPr>
        <p:spPr>
          <a:xfrm>
            <a:off x="4981205" y="4903300"/>
            <a:ext cx="475843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500" dirty="0"/>
              <a:t>A -&gt;</a:t>
            </a:r>
          </a:p>
          <a:p>
            <a:endParaRPr lang="es-MX" sz="3500" dirty="0"/>
          </a:p>
          <a:p>
            <a:r>
              <a:rPr lang="es-MX" sz="3500" dirty="0"/>
              <a:t>B -&gt;</a:t>
            </a:r>
          </a:p>
        </p:txBody>
      </p:sp>
      <p:sp>
        <p:nvSpPr>
          <p:cNvPr id="6" name="Abrir llave 5">
            <a:extLst>
              <a:ext uri="{FF2B5EF4-FFF2-40B4-BE49-F238E27FC236}">
                <a16:creationId xmlns:a16="http://schemas.microsoft.com/office/drawing/2014/main" id="{4BB98AB7-1728-4C87-93FA-8416BD6064EE}"/>
              </a:ext>
            </a:extLst>
          </p:cNvPr>
          <p:cNvSpPr/>
          <p:nvPr/>
        </p:nvSpPr>
        <p:spPr>
          <a:xfrm>
            <a:off x="4711060" y="4702139"/>
            <a:ext cx="270145" cy="2110481"/>
          </a:xfrm>
          <a:prstGeom prst="lef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018851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0083FC4-0FF3-49AA-9699-08746B33CA9C}"/>
              </a:ext>
            </a:extLst>
          </p:cNvPr>
          <p:cNvSpPr txBox="1"/>
          <p:nvPr/>
        </p:nvSpPr>
        <p:spPr>
          <a:xfrm>
            <a:off x="4981205" y="4903300"/>
            <a:ext cx="475843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500" dirty="0"/>
              <a:t>A -&gt; La maleta es mía</a:t>
            </a:r>
          </a:p>
          <a:p>
            <a:endParaRPr lang="es-MX" sz="3500" dirty="0"/>
          </a:p>
          <a:p>
            <a:r>
              <a:rPr lang="es-MX" sz="3500" dirty="0"/>
              <a:t>B -&gt;</a:t>
            </a:r>
          </a:p>
        </p:txBody>
      </p:sp>
      <p:sp>
        <p:nvSpPr>
          <p:cNvPr id="6" name="Abrir llave 5">
            <a:extLst>
              <a:ext uri="{FF2B5EF4-FFF2-40B4-BE49-F238E27FC236}">
                <a16:creationId xmlns:a16="http://schemas.microsoft.com/office/drawing/2014/main" id="{4BB98AB7-1728-4C87-93FA-8416BD6064EE}"/>
              </a:ext>
            </a:extLst>
          </p:cNvPr>
          <p:cNvSpPr/>
          <p:nvPr/>
        </p:nvSpPr>
        <p:spPr>
          <a:xfrm>
            <a:off x="4711060" y="4702139"/>
            <a:ext cx="270145" cy="2110481"/>
          </a:xfrm>
          <a:prstGeom prst="lef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7340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46707-7708-4ED3-AFC8-108CE76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9A66D0-E70E-4084-9243-6041B26D1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28FD01-120F-4EAC-B840-2322C00B0E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C91EFB-01A1-4D99-8080-CD292D407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CF2E0A-99EC-4916-86E8-D5DE440B84F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831C485-84B0-4CAA-9B4E-B8ED7ACBB731}"/>
              </a:ext>
            </a:extLst>
          </p:cNvPr>
          <p:cNvSpPr/>
          <p:nvPr/>
        </p:nvSpPr>
        <p:spPr>
          <a:xfrm>
            <a:off x="836612" y="488273"/>
            <a:ext cx="6107837" cy="570139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8461D82-F729-42C4-A755-B39F3E9F3CD7}"/>
              </a:ext>
            </a:extLst>
          </p:cNvPr>
          <p:cNvSpPr/>
          <p:nvPr/>
        </p:nvSpPr>
        <p:spPr>
          <a:xfrm>
            <a:off x="5188150" y="488272"/>
            <a:ext cx="6107837" cy="570139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72D760F-E77E-4345-ADB0-BA155BED015A}"/>
              </a:ext>
            </a:extLst>
          </p:cNvPr>
          <p:cNvSpPr txBox="1"/>
          <p:nvPr/>
        </p:nvSpPr>
        <p:spPr>
          <a:xfrm>
            <a:off x="896013" y="365125"/>
            <a:ext cx="1535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Conjunto de los números pares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CAB84D7-1956-4331-BBDF-A625C4A074C5}"/>
              </a:ext>
            </a:extLst>
          </p:cNvPr>
          <p:cNvSpPr txBox="1"/>
          <p:nvPr/>
        </p:nvSpPr>
        <p:spPr>
          <a:xfrm>
            <a:off x="10032615" y="161388"/>
            <a:ext cx="1535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Conjunto de los números primos</a:t>
            </a:r>
          </a:p>
        </p:txBody>
      </p:sp>
    </p:spTree>
    <p:extLst>
      <p:ext uri="{BB962C8B-B14F-4D97-AF65-F5344CB8AC3E}">
        <p14:creationId xmlns:p14="http://schemas.microsoft.com/office/powerpoint/2010/main" val="78844404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0083FC4-0FF3-49AA-9699-08746B33CA9C}"/>
              </a:ext>
            </a:extLst>
          </p:cNvPr>
          <p:cNvSpPr txBox="1"/>
          <p:nvPr/>
        </p:nvSpPr>
        <p:spPr>
          <a:xfrm>
            <a:off x="4981205" y="4903300"/>
            <a:ext cx="666629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500" dirty="0"/>
              <a:t>A -&gt; La maleta es mía</a:t>
            </a:r>
          </a:p>
          <a:p>
            <a:endParaRPr lang="es-MX" sz="3500" dirty="0"/>
          </a:p>
          <a:p>
            <a:r>
              <a:rPr lang="es-MX" sz="3500" dirty="0"/>
              <a:t>B -&gt; La maleta </a:t>
            </a:r>
            <a:r>
              <a:rPr lang="es-MX" sz="3500" b="1" dirty="0"/>
              <a:t>se ve</a:t>
            </a:r>
            <a:r>
              <a:rPr lang="es-MX" sz="3500" dirty="0"/>
              <a:t> como la mía</a:t>
            </a:r>
          </a:p>
        </p:txBody>
      </p:sp>
      <p:sp>
        <p:nvSpPr>
          <p:cNvPr id="6" name="Abrir llave 5">
            <a:extLst>
              <a:ext uri="{FF2B5EF4-FFF2-40B4-BE49-F238E27FC236}">
                <a16:creationId xmlns:a16="http://schemas.microsoft.com/office/drawing/2014/main" id="{4BB98AB7-1728-4C87-93FA-8416BD6064EE}"/>
              </a:ext>
            </a:extLst>
          </p:cNvPr>
          <p:cNvSpPr/>
          <p:nvPr/>
        </p:nvSpPr>
        <p:spPr>
          <a:xfrm>
            <a:off x="4711060" y="4702139"/>
            <a:ext cx="270145" cy="2110481"/>
          </a:xfrm>
          <a:prstGeom prst="lef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293479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p:sp>
        <p:nvSpPr>
          <p:cNvPr id="11" name="11 Marcador de contenido">
            <a:extLst>
              <a:ext uri="{FF2B5EF4-FFF2-40B4-BE49-F238E27FC236}">
                <a16:creationId xmlns:a16="http://schemas.microsoft.com/office/drawing/2014/main" id="{E5D658D1-4199-4AA3-BF2C-5876C2C70CE0}"/>
              </a:ext>
            </a:extLst>
          </p:cNvPr>
          <p:cNvSpPr txBox="1">
            <a:spLocks/>
          </p:cNvSpPr>
          <p:nvPr/>
        </p:nvSpPr>
        <p:spPr>
          <a:xfrm>
            <a:off x="4714876" y="3728621"/>
            <a:ext cx="6970160" cy="2600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3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Posterior:</a:t>
            </a:r>
          </a:p>
          <a:p>
            <a:r>
              <a:rPr lang="es-MX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prior: </a:t>
            </a:r>
          </a:p>
          <a:p>
            <a:r>
              <a:rPr lang="es-MX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Verosimilitud: </a:t>
            </a:r>
          </a:p>
          <a:p>
            <a:r>
              <a:rPr lang="es-MX" sz="32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 marginal:</a:t>
            </a:r>
            <a:endParaRPr lang="es-MX" sz="3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099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p:sp>
        <p:nvSpPr>
          <p:cNvPr id="11" name="11 Marcador de contenido">
            <a:extLst>
              <a:ext uri="{FF2B5EF4-FFF2-40B4-BE49-F238E27FC236}">
                <a16:creationId xmlns:a16="http://schemas.microsoft.com/office/drawing/2014/main" id="{E5D658D1-4199-4AA3-BF2C-5876C2C70CE0}"/>
              </a:ext>
            </a:extLst>
          </p:cNvPr>
          <p:cNvSpPr txBox="1">
            <a:spLocks/>
          </p:cNvSpPr>
          <p:nvPr/>
        </p:nvSpPr>
        <p:spPr>
          <a:xfrm>
            <a:off x="4714876" y="3728621"/>
            <a:ext cx="6970160" cy="26007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3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Posterior:  </a:t>
            </a:r>
          </a:p>
          <a:p>
            <a:pPr marL="0" indent="0">
              <a:buNone/>
            </a:pPr>
            <a:r>
              <a:rPr lang="es-MX" sz="3000" dirty="0">
                <a:solidFill>
                  <a:srgbClr val="00B050"/>
                </a:solidFill>
              </a:rPr>
              <a:t>	P(Mi </a:t>
            </a:r>
            <a:r>
              <a:rPr lang="es-MX" sz="3000" dirty="0" err="1">
                <a:solidFill>
                  <a:srgbClr val="00B050"/>
                </a:solidFill>
              </a:rPr>
              <a:t>maleta|Se</a:t>
            </a:r>
            <a:r>
              <a:rPr lang="es-MX" sz="3000" dirty="0">
                <a:solidFill>
                  <a:srgbClr val="00B050"/>
                </a:solidFill>
              </a:rPr>
              <a:t> ve como mi maleta) </a:t>
            </a:r>
            <a:endParaRPr lang="es-MX" sz="3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prior: </a:t>
            </a:r>
          </a:p>
          <a:p>
            <a:r>
              <a:rPr lang="es-MX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Verosimilitud: </a:t>
            </a:r>
          </a:p>
          <a:p>
            <a:r>
              <a:rPr lang="es-MX" sz="32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 marginal:</a:t>
            </a:r>
            <a:endParaRPr lang="es-MX" sz="3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633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p:sp>
        <p:nvSpPr>
          <p:cNvPr id="11" name="11 Marcador de contenido">
            <a:extLst>
              <a:ext uri="{FF2B5EF4-FFF2-40B4-BE49-F238E27FC236}">
                <a16:creationId xmlns:a16="http://schemas.microsoft.com/office/drawing/2014/main" id="{E5D658D1-4199-4AA3-BF2C-5876C2C70CE0}"/>
              </a:ext>
            </a:extLst>
          </p:cNvPr>
          <p:cNvSpPr txBox="1">
            <a:spLocks/>
          </p:cNvSpPr>
          <p:nvPr/>
        </p:nvSpPr>
        <p:spPr>
          <a:xfrm>
            <a:off x="4714876" y="3728621"/>
            <a:ext cx="6970160" cy="260074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3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Posterior:  </a:t>
            </a:r>
          </a:p>
          <a:p>
            <a:pPr marL="0" indent="0">
              <a:buNone/>
            </a:pPr>
            <a:r>
              <a:rPr lang="es-MX" sz="3000" dirty="0">
                <a:solidFill>
                  <a:srgbClr val="00B050"/>
                </a:solidFill>
              </a:rPr>
              <a:t>	P(Mi </a:t>
            </a:r>
            <a:r>
              <a:rPr lang="es-MX" sz="3000" dirty="0" err="1">
                <a:solidFill>
                  <a:srgbClr val="00B050"/>
                </a:solidFill>
              </a:rPr>
              <a:t>maleta|Se</a:t>
            </a:r>
            <a:r>
              <a:rPr lang="es-MX" sz="3000" dirty="0">
                <a:solidFill>
                  <a:srgbClr val="00B050"/>
                </a:solidFill>
              </a:rPr>
              <a:t> ve como mi maleta) </a:t>
            </a:r>
            <a:endParaRPr lang="es-MX" sz="3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prior: </a:t>
            </a:r>
          </a:p>
          <a:p>
            <a:pPr marL="0" indent="0">
              <a:buNone/>
            </a:pPr>
            <a:r>
              <a:rPr lang="es-MX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P(Mi maleta)</a:t>
            </a:r>
          </a:p>
          <a:p>
            <a:r>
              <a:rPr lang="es-MX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Verosimilitud: </a:t>
            </a:r>
          </a:p>
          <a:p>
            <a:r>
              <a:rPr lang="es-MX" sz="32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 marginal:</a:t>
            </a:r>
            <a:endParaRPr lang="es-MX" sz="3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99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p:sp>
        <p:nvSpPr>
          <p:cNvPr id="11" name="11 Marcador de contenido">
            <a:extLst>
              <a:ext uri="{FF2B5EF4-FFF2-40B4-BE49-F238E27FC236}">
                <a16:creationId xmlns:a16="http://schemas.microsoft.com/office/drawing/2014/main" id="{E5D658D1-4199-4AA3-BF2C-5876C2C70CE0}"/>
              </a:ext>
            </a:extLst>
          </p:cNvPr>
          <p:cNvSpPr txBox="1">
            <a:spLocks/>
          </p:cNvSpPr>
          <p:nvPr/>
        </p:nvSpPr>
        <p:spPr>
          <a:xfrm>
            <a:off x="4714876" y="3728621"/>
            <a:ext cx="6970160" cy="260074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3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Posterior:  </a:t>
            </a:r>
          </a:p>
          <a:p>
            <a:pPr marL="0" indent="0">
              <a:buNone/>
            </a:pPr>
            <a:r>
              <a:rPr lang="es-MX" sz="3000" dirty="0">
                <a:solidFill>
                  <a:srgbClr val="00B050"/>
                </a:solidFill>
              </a:rPr>
              <a:t>	P(Mi </a:t>
            </a:r>
            <a:r>
              <a:rPr lang="es-MX" sz="3000" dirty="0" err="1">
                <a:solidFill>
                  <a:srgbClr val="00B050"/>
                </a:solidFill>
              </a:rPr>
              <a:t>maleta|Se</a:t>
            </a:r>
            <a:r>
              <a:rPr lang="es-MX" sz="3000" dirty="0">
                <a:solidFill>
                  <a:srgbClr val="00B050"/>
                </a:solidFill>
              </a:rPr>
              <a:t> ve como mi maleta) </a:t>
            </a:r>
            <a:endParaRPr lang="es-MX" sz="3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prior: </a:t>
            </a:r>
          </a:p>
          <a:p>
            <a:pPr marL="0" indent="0">
              <a:buNone/>
            </a:pPr>
            <a:r>
              <a:rPr lang="es-MX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P(Mi maleta)</a:t>
            </a:r>
          </a:p>
          <a:p>
            <a:r>
              <a:rPr lang="es-MX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Verosimilitud: </a:t>
            </a:r>
          </a:p>
          <a:p>
            <a:r>
              <a:rPr lang="es-MX" sz="32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 marginal:</a:t>
            </a:r>
            <a:endParaRPr lang="es-MX" sz="3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E6B3CD65-74C8-4434-B112-4778166E004A}"/>
              </a:ext>
            </a:extLst>
          </p:cNvPr>
          <p:cNvCxnSpPr/>
          <p:nvPr/>
        </p:nvCxnSpPr>
        <p:spPr>
          <a:xfrm>
            <a:off x="5095783" y="2032986"/>
            <a:ext cx="435005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36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4876" y="3728621"/>
                <a:ext cx="6970160" cy="26007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30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Posterior:  </a:t>
                </a:r>
              </a:p>
              <a:p>
                <a:pPr marL="0" indent="0">
                  <a:buNone/>
                </a:pPr>
                <a:r>
                  <a:rPr lang="es-MX" sz="3000" dirty="0">
                    <a:solidFill>
                      <a:srgbClr val="00B050"/>
                    </a:solidFill>
                  </a:rPr>
                  <a:t>	P(Mi </a:t>
                </a:r>
                <a:r>
                  <a:rPr lang="es-MX" sz="3000" dirty="0" err="1">
                    <a:solidFill>
                      <a:srgbClr val="00B050"/>
                    </a:solidFill>
                  </a:rPr>
                  <a:t>maleta|Se</a:t>
                </a:r>
                <a:r>
                  <a:rPr lang="es-MX" sz="3000" dirty="0">
                    <a:solidFill>
                      <a:srgbClr val="00B050"/>
                    </a:solidFill>
                  </a:rPr>
                  <a:t> ve como mi maleta) 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prior: </a:t>
                </a:r>
              </a:p>
              <a:p>
                <a:pPr marL="0" indent="0">
                  <a:buNone/>
                </a:pPr>
                <a:r>
                  <a:rPr lang="es-MX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P(Mi maleta)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320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s-MX" sz="3200" b="0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s-MX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Verosimilitud: </a:t>
                </a:r>
              </a:p>
              <a:p>
                <a:r>
                  <a:rPr lang="es-MX" sz="3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 marginal: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6" y="3728621"/>
                <a:ext cx="6970160" cy="2600742"/>
              </a:xfrm>
              <a:prstGeom prst="rect">
                <a:avLst/>
              </a:prstGeom>
              <a:blipFill>
                <a:blip r:embed="rId5"/>
                <a:stretch>
                  <a:fillRect l="-1573" t="-6338" b="-657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01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4876" y="3728621"/>
                <a:ext cx="6970160" cy="26007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30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Posterior:  </a:t>
                </a:r>
              </a:p>
              <a:p>
                <a:pPr marL="0" indent="0">
                  <a:buNone/>
                </a:pPr>
                <a:r>
                  <a:rPr lang="es-MX" sz="3000" dirty="0">
                    <a:solidFill>
                      <a:srgbClr val="00B050"/>
                    </a:solidFill>
                  </a:rPr>
                  <a:t>	P(Mi </a:t>
                </a:r>
                <a:r>
                  <a:rPr lang="es-MX" sz="3000" dirty="0" err="1">
                    <a:solidFill>
                      <a:srgbClr val="00B050"/>
                    </a:solidFill>
                  </a:rPr>
                  <a:t>maleta|Se</a:t>
                </a:r>
                <a:r>
                  <a:rPr lang="es-MX" sz="3000" dirty="0">
                    <a:solidFill>
                      <a:srgbClr val="00B050"/>
                    </a:solidFill>
                  </a:rPr>
                  <a:t> ve como mi maleta) 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prior: </a:t>
                </a:r>
              </a:p>
              <a:p>
                <a:pPr marL="0" indent="0">
                  <a:buNone/>
                </a:pPr>
                <a:r>
                  <a:rPr lang="es-MX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P(Mi maleta)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320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s-MX" sz="3200" b="0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s-MX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Verosimilitud: </a:t>
                </a:r>
              </a:p>
              <a:p>
                <a:pPr marL="0" indent="0">
                  <a:buNone/>
                </a:pPr>
                <a:r>
                  <a:rPr lang="es-MX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P(Se vea como mi maleta |es mi maleta)</a:t>
                </a:r>
                <a:endParaRPr lang="es-MX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s-MX" sz="3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 marginal: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6" y="3728621"/>
                <a:ext cx="6970160" cy="2600742"/>
              </a:xfrm>
              <a:prstGeom prst="rect">
                <a:avLst/>
              </a:prstGeom>
              <a:blipFill>
                <a:blip r:embed="rId5"/>
                <a:stretch>
                  <a:fillRect l="-1049" t="-4695" b="-469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173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4876" y="3728621"/>
                <a:ext cx="6970160" cy="26007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30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Posterior:  </a:t>
                </a:r>
              </a:p>
              <a:p>
                <a:pPr marL="0" indent="0">
                  <a:buNone/>
                </a:pPr>
                <a:r>
                  <a:rPr lang="es-MX" sz="3000" dirty="0">
                    <a:solidFill>
                      <a:srgbClr val="00B050"/>
                    </a:solidFill>
                  </a:rPr>
                  <a:t>	P(Mi </a:t>
                </a:r>
                <a:r>
                  <a:rPr lang="es-MX" sz="3000" dirty="0" err="1">
                    <a:solidFill>
                      <a:srgbClr val="00B050"/>
                    </a:solidFill>
                  </a:rPr>
                  <a:t>maleta|Se</a:t>
                </a:r>
                <a:r>
                  <a:rPr lang="es-MX" sz="3000" dirty="0">
                    <a:solidFill>
                      <a:srgbClr val="00B050"/>
                    </a:solidFill>
                  </a:rPr>
                  <a:t> ve como mi maleta) 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prior: </a:t>
                </a:r>
              </a:p>
              <a:p>
                <a:pPr marL="0" indent="0">
                  <a:buNone/>
                </a:pPr>
                <a:r>
                  <a:rPr lang="es-MX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P(Mi maleta)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320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s-MX" sz="3200" b="0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s-MX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Verosimilitud: </a:t>
                </a:r>
              </a:p>
              <a:p>
                <a:pPr marL="0" indent="0">
                  <a:buNone/>
                </a:pPr>
                <a:r>
                  <a:rPr lang="es-MX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P(Se vea como mi maleta |</a:t>
                </a:r>
                <a:r>
                  <a:rPr lang="es-MX" b="1" dirty="0">
                    <a:solidFill>
                      <a:schemeClr val="accent1">
                        <a:lumMod val="75000"/>
                      </a:schemeClr>
                    </a:solidFill>
                  </a:rPr>
                  <a:t>es mi maleta</a:t>
                </a: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)</a:t>
                </a:r>
                <a:endParaRPr lang="es-MX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s-MX" sz="3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 marginal: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6" y="3728621"/>
                <a:ext cx="6970160" cy="2600742"/>
              </a:xfrm>
              <a:prstGeom prst="rect">
                <a:avLst/>
              </a:prstGeom>
              <a:blipFill>
                <a:blip r:embed="rId5"/>
                <a:stretch>
                  <a:fillRect l="-1049" t="-4695" b="-469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192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4876" y="3728621"/>
                <a:ext cx="6970160" cy="26007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30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Posterior:  </a:t>
                </a:r>
              </a:p>
              <a:p>
                <a:pPr marL="0" indent="0">
                  <a:buNone/>
                </a:pPr>
                <a:r>
                  <a:rPr lang="es-MX" sz="3000" dirty="0">
                    <a:solidFill>
                      <a:srgbClr val="00B050"/>
                    </a:solidFill>
                  </a:rPr>
                  <a:t>	P(Mi </a:t>
                </a:r>
                <a:r>
                  <a:rPr lang="es-MX" sz="3000" dirty="0" err="1">
                    <a:solidFill>
                      <a:srgbClr val="00B050"/>
                    </a:solidFill>
                  </a:rPr>
                  <a:t>maleta|Se</a:t>
                </a:r>
                <a:r>
                  <a:rPr lang="es-MX" sz="3000" dirty="0">
                    <a:solidFill>
                      <a:srgbClr val="00B050"/>
                    </a:solidFill>
                  </a:rPr>
                  <a:t> ve como mi maleta) 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prior: </a:t>
                </a:r>
              </a:p>
              <a:p>
                <a:pPr marL="0" indent="0">
                  <a:buNone/>
                </a:pPr>
                <a:r>
                  <a:rPr lang="es-MX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P(Mi maleta)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320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s-MX" sz="3200" b="0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s-MX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Verosimilitud: </a:t>
                </a:r>
              </a:p>
              <a:p>
                <a:pPr marL="0" indent="0">
                  <a:buNone/>
                </a:pPr>
                <a:r>
                  <a:rPr lang="es-MX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P(Se vea como mi maleta |es mi maleta) = 1</a:t>
                </a:r>
                <a:endParaRPr lang="es-MX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s-MX" sz="3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 marginal: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6" y="3728621"/>
                <a:ext cx="6970160" cy="2600742"/>
              </a:xfrm>
              <a:prstGeom prst="rect">
                <a:avLst/>
              </a:prstGeom>
              <a:blipFill>
                <a:blip r:embed="rId5"/>
                <a:stretch>
                  <a:fillRect l="-1049" t="-4695" b="-469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715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30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Posterior:  </a:t>
                </a:r>
              </a:p>
              <a:p>
                <a:pPr marL="0" indent="0">
                  <a:buNone/>
                </a:pPr>
                <a:r>
                  <a:rPr lang="es-MX" sz="3000" dirty="0">
                    <a:solidFill>
                      <a:srgbClr val="00B050"/>
                    </a:solidFill>
                  </a:rPr>
                  <a:t>	P(Mi </a:t>
                </a:r>
                <a:r>
                  <a:rPr lang="es-MX" sz="3000" dirty="0" err="1">
                    <a:solidFill>
                      <a:srgbClr val="00B050"/>
                    </a:solidFill>
                  </a:rPr>
                  <a:t>maleta|Se</a:t>
                </a:r>
                <a:r>
                  <a:rPr lang="es-MX" sz="3000" dirty="0">
                    <a:solidFill>
                      <a:srgbClr val="00B050"/>
                    </a:solidFill>
                  </a:rPr>
                  <a:t> ve como mi maleta) 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prior: </a:t>
                </a:r>
              </a:p>
              <a:p>
                <a:pPr marL="0" indent="0">
                  <a:buNone/>
                </a:pPr>
                <a:r>
                  <a:rPr lang="es-MX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P(Mi maleta)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320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s-MX" sz="3200" b="0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s-MX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Verosimilitud: </a:t>
                </a:r>
              </a:p>
              <a:p>
                <a:pPr marL="0" indent="0">
                  <a:buNone/>
                </a:pPr>
                <a:r>
                  <a:rPr lang="es-MX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P(Se vea como mi maleta |es mi maleta) = 1</a:t>
                </a:r>
                <a:endParaRPr lang="es-MX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s-MX" sz="3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 marginal:</a:t>
                </a:r>
              </a:p>
              <a:p>
                <a:pPr marL="0" indent="0">
                  <a:buNone/>
                </a:pPr>
                <a:r>
                  <a:rPr lang="es-MX" sz="2200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P(Se vea como mi maleta)</a:t>
                </a:r>
                <a:endParaRPr lang="es-MX" sz="2200" dirty="0">
                  <a:solidFill>
                    <a:srgbClr val="00B050"/>
                  </a:solidFill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  <a:blipFill>
                <a:blip r:embed="rId5"/>
                <a:stretch>
                  <a:fillRect l="-1049" t="-409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268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46707-7708-4ED3-AFC8-108CE76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9A66D0-E70E-4084-9243-6041B26D1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28FD01-120F-4EAC-B840-2322C00B0E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C91EFB-01A1-4D99-8080-CD292D407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CF2E0A-99EC-4916-86E8-D5DE440B84F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831C485-84B0-4CAA-9B4E-B8ED7ACBB731}"/>
              </a:ext>
            </a:extLst>
          </p:cNvPr>
          <p:cNvSpPr/>
          <p:nvPr/>
        </p:nvSpPr>
        <p:spPr>
          <a:xfrm>
            <a:off x="836612" y="488273"/>
            <a:ext cx="6107837" cy="570139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8461D82-F729-42C4-A755-B39F3E9F3CD7}"/>
              </a:ext>
            </a:extLst>
          </p:cNvPr>
          <p:cNvSpPr/>
          <p:nvPr/>
        </p:nvSpPr>
        <p:spPr>
          <a:xfrm>
            <a:off x="5188150" y="488272"/>
            <a:ext cx="6107837" cy="570139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72D760F-E77E-4345-ADB0-BA155BED015A}"/>
              </a:ext>
            </a:extLst>
          </p:cNvPr>
          <p:cNvSpPr txBox="1"/>
          <p:nvPr/>
        </p:nvSpPr>
        <p:spPr>
          <a:xfrm>
            <a:off x="896013" y="365125"/>
            <a:ext cx="1535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Conjunto de los números pares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CAB84D7-1956-4331-BBDF-A625C4A074C5}"/>
              </a:ext>
            </a:extLst>
          </p:cNvPr>
          <p:cNvSpPr txBox="1"/>
          <p:nvPr/>
        </p:nvSpPr>
        <p:spPr>
          <a:xfrm>
            <a:off x="10032615" y="161388"/>
            <a:ext cx="1535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Conjunto de los números primos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3CACFFE-6F1B-4C86-980E-D590786478D7}"/>
              </a:ext>
            </a:extLst>
          </p:cNvPr>
          <p:cNvSpPr txBox="1"/>
          <p:nvPr/>
        </p:nvSpPr>
        <p:spPr>
          <a:xfrm>
            <a:off x="5328081" y="2436118"/>
            <a:ext cx="1535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Conjunto de los números que son </a:t>
            </a:r>
            <a:r>
              <a:rPr lang="es-MX" dirty="0">
                <a:solidFill>
                  <a:srgbClr val="FF0000"/>
                </a:solidFill>
              </a:rPr>
              <a:t>pares</a:t>
            </a:r>
            <a:r>
              <a:rPr lang="es-MX" dirty="0"/>
              <a:t> y 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primos</a:t>
            </a:r>
          </a:p>
        </p:txBody>
      </p:sp>
    </p:spTree>
    <p:extLst>
      <p:ext uri="{BB962C8B-B14F-4D97-AF65-F5344CB8AC3E}">
        <p14:creationId xmlns:p14="http://schemas.microsoft.com/office/powerpoint/2010/main" val="321250293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30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Posterior:  </a:t>
                </a:r>
              </a:p>
              <a:p>
                <a:pPr marL="0" indent="0">
                  <a:buNone/>
                </a:pPr>
                <a:r>
                  <a:rPr lang="es-MX" sz="3000" dirty="0">
                    <a:solidFill>
                      <a:srgbClr val="00B050"/>
                    </a:solidFill>
                  </a:rPr>
                  <a:t>	P(Mi </a:t>
                </a:r>
                <a:r>
                  <a:rPr lang="es-MX" sz="3000" dirty="0" err="1">
                    <a:solidFill>
                      <a:srgbClr val="00B050"/>
                    </a:solidFill>
                  </a:rPr>
                  <a:t>maleta|Se</a:t>
                </a:r>
                <a:r>
                  <a:rPr lang="es-MX" sz="3000" dirty="0">
                    <a:solidFill>
                      <a:srgbClr val="00B050"/>
                    </a:solidFill>
                  </a:rPr>
                  <a:t> ve como mi maleta) 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prior: </a:t>
                </a:r>
              </a:p>
              <a:p>
                <a:pPr marL="0" indent="0">
                  <a:buNone/>
                </a:pPr>
                <a:r>
                  <a:rPr lang="es-MX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P(Mi maleta)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320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s-MX" sz="3200" b="0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s-MX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Verosimilitud: </a:t>
                </a:r>
              </a:p>
              <a:p>
                <a:pPr marL="0" indent="0">
                  <a:buNone/>
                </a:pPr>
                <a:r>
                  <a:rPr lang="es-MX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P(Se vea como mi maleta |es mi maleta) = 1</a:t>
                </a:r>
                <a:endParaRPr lang="es-MX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s-MX" sz="3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 marginal:</a:t>
                </a:r>
              </a:p>
              <a:p>
                <a:pPr marL="0" indent="0">
                  <a:buNone/>
                </a:pPr>
                <a:r>
                  <a:rPr lang="es-MX" sz="2200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P(Se vea como mi maleta)</a:t>
                </a:r>
                <a:endParaRPr lang="es-MX" sz="2200" dirty="0">
                  <a:solidFill>
                    <a:srgbClr val="00B050"/>
                  </a:solidFill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  <a:blipFill>
                <a:blip r:embed="rId5"/>
                <a:stretch>
                  <a:fillRect l="-1049" t="-409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7FA6CADB-48EB-4573-8F10-CDA1D28748DB}"/>
              </a:ext>
            </a:extLst>
          </p:cNvPr>
          <p:cNvCxnSpPr/>
          <p:nvPr/>
        </p:nvCxnSpPr>
        <p:spPr>
          <a:xfrm>
            <a:off x="5131293" y="3018408"/>
            <a:ext cx="5326602" cy="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2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30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Posterior:  </a:t>
                </a:r>
              </a:p>
              <a:p>
                <a:pPr marL="0" indent="0">
                  <a:buNone/>
                </a:pPr>
                <a:r>
                  <a:rPr lang="es-MX" sz="3000" dirty="0">
                    <a:solidFill>
                      <a:srgbClr val="00B050"/>
                    </a:solidFill>
                  </a:rPr>
                  <a:t>	P(Mi </a:t>
                </a:r>
                <a:r>
                  <a:rPr lang="es-MX" sz="3000" dirty="0" err="1">
                    <a:solidFill>
                      <a:srgbClr val="00B050"/>
                    </a:solidFill>
                  </a:rPr>
                  <a:t>maleta|Se</a:t>
                </a:r>
                <a:r>
                  <a:rPr lang="es-MX" sz="3000" dirty="0">
                    <a:solidFill>
                      <a:srgbClr val="00B050"/>
                    </a:solidFill>
                  </a:rPr>
                  <a:t> ve como mi maleta) 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prior: </a:t>
                </a:r>
              </a:p>
              <a:p>
                <a:pPr marL="0" indent="0">
                  <a:buNone/>
                </a:pPr>
                <a:r>
                  <a:rPr lang="es-MX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P(Mi maleta)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320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s-MX" sz="3200" b="0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s-MX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Verosimilitud: </a:t>
                </a:r>
              </a:p>
              <a:p>
                <a:pPr marL="0" indent="0">
                  <a:buNone/>
                </a:pPr>
                <a:r>
                  <a:rPr lang="es-MX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P(Se vea como mi maleta |es mi maleta) = 1</a:t>
                </a:r>
                <a:endParaRPr lang="es-MX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s-MX" sz="3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 marginal:</a:t>
                </a:r>
              </a:p>
              <a:p>
                <a:pPr marL="0" indent="0">
                  <a:buNone/>
                </a:pPr>
                <a:r>
                  <a:rPr lang="es-MX" sz="2200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P(Se vea como mi maleta) = 0.05</a:t>
                </a:r>
                <a:endParaRPr lang="es-MX" sz="2200" dirty="0">
                  <a:solidFill>
                    <a:srgbClr val="00B050"/>
                  </a:solidFill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  <a:blipFill>
                <a:blip r:embed="rId5"/>
                <a:stretch>
                  <a:fillRect l="-1049" t="-409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6" name="Picture 2" descr="Definición de alerta - Qué es, Significado y Concepto">
            <a:extLst>
              <a:ext uri="{FF2B5EF4-FFF2-40B4-BE49-F238E27FC236}">
                <a16:creationId xmlns:a16="http://schemas.microsoft.com/office/drawing/2014/main" id="{61D18162-C82E-4BF0-8783-12B616802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381" y="6176963"/>
            <a:ext cx="618943" cy="52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58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30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Posterior:  </a:t>
                </a:r>
              </a:p>
              <a:p>
                <a:pPr marL="0" indent="0">
                  <a:buNone/>
                </a:pPr>
                <a:r>
                  <a:rPr lang="es-MX" sz="3000" dirty="0">
                    <a:solidFill>
                      <a:srgbClr val="00B050"/>
                    </a:solidFill>
                  </a:rPr>
                  <a:t>	P(Mi </a:t>
                </a:r>
                <a:r>
                  <a:rPr lang="es-MX" sz="3000" dirty="0" err="1">
                    <a:solidFill>
                      <a:srgbClr val="00B050"/>
                    </a:solidFill>
                  </a:rPr>
                  <a:t>maleta|Se</a:t>
                </a:r>
                <a:r>
                  <a:rPr lang="es-MX" sz="3000" dirty="0">
                    <a:solidFill>
                      <a:srgbClr val="00B050"/>
                    </a:solidFill>
                  </a:rPr>
                  <a:t> ve como mi maleta) 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prior: </a:t>
                </a:r>
              </a:p>
              <a:p>
                <a:pPr marL="0" indent="0">
                  <a:buNone/>
                </a:pPr>
                <a:r>
                  <a:rPr lang="es-MX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P(Mi maleta)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320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s-MX" sz="3200" b="0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s-MX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Verosimilitud: </a:t>
                </a:r>
              </a:p>
              <a:p>
                <a:pPr marL="0" indent="0">
                  <a:buNone/>
                </a:pPr>
                <a:r>
                  <a:rPr lang="es-MX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P(Se vea como mi maleta |es mi maleta) = 1</a:t>
                </a:r>
                <a:endParaRPr lang="es-MX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s-MX" sz="3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 marginal:</a:t>
                </a:r>
              </a:p>
              <a:p>
                <a:pPr marL="0" indent="0">
                  <a:buNone/>
                </a:pPr>
                <a:r>
                  <a:rPr lang="es-MX" sz="2200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P(Se vea como mi maleta) =  Probabilidad general + </a:t>
                </a:r>
                <a:r>
                  <a:rPr lang="es-MX" sz="2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sabiendo que 				mi maleta de hecho está ahí</a:t>
                </a:r>
                <a:endParaRPr lang="es-MX" sz="2200" b="1" dirty="0">
                  <a:solidFill>
                    <a:srgbClr val="00B050"/>
                  </a:solidFill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  <a:blipFill>
                <a:blip r:embed="rId5"/>
                <a:stretch>
                  <a:fillRect l="-787" t="-36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832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>
          <a:xfrm>
            <a:off x="447582" y="160938"/>
            <a:ext cx="10515600" cy="1325563"/>
          </a:xfrm>
        </p:spPr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838200" y="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 marginal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BC4E0B3-8FF1-4CD9-BF91-017A6EEA21A1}"/>
              </a:ext>
            </a:extLst>
          </p:cNvPr>
          <p:cNvSpPr txBox="1"/>
          <p:nvPr/>
        </p:nvSpPr>
        <p:spPr>
          <a:xfrm>
            <a:off x="838200" y="2192784"/>
            <a:ext cx="10124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La probabilidad de que la evidencia acompañe a cualquier estado posible del mundo.</a:t>
            </a:r>
          </a:p>
          <a:p>
            <a:endParaRPr lang="es-MX" dirty="0"/>
          </a:p>
          <a:p>
            <a:r>
              <a:rPr lang="es-MX" dirty="0"/>
              <a:t>La probabilidad de que la evidencia se presente siendo mi maleta + la probabilidad de que la evidencia se presente en el mundo </a:t>
            </a:r>
            <a:r>
              <a:rPr lang="es-MX" b="1" dirty="0"/>
              <a:t>no</a:t>
            </a:r>
            <a:r>
              <a:rPr lang="es-MX" dirty="0"/>
              <a:t> siendo mi maleta</a:t>
            </a:r>
          </a:p>
        </p:txBody>
      </p:sp>
    </p:spTree>
    <p:extLst>
      <p:ext uri="{BB962C8B-B14F-4D97-AF65-F5344CB8AC3E}">
        <p14:creationId xmlns:p14="http://schemas.microsoft.com/office/powerpoint/2010/main" val="402986987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838200" y="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 marginal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050" name="Picture 2" descr="Miles de maletas esperan a sus dueños en el aeropuerto de Bruselas ...">
            <a:extLst>
              <a:ext uri="{FF2B5EF4-FFF2-40B4-BE49-F238E27FC236}">
                <a16:creationId xmlns:a16="http://schemas.microsoft.com/office/drawing/2014/main" id="{1F8008C8-2A3D-4D91-A6B9-2033AC84A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90688"/>
            <a:ext cx="10477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08637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838200" y="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 marginal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050" name="Picture 2" descr="Miles de maletas esperan a sus dueños en el aeropuerto de Bruselas ...">
            <a:extLst>
              <a:ext uri="{FF2B5EF4-FFF2-40B4-BE49-F238E27FC236}">
                <a16:creationId xmlns:a16="http://schemas.microsoft.com/office/drawing/2014/main" id="{1F8008C8-2A3D-4D91-A6B9-2033AC84A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90688"/>
            <a:ext cx="10477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A8DFBCE3-0B30-4F84-8C5E-6F80530F78A8}"/>
              </a:ext>
            </a:extLst>
          </p:cNvPr>
          <p:cNvSpPr/>
          <p:nvPr/>
        </p:nvSpPr>
        <p:spPr>
          <a:xfrm>
            <a:off x="7146524" y="861134"/>
            <a:ext cx="4169176" cy="160685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Hay un 0.05 de probabilidad de que si yo tomo una maleta al azar de este montón, sea el mismo modelo que mi maleta.</a:t>
            </a:r>
          </a:p>
        </p:txBody>
      </p:sp>
    </p:spTree>
    <p:extLst>
      <p:ext uri="{BB962C8B-B14F-4D97-AF65-F5344CB8AC3E}">
        <p14:creationId xmlns:p14="http://schemas.microsoft.com/office/powerpoint/2010/main" val="91936857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838200" y="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 marginal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050" name="Picture 2" descr="Miles de maletas esperan a sus dueños en el aeropuerto de Bruselas ...">
            <a:extLst>
              <a:ext uri="{FF2B5EF4-FFF2-40B4-BE49-F238E27FC236}">
                <a16:creationId xmlns:a16="http://schemas.microsoft.com/office/drawing/2014/main" id="{1F8008C8-2A3D-4D91-A6B9-2033AC84A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90688"/>
            <a:ext cx="10477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800676D3-FD7B-4E18-8935-19FE697E6449}"/>
              </a:ext>
            </a:extLst>
          </p:cNvPr>
          <p:cNvSpPr/>
          <p:nvPr/>
        </p:nvSpPr>
        <p:spPr>
          <a:xfrm>
            <a:off x="1846555" y="2885243"/>
            <a:ext cx="958789" cy="85225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923201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838200" y="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 marginal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050" name="Picture 2" descr="Miles de maletas esperan a sus dueños en el aeropuerto de Bruselas ...">
            <a:extLst>
              <a:ext uri="{FF2B5EF4-FFF2-40B4-BE49-F238E27FC236}">
                <a16:creationId xmlns:a16="http://schemas.microsoft.com/office/drawing/2014/main" id="{1F8008C8-2A3D-4D91-A6B9-2033AC84A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90688"/>
            <a:ext cx="10477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A8DFBCE3-0B30-4F84-8C5E-6F80530F78A8}"/>
              </a:ext>
            </a:extLst>
          </p:cNvPr>
          <p:cNvSpPr/>
          <p:nvPr/>
        </p:nvSpPr>
        <p:spPr>
          <a:xfrm>
            <a:off x="7146524" y="861134"/>
            <a:ext cx="4169176" cy="160685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La probabilidad </a:t>
            </a:r>
            <a:r>
              <a:rPr lang="es-MX" b="1" u="sng" dirty="0"/>
              <a:t>ha incrementado un poco</a:t>
            </a:r>
            <a:r>
              <a:rPr lang="es-MX" b="1" dirty="0"/>
              <a:t> dado que sé por seguro que una de las maletas es mía y tiene que ser del mismo modelo.</a:t>
            </a:r>
          </a:p>
        </p:txBody>
      </p:sp>
    </p:spTree>
    <p:extLst>
      <p:ext uri="{BB962C8B-B14F-4D97-AF65-F5344CB8AC3E}">
        <p14:creationId xmlns:p14="http://schemas.microsoft.com/office/powerpoint/2010/main" val="209488939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>
          <a:xfrm>
            <a:off x="447582" y="160938"/>
            <a:ext cx="10515600" cy="1325563"/>
          </a:xfrm>
        </p:spPr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838200" y="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 marginal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E5268F7-00A3-49F8-9B98-4B196697C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845" y="1414117"/>
            <a:ext cx="5181600" cy="177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6004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30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Posterior:  </a:t>
                </a:r>
              </a:p>
              <a:p>
                <a:pPr marL="0" indent="0">
                  <a:buNone/>
                </a:pPr>
                <a:r>
                  <a:rPr lang="es-MX" sz="3000" dirty="0">
                    <a:solidFill>
                      <a:srgbClr val="00B050"/>
                    </a:solidFill>
                  </a:rPr>
                  <a:t>	P(Mi </a:t>
                </a:r>
                <a:r>
                  <a:rPr lang="es-MX" sz="3000" dirty="0" err="1">
                    <a:solidFill>
                      <a:srgbClr val="00B050"/>
                    </a:solidFill>
                  </a:rPr>
                  <a:t>maleta|Se</a:t>
                </a:r>
                <a:r>
                  <a:rPr lang="es-MX" sz="3000" dirty="0">
                    <a:solidFill>
                      <a:srgbClr val="00B050"/>
                    </a:solidFill>
                  </a:rPr>
                  <a:t> ve como mi maleta) 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prior: </a:t>
                </a:r>
              </a:p>
              <a:p>
                <a:pPr marL="0" indent="0">
                  <a:buNone/>
                </a:pPr>
                <a:r>
                  <a:rPr lang="es-MX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P(Mi maleta)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320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s-MX" sz="3200" b="0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s-MX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Verosimilitud: </a:t>
                </a:r>
              </a:p>
              <a:p>
                <a:pPr marL="0" indent="0">
                  <a:buNone/>
                </a:pPr>
                <a:r>
                  <a:rPr lang="es-MX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P(Se vea como mi maleta |es mi maleta) = 1</a:t>
                </a:r>
                <a:endParaRPr lang="es-MX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s-MX" sz="3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 marginal:</a:t>
                </a:r>
              </a:p>
              <a:p>
                <a:pPr marL="0" indent="0">
                  <a:buNone/>
                </a:pPr>
                <a:r>
                  <a:rPr lang="es-MX" sz="2200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P(Se vea como mi maleta) = 0.05</a:t>
                </a:r>
                <a:endParaRPr lang="es-MX" sz="2200" dirty="0">
                  <a:solidFill>
                    <a:srgbClr val="00B050"/>
                  </a:solidFill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  <a:blipFill>
                <a:blip r:embed="rId4"/>
                <a:stretch>
                  <a:fillRect l="-1049" t="-409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2274A4E-F9FC-4C0A-A9CF-C3953C308609}"/>
                  </a:ext>
                </a:extLst>
              </p:cNvPr>
              <p:cNvSpPr txBox="1"/>
              <p:nvPr/>
            </p:nvSpPr>
            <p:spPr>
              <a:xfrm>
                <a:off x="5072063" y="2201655"/>
                <a:ext cx="6271269" cy="584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es-MX" dirty="0" smtClean="0">
                          <a:solidFill>
                            <a:schemeClr val="tx1"/>
                          </a:solidFill>
                        </a:rPr>
                        <m:t>|</m:t>
                      </m:r>
                      <m:r>
                        <m:rPr>
                          <m:nor/>
                        </m:rPr>
                        <a:rPr lang="es-MX" b="0" i="0" dirty="0" smtClean="0">
                          <a:solidFill>
                            <a:schemeClr val="tx1"/>
                          </a:solidFill>
                        </a:rPr>
                        <m:t>B</m:t>
                      </m:r>
                      <m:r>
                        <m:rPr>
                          <m:nor/>
                        </m:rPr>
                        <a:rPr lang="es-MX" b="0" i="0" dirty="0" smtClean="0">
                          <a:solidFill>
                            <a:schemeClr val="tx1"/>
                          </a:solidFill>
                        </a:rPr>
                        <m:t>) = </m:t>
                      </m:r>
                      <m:f>
                        <m:fPr>
                          <m:ctrlP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m:rPr>
                                  <m:nor/>
                                </m:rPr>
                                <a:rPr lang="es-MX" dirty="0" smtClean="0">
                                  <a:solidFill>
                                    <a:schemeClr val="tx1"/>
                                  </a:solidFill>
                                </a:rPr>
                                <m:t>|</m:t>
                              </m:r>
                              <m: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𝑀𝑖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𝑚𝑎𝑙𝑒𝑡𝑎</m:t>
                      </m:r>
                      <m:r>
                        <m:rPr>
                          <m:nor/>
                        </m:rPr>
                        <a:rPr lang="es-MX" dirty="0"/>
                        <m:t>|</m:t>
                      </m:r>
                      <m:r>
                        <m:rPr>
                          <m:nor/>
                        </m:rPr>
                        <a:rPr lang="es-MX" b="0" i="0" dirty="0" smtClean="0"/>
                        <m:t>Apareincia</m:t>
                      </m:r>
                      <m:r>
                        <m:rPr>
                          <m:nor/>
                        </m:rPr>
                        <a:rPr lang="es-MX" b="0" i="0" dirty="0" smtClean="0"/>
                        <m:t>) = </m:t>
                      </m:r>
                      <m:f>
                        <m:fPr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(1)(0.01)</m:t>
                          </m:r>
                        </m:num>
                        <m:den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0.05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2274A4E-F9FC-4C0A-A9CF-C3953C308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063" y="2201655"/>
                <a:ext cx="6271269" cy="5841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191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3856</Words>
  <Application>Microsoft Office PowerPoint</Application>
  <PresentationFormat>Panorámica</PresentationFormat>
  <Paragraphs>1003</Paragraphs>
  <Slides>107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107</vt:i4>
      </vt:variant>
    </vt:vector>
  </HeadingPairs>
  <TitlesOfParts>
    <vt:vector size="112" baseType="lpstr">
      <vt:lpstr>Arial</vt:lpstr>
      <vt:lpstr>Calibri</vt:lpstr>
      <vt:lpstr>Calibri Light</vt:lpstr>
      <vt:lpstr>Cambria Math</vt:lpstr>
      <vt:lpstr>Tema de Office</vt:lpstr>
      <vt:lpstr> Inferencia Probabilística</vt:lpstr>
      <vt:lpstr>Introducción a Teoría de la Probabilidad</vt:lpstr>
      <vt:lpstr>Introducción a Teoría de la Probabilidad</vt:lpstr>
      <vt:lpstr>Introducción a Teoría de la Probabilidad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Conceptos clave: </vt:lpstr>
      <vt:lpstr>Conceptos clave: </vt:lpstr>
      <vt:lpstr>Inferencia Probabilística</vt:lpstr>
      <vt:lpstr>Inferencia Probabilística</vt:lpstr>
      <vt:lpstr>Inferencia Probabilística</vt:lpstr>
      <vt:lpstr>1. Definición clásica de probabilidad</vt:lpstr>
      <vt:lpstr>1. Definición clásica de probabilidad</vt:lpstr>
      <vt:lpstr>2. Definición frecuentista de probabilidad</vt:lpstr>
      <vt:lpstr>2. Definición frecuentista de probabilidad</vt:lpstr>
      <vt:lpstr>2. Definición frecuentista de probabilidad</vt:lpstr>
      <vt:lpstr>3. Definición subjetiva de probabilidad</vt:lpstr>
      <vt:lpstr>4. Definición axiomática de probabilidad</vt:lpstr>
      <vt:lpstr>Probabilidad condicional</vt:lpstr>
      <vt:lpstr>¿Qué tan probable es…</vt:lpstr>
      <vt:lpstr>¿Qué tan probable es…</vt:lpstr>
      <vt:lpstr>¿Qué tan probable es…</vt:lpstr>
      <vt:lpstr>¿Qué tan probable es… que X sea zurdo?</vt:lpstr>
      <vt:lpstr>Probabilidad Condicional</vt:lpstr>
      <vt:lpstr>Probabilidad Condicional</vt:lpstr>
      <vt:lpstr>Probabilidad Condicional</vt:lpstr>
      <vt:lpstr>Probabilidad Condicional</vt:lpstr>
      <vt:lpstr>Probabilidad Condicional</vt:lpstr>
      <vt:lpstr>Probabilidad Condicional</vt:lpstr>
      <vt:lpstr>Probabilidad Condicional</vt:lpstr>
      <vt:lpstr>Probabilidad Condicional</vt:lpstr>
      <vt:lpstr>Probabilidad Condicional</vt:lpstr>
      <vt:lpstr>Probabilidad Condicional</vt:lpstr>
      <vt:lpstr>Probabilidad Condicional</vt:lpstr>
      <vt:lpstr>Probabilidad Condicional</vt:lpstr>
      <vt:lpstr>Probabilidad conjunta</vt:lpstr>
      <vt:lpstr>De acuerdo con la Ley de la multiplicación de probabilidades, la Probabilidad Conjunta se computa como:</vt:lpstr>
      <vt:lpstr>De acuerdo con la Ley de la multiplicación de probabilidades, la Probabilidad Conjunta se computa como:</vt:lpstr>
      <vt:lpstr>De acuerdo con la Ley de la multiplicación de probabilidades, la Probabilidad Conjunta se computa como:</vt:lpstr>
      <vt:lpstr>De acuerdo con la Ley de la multiplicación de probabilidades, la Probabilidad Conjunta se computa como:</vt:lpstr>
      <vt:lpstr>De acuerdo con la Ley de la multiplicación de probabilidades, la Probabilidad Conjunta se computa como:</vt:lpstr>
      <vt:lpstr>De acuerdo con la Ley de la multiplicación de probabilidades, la Probabilidad Conjunta se computa como:</vt:lpstr>
      <vt:lpstr>De acuerdo con la Ley de la multiplicación de probabilidades, la Probabilidad Conjunta se computa como:</vt:lpstr>
      <vt:lpstr>Linda la cajera</vt:lpstr>
      <vt:lpstr>Linda la cajera</vt:lpstr>
      <vt:lpstr>Linda la cajera</vt:lpstr>
      <vt:lpstr>Linda la cajera</vt:lpstr>
      <vt:lpstr>Linda la cajera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¿Qué implica decir ‘Bayesiano’?</vt:lpstr>
      <vt:lpstr>Presentación de PowerPoint</vt:lpstr>
      <vt:lpstr>Presentación de PowerPoint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Inferencia Probabilística Bayesiana</dc:title>
  <dc:creator>Alejandro</dc:creator>
  <cp:lastModifiedBy>asus</cp:lastModifiedBy>
  <cp:revision>86</cp:revision>
  <dcterms:created xsi:type="dcterms:W3CDTF">2017-03-28T22:38:11Z</dcterms:created>
  <dcterms:modified xsi:type="dcterms:W3CDTF">2020-03-31T21:39:45Z</dcterms:modified>
</cp:coreProperties>
</file>