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302" r:id="rId3"/>
    <p:sldId id="307" r:id="rId4"/>
    <p:sldId id="308" r:id="rId5"/>
    <p:sldId id="385" r:id="rId6"/>
    <p:sldId id="386" r:id="rId7"/>
    <p:sldId id="387" r:id="rId8"/>
    <p:sldId id="388" r:id="rId9"/>
    <p:sldId id="390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16" r:id="rId19"/>
    <p:sldId id="317" r:id="rId20"/>
    <p:sldId id="324" r:id="rId21"/>
    <p:sldId id="303" r:id="rId22"/>
    <p:sldId id="314" r:id="rId23"/>
    <p:sldId id="304" r:id="rId24"/>
    <p:sldId id="326" r:id="rId25"/>
    <p:sldId id="313" r:id="rId26"/>
    <p:sldId id="305" r:id="rId27"/>
    <p:sldId id="306" r:id="rId28"/>
    <p:sldId id="399" r:id="rId29"/>
    <p:sldId id="277" r:id="rId30"/>
    <p:sldId id="327" r:id="rId31"/>
    <p:sldId id="328" r:id="rId32"/>
    <p:sldId id="276" r:id="rId33"/>
    <p:sldId id="259" r:id="rId34"/>
    <p:sldId id="329" r:id="rId35"/>
    <p:sldId id="330" r:id="rId36"/>
    <p:sldId id="331" r:id="rId37"/>
    <p:sldId id="332" r:id="rId38"/>
    <p:sldId id="260" r:id="rId39"/>
    <p:sldId id="333" r:id="rId40"/>
    <p:sldId id="334" r:id="rId41"/>
    <p:sldId id="335" r:id="rId42"/>
    <p:sldId id="336" r:id="rId43"/>
    <p:sldId id="287" r:id="rId44"/>
    <p:sldId id="337" r:id="rId45"/>
    <p:sldId id="398" r:id="rId46"/>
    <p:sldId id="400" r:id="rId47"/>
    <p:sldId id="401" r:id="rId48"/>
    <p:sldId id="402" r:id="rId49"/>
    <p:sldId id="403" r:id="rId50"/>
    <p:sldId id="404" r:id="rId51"/>
    <p:sldId id="289" r:id="rId52"/>
    <p:sldId id="299" r:id="rId53"/>
    <p:sldId id="338" r:id="rId54"/>
    <p:sldId id="340" r:id="rId55"/>
    <p:sldId id="341" r:id="rId56"/>
    <p:sldId id="339" r:id="rId57"/>
    <p:sldId id="342" r:id="rId58"/>
    <p:sldId id="291" r:id="rId59"/>
    <p:sldId id="345" r:id="rId60"/>
    <p:sldId id="343" r:id="rId61"/>
    <p:sldId id="346" r:id="rId62"/>
    <p:sldId id="347" r:id="rId63"/>
    <p:sldId id="348" r:id="rId64"/>
    <p:sldId id="349" r:id="rId65"/>
    <p:sldId id="350" r:id="rId66"/>
    <p:sldId id="351" r:id="rId67"/>
    <p:sldId id="261" r:id="rId68"/>
    <p:sldId id="286" r:id="rId69"/>
    <p:sldId id="355" r:id="rId70"/>
    <p:sldId id="352" r:id="rId71"/>
    <p:sldId id="356" r:id="rId72"/>
    <p:sldId id="357" r:id="rId73"/>
    <p:sldId id="358" r:id="rId74"/>
    <p:sldId id="353" r:id="rId75"/>
    <p:sldId id="354" r:id="rId76"/>
    <p:sldId id="359" r:id="rId77"/>
    <p:sldId id="361" r:id="rId78"/>
    <p:sldId id="360" r:id="rId79"/>
    <p:sldId id="362" r:id="rId80"/>
    <p:sldId id="363" r:id="rId81"/>
    <p:sldId id="364" r:id="rId82"/>
    <p:sldId id="365" r:id="rId83"/>
    <p:sldId id="366" r:id="rId84"/>
    <p:sldId id="367" r:id="rId85"/>
    <p:sldId id="378" r:id="rId86"/>
    <p:sldId id="379" r:id="rId87"/>
    <p:sldId id="380" r:id="rId88"/>
    <p:sldId id="382" r:id="rId89"/>
    <p:sldId id="381" r:id="rId90"/>
    <p:sldId id="383" r:id="rId91"/>
    <p:sldId id="384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07"/>
            <p14:sldId id="308"/>
            <p14:sldId id="385"/>
            <p14:sldId id="386"/>
            <p14:sldId id="387"/>
            <p14:sldId id="388"/>
            <p14:sldId id="390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16"/>
            <p14:sldId id="317"/>
            <p14:sldId id="324"/>
            <p14:sldId id="303"/>
            <p14:sldId id="314"/>
            <p14:sldId id="304"/>
            <p14:sldId id="326"/>
            <p14:sldId id="313"/>
            <p14:sldId id="305"/>
            <p14:sldId id="306"/>
            <p14:sldId id="399"/>
            <p14:sldId id="277"/>
            <p14:sldId id="327"/>
            <p14:sldId id="328"/>
            <p14:sldId id="276"/>
            <p14:sldId id="259"/>
            <p14:sldId id="329"/>
            <p14:sldId id="330"/>
            <p14:sldId id="331"/>
            <p14:sldId id="332"/>
            <p14:sldId id="260"/>
            <p14:sldId id="333"/>
            <p14:sldId id="334"/>
            <p14:sldId id="335"/>
            <p14:sldId id="336"/>
            <p14:sldId id="287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1"/>
            <p14:sldId id="402"/>
            <p14:sldId id="403"/>
            <p14:sldId id="404"/>
            <p14:sldId id="289"/>
            <p14:sldId id="299"/>
            <p14:sldId id="338"/>
            <p14:sldId id="340"/>
            <p14:sldId id="341"/>
            <p14:sldId id="339"/>
            <p14:sldId id="342"/>
            <p14:sldId id="291"/>
            <p14:sldId id="345"/>
            <p14:sldId id="343"/>
            <p14:sldId id="346"/>
            <p14:sldId id="347"/>
            <p14:sldId id="348"/>
            <p14:sldId id="349"/>
            <p14:sldId id="350"/>
            <p14:sldId id="351"/>
            <p14:sldId id="261"/>
            <p14:sldId id="286"/>
            <p14:sldId id="355"/>
            <p14:sldId id="352"/>
            <p14:sldId id="356"/>
            <p14:sldId id="357"/>
            <p14:sldId id="358"/>
            <p14:sldId id="353"/>
            <p14:sldId id="354"/>
            <p14:sldId id="359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78"/>
            <p14:sldId id="379"/>
            <p14:sldId id="380"/>
            <p14:sldId id="382"/>
            <p14:sldId id="381"/>
            <p14:sldId id="383"/>
            <p14:sldId id="38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7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31/03/2020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72566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2875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0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83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121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34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FCCFD3-5BC7-41B0-917B-90A61C3F71F6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254EA00-4FB9-4FF2-9EC0-1F10B523CC81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1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1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3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2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67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9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</a:t>
            </a:r>
          </a:p>
        </p:txBody>
      </p:sp>
    </p:spTree>
    <p:extLst>
      <p:ext uri="{BB962C8B-B14F-4D97-AF65-F5344CB8AC3E}">
        <p14:creationId xmlns:p14="http://schemas.microsoft.com/office/powerpoint/2010/main" val="388870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X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30202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4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9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FD4B581-6A27-4A49-AEB5-1711B569C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2FBA19E-423F-4ACB-A2C1-416E16B5F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2440D0A-C434-43BB-BAD8-04A294BDDA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49BF95C-38A5-440A-A6D9-7D58F9E0B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5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E8FD89E-F238-4EE3-B90A-52DB1B83A2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2842ADD-7E34-4261-B0CE-A32E30A58F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EC33CCE-8255-4E42-A7EA-AB7CF1AC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581A01A-4444-4A6E-AF59-BE06426FCA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18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986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26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728621" y="2505075"/>
            <a:ext cx="4563123" cy="1164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53CD94F-B188-4397-9BCE-79EACFC7340E}"/>
              </a:ext>
            </a:extLst>
          </p:cNvPr>
          <p:cNvSpPr/>
          <p:nvPr/>
        </p:nvSpPr>
        <p:spPr>
          <a:xfrm>
            <a:off x="5619565" y="2505075"/>
            <a:ext cx="1473693" cy="10903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362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328200-747C-444E-8CB8-88530A2CF192}"/>
              </a:ext>
            </a:extLst>
          </p:cNvPr>
          <p:cNvSpPr/>
          <p:nvPr/>
        </p:nvSpPr>
        <p:spPr>
          <a:xfrm>
            <a:off x="3565454" y="3922125"/>
            <a:ext cx="4563123" cy="11645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74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6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4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C1745081-B469-4550-9C14-655FCE31A057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9AB20B-84EC-4C15-9B27-6FF1505C8A99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4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8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0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9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pPr lvl="1"/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193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1885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47584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340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3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11" name="11 Marcador de contenido">
            <a:extLst>
              <a:ext uri="{FF2B5EF4-FFF2-40B4-BE49-F238E27FC236}">
                <a16:creationId xmlns:a16="http://schemas.microsoft.com/office/drawing/2014/main" id="{E5D658D1-4199-4AA3-BF2C-5876C2C70CE0}"/>
              </a:ext>
            </a:extLst>
          </p:cNvPr>
          <p:cNvSpPr txBox="1">
            <a:spLocks/>
          </p:cNvSpPr>
          <p:nvPr/>
        </p:nvSpPr>
        <p:spPr>
          <a:xfrm>
            <a:off x="4714876" y="3728621"/>
            <a:ext cx="6970160" cy="260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P(Mi </a:t>
            </a:r>
            <a:r>
              <a:rPr lang="es-MX" sz="3000" dirty="0" err="1">
                <a:solidFill>
                  <a:srgbClr val="00B050"/>
                </a:solidFill>
              </a:rPr>
              <a:t>maleta|Se</a:t>
            </a:r>
            <a:r>
              <a:rPr lang="es-MX" sz="3000" dirty="0">
                <a:solidFill>
                  <a:srgbClr val="00B050"/>
                </a:solidFill>
              </a:rPr>
              <a:t> ve como mi maleta) 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P(Mi maleta)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  <a:endParaRPr lang="es-MX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B3CD65-74C8-4434-B112-4778166E004A}"/>
              </a:ext>
            </a:extLst>
          </p:cNvPr>
          <p:cNvCxnSpPr/>
          <p:nvPr/>
        </p:nvCxnSpPr>
        <p:spPr>
          <a:xfrm>
            <a:off x="5095783" y="2032986"/>
            <a:ext cx="43500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573" t="-6338" b="-65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</a:t>
                </a:r>
                <a:r>
                  <a:rPr lang="es-MX" b="1" dirty="0">
                    <a:solidFill>
                      <a:schemeClr val="accent1">
                        <a:lumMod val="75000"/>
                      </a:schemeClr>
                    </a:solidFill>
                  </a:rPr>
                  <a:t>es mi maleta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600742"/>
              </a:xfrm>
              <a:prstGeom prst="rect">
                <a:avLst/>
              </a:prstGeom>
              <a:blipFill>
                <a:blip r:embed="rId5"/>
                <a:stretch>
                  <a:fillRect l="-1049" t="-4695" b="-46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6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FA6CADB-48EB-4573-8F10-CDA1D28748DB}"/>
              </a:ext>
            </a:extLst>
          </p:cNvPr>
          <p:cNvCxnSpPr/>
          <p:nvPr/>
        </p:nvCxnSpPr>
        <p:spPr>
          <a:xfrm>
            <a:off x="5131293" y="3018408"/>
            <a:ext cx="5326602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probabilidad de que la evidencia acompañe a cualquier estado posible del mundo.</a:t>
            </a:r>
          </a:p>
          <a:p>
            <a:endParaRPr lang="es-MX" dirty="0"/>
          </a:p>
          <a:p>
            <a:r>
              <a:rPr lang="es-MX" dirty="0"/>
              <a:t>La probabilidad de que la evidencia se presente siendo mi maleta + la probabilidad de que la evidencia se presente en el mundo </a:t>
            </a:r>
            <a:r>
              <a:rPr lang="es-MX" b="1" dirty="0"/>
              <a:t>no</a:t>
            </a:r>
            <a:r>
              <a:rPr lang="es-MX" dirty="0"/>
              <a:t> siendo mi maleta</a:t>
            </a:r>
          </a:p>
        </p:txBody>
      </p:sp>
    </p:spTree>
    <p:extLst>
      <p:ext uri="{BB962C8B-B14F-4D97-AF65-F5344CB8AC3E}">
        <p14:creationId xmlns:p14="http://schemas.microsoft.com/office/powerpoint/2010/main" val="40298698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863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9193685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CACFFE-6F1B-4C86-980E-D590786478D7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3212502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0948893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20331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8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(1)(0.01)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80924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C800DF-98EE-4701-BF29-2EC5814E6A0E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1938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C73F47-1E3C-4935-9985-4F7C81144A64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30221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2C78BC-EE16-457E-9E66-066BD7AF8043}"/>
              </a:ext>
            </a:extLst>
          </p:cNvPr>
          <p:cNvSpPr/>
          <p:nvPr/>
        </p:nvSpPr>
        <p:spPr>
          <a:xfrm>
            <a:off x="4714876" y="4296792"/>
            <a:ext cx="5316702" cy="10225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8EC221-20AA-4102-A507-B31F896ABCAC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9889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05</a:t>
                </a: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4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40FDF5-19F9-48DD-94B9-00201352DC1D}"/>
              </a:ext>
            </a:extLst>
          </p:cNvPr>
          <p:cNvSpPr txBox="1"/>
          <p:nvPr/>
        </p:nvSpPr>
        <p:spPr>
          <a:xfrm>
            <a:off x="4828805" y="1944210"/>
            <a:ext cx="621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Imaginemos que seguimos esperando en el aeropuerto. Cuando </a:t>
            </a:r>
            <a:r>
              <a:rPr lang="es-MX" b="1" dirty="0"/>
              <a:t>sólo quedan 20 personas </a:t>
            </a:r>
            <a:r>
              <a:rPr lang="es-MX" dirty="0"/>
              <a:t>(incluidas nosotras), sale otra maleta que se ve como la nuestra. ¿Cuál es la probabilidad de que sea nuestra en esta ocasión?</a:t>
            </a:r>
          </a:p>
        </p:txBody>
      </p:sp>
    </p:spTree>
    <p:extLst>
      <p:ext uri="{BB962C8B-B14F-4D97-AF65-F5344CB8AC3E}">
        <p14:creationId xmlns:p14="http://schemas.microsoft.com/office/powerpoint/2010/main" val="28083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/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dirty="0" smtClean="0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</a:rPr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dirty="0" smtClean="0">
                                  <a:solidFill>
                                    <a:schemeClr val="tx1"/>
                                  </a:solidFill>
                                </a:rPr>
                                <m:t>|</m:t>
                              </m:r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Apareincia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(1)(</m:t>
                          </m:r>
                          <m:r>
                            <a:rPr lang="es-MX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2274A4E-F9FC-4C0A-A9CF-C3953C30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201655"/>
                <a:ext cx="6271269" cy="584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/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𝑚𝑎𝑙𝑒𝑡𝑎</m:t>
                      </m:r>
                      <m:r>
                        <m:rPr>
                          <m:nor/>
                        </m:rPr>
                        <a:rPr lang="es-MX" dirty="0"/>
                        <m:t>|</m:t>
                      </m:r>
                      <m:r>
                        <m:rPr>
                          <m:nor/>
                        </m:rPr>
                        <a:rPr lang="es-MX" b="0" i="0" dirty="0" smtClean="0"/>
                        <m:t>Apariencia</m:t>
                      </m:r>
                      <m:r>
                        <m:rPr>
                          <m:nor/>
                        </m:rPr>
                        <a:rPr lang="es-MX" b="0" i="0" dirty="0" smtClean="0"/>
                        <m:t>) = 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3637B1-3546-4CA6-9CA3-59175BD2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4" y="3152001"/>
                <a:ext cx="3632918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3348</Words>
  <Application>Microsoft Office PowerPoint</Application>
  <PresentationFormat>Panorámica</PresentationFormat>
  <Paragraphs>948</Paragraphs>
  <Slides>100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Introducción a Teoría de la Probabilidad</vt:lpstr>
      <vt:lpstr>Introducción a Teoría de la Probabilidad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Conceptos clave: </vt:lpstr>
      <vt:lpstr>Conceptos clave: </vt:lpstr>
      <vt:lpstr>Inferencia Probabilística</vt:lpstr>
      <vt:lpstr>Inferencia Probabilística</vt:lpstr>
      <vt:lpstr>Inferencia Probabilística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Probabilidad condicional</vt:lpstr>
      <vt:lpstr>¿Qué tan probable es…</vt:lpstr>
      <vt:lpstr>¿Qué tan probable es…</vt:lpstr>
      <vt:lpstr>¿Qué tan probable es…</vt:lpstr>
      <vt:lpstr>¿Qué tan probable es… que X sea zurdo?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85</cp:revision>
  <dcterms:created xsi:type="dcterms:W3CDTF">2017-03-28T22:38:11Z</dcterms:created>
  <dcterms:modified xsi:type="dcterms:W3CDTF">2020-03-31T21:30:51Z</dcterms:modified>
</cp:coreProperties>
</file>