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65" r:id="rId3"/>
    <p:sldId id="266" r:id="rId4"/>
    <p:sldId id="271" r:id="rId5"/>
    <p:sldId id="280" r:id="rId6"/>
    <p:sldId id="284" r:id="rId7"/>
    <p:sldId id="285" r:id="rId8"/>
    <p:sldId id="286" r:id="rId9"/>
    <p:sldId id="279" r:id="rId10"/>
    <p:sldId id="268" r:id="rId11"/>
    <p:sldId id="269" r:id="rId12"/>
    <p:sldId id="272" r:id="rId13"/>
    <p:sldId id="273" r:id="rId14"/>
    <p:sldId id="281" r:id="rId15"/>
    <p:sldId id="283" r:id="rId16"/>
    <p:sldId id="287" r:id="rId1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0"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6197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64053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512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07266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69838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21803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081818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5705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385277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7339F6B-0B32-4393-B1C6-2BE3B7BC88E5}" type="datetimeFigureOut">
              <a:rPr lang="es-MX" smtClean="0"/>
              <a:t>01/04/2020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83732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037978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7339F6B-0B32-4393-B1C6-2BE3B7BC88E5}" type="datetimeFigureOut">
              <a:rPr lang="es-MX" smtClean="0"/>
              <a:t>01/04/2020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416856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7339F6B-0B32-4393-B1C6-2BE3B7BC88E5}" type="datetimeFigureOut">
              <a:rPr lang="es-MX" smtClean="0"/>
              <a:t>01/04/2020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78182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39F6B-0B32-4393-B1C6-2BE3B7BC88E5}" type="datetimeFigureOut">
              <a:rPr lang="es-MX" smtClean="0"/>
              <a:t>01/04/2020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81281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29783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7339F6B-0B32-4393-B1C6-2BE3B7BC88E5}" type="datetimeFigureOut">
              <a:rPr lang="es-MX" smtClean="0"/>
              <a:t>01/04/2020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E5D8C85-67B8-4006-A42D-EABAC74AAC7E}" type="slidenum">
              <a:rPr lang="es-MX" smtClean="0"/>
              <a:t>‹Nº›</a:t>
            </a:fld>
            <a:endParaRPr lang="es-MX"/>
          </a:p>
        </p:txBody>
      </p:sp>
    </p:spTree>
    <p:extLst>
      <p:ext uri="{BB962C8B-B14F-4D97-AF65-F5344CB8AC3E}">
        <p14:creationId xmlns:p14="http://schemas.microsoft.com/office/powerpoint/2010/main" val="128419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7339F6B-0B32-4393-B1C6-2BE3B7BC88E5}" type="datetimeFigureOut">
              <a:rPr lang="es-MX" smtClean="0"/>
              <a:t>01/04/2020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E5D8C85-67B8-4006-A42D-EABAC74AAC7E}" type="slidenum">
              <a:rPr lang="es-MX" smtClean="0"/>
              <a:t>‹Nº›</a:t>
            </a:fld>
            <a:endParaRPr lang="es-MX"/>
          </a:p>
        </p:txBody>
      </p:sp>
    </p:spTree>
    <p:extLst>
      <p:ext uri="{BB962C8B-B14F-4D97-AF65-F5344CB8AC3E}">
        <p14:creationId xmlns:p14="http://schemas.microsoft.com/office/powerpoint/2010/main" val="3398177483"/>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lablabl&#225;.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Evaluación  4to periodo</a:t>
            </a:r>
          </a:p>
        </p:txBody>
      </p:sp>
      <p:sp>
        <p:nvSpPr>
          <p:cNvPr id="10" name="Marcador de contenido 9"/>
          <p:cNvSpPr>
            <a:spLocks noGrp="1"/>
          </p:cNvSpPr>
          <p:nvPr>
            <p:ph idx="1"/>
          </p:nvPr>
        </p:nvSpPr>
        <p:spPr>
          <a:xfrm>
            <a:off x="476519" y="1378039"/>
            <a:ext cx="11028093" cy="4533183"/>
          </a:xfrm>
        </p:spPr>
        <p:txBody>
          <a:bodyPr/>
          <a:lstStyle/>
          <a:p>
            <a:r>
              <a:rPr lang="es-MX" b="1" dirty="0">
                <a:solidFill>
                  <a:schemeClr val="bg1"/>
                </a:solidFill>
              </a:rPr>
              <a:t>50%		</a:t>
            </a:r>
            <a:r>
              <a:rPr lang="es-MX" dirty="0">
                <a:solidFill>
                  <a:schemeClr val="bg1"/>
                </a:solidFill>
              </a:rPr>
              <a:t>Entrega de trabajos y tareas</a:t>
            </a:r>
          </a:p>
          <a:p>
            <a:r>
              <a:rPr lang="es-MX" b="1" dirty="0">
                <a:solidFill>
                  <a:schemeClr val="bg1"/>
                </a:solidFill>
              </a:rPr>
              <a:t>30%</a:t>
            </a:r>
            <a:r>
              <a:rPr lang="es-MX" dirty="0">
                <a:solidFill>
                  <a:schemeClr val="bg1"/>
                </a:solidFill>
              </a:rPr>
              <a:t> 		Exposición de Proyecto de la Feria de las Ciencias</a:t>
            </a:r>
          </a:p>
          <a:p>
            <a:r>
              <a:rPr lang="es-MX" b="1" dirty="0">
                <a:solidFill>
                  <a:schemeClr val="bg1"/>
                </a:solidFill>
              </a:rPr>
              <a:t>10%</a:t>
            </a:r>
            <a:r>
              <a:rPr lang="es-MX" dirty="0">
                <a:solidFill>
                  <a:schemeClr val="bg1"/>
                </a:solidFill>
              </a:rPr>
              <a:t> 		Correcciones al TMI</a:t>
            </a:r>
          </a:p>
          <a:p>
            <a:r>
              <a:rPr lang="es-MX" b="1" dirty="0">
                <a:solidFill>
                  <a:schemeClr val="bg1"/>
                </a:solidFill>
              </a:rPr>
              <a:t>10%		</a:t>
            </a:r>
            <a:r>
              <a:rPr lang="es-MX" dirty="0">
                <a:solidFill>
                  <a:schemeClr val="bg1"/>
                </a:solidFill>
              </a:rPr>
              <a:t>Asistencia</a:t>
            </a:r>
          </a:p>
          <a:p>
            <a:endParaRPr lang="es-MX" dirty="0">
              <a:solidFill>
                <a:schemeClr val="bg1"/>
              </a:solidFill>
            </a:endParaRPr>
          </a:p>
        </p:txBody>
      </p:sp>
      <p:sp>
        <p:nvSpPr>
          <p:cNvPr id="5" name="Explosión 1 4"/>
          <p:cNvSpPr/>
          <p:nvPr/>
        </p:nvSpPr>
        <p:spPr>
          <a:xfrm>
            <a:off x="8219125" y="250622"/>
            <a:ext cx="3584105" cy="2660003"/>
          </a:xfrm>
          <a:prstGeom prst="irregularSeal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b="1" dirty="0"/>
              <a:t>4010</a:t>
            </a:r>
          </a:p>
        </p:txBody>
      </p:sp>
    </p:spTree>
    <p:extLst>
      <p:ext uri="{BB962C8B-B14F-4D97-AF65-F5344CB8AC3E}">
        <p14:creationId xmlns:p14="http://schemas.microsoft.com/office/powerpoint/2010/main" val="161000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846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Introducción</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Redacción inicial </a:t>
            </a:r>
            <a:r>
              <a:rPr lang="es-MX" b="1" dirty="0">
                <a:solidFill>
                  <a:schemeClr val="bg1"/>
                </a:solidFill>
              </a:rPr>
              <a:t>(2-3 párrafos) </a:t>
            </a:r>
            <a:r>
              <a:rPr lang="es-MX" dirty="0">
                <a:solidFill>
                  <a:schemeClr val="bg1"/>
                </a:solidFill>
              </a:rPr>
              <a:t>describiendo de manera general el fenómeno que les interesa estudiar.</a:t>
            </a:r>
          </a:p>
          <a:p>
            <a:endParaRPr lang="es-MX" dirty="0">
              <a:solidFill>
                <a:schemeClr val="bg1"/>
              </a:solidFill>
            </a:endParaRPr>
          </a:p>
          <a:p>
            <a:r>
              <a:rPr lang="es-MX" dirty="0">
                <a:solidFill>
                  <a:schemeClr val="bg1"/>
                </a:solidFill>
              </a:rPr>
              <a:t>Pregunta de investigación</a:t>
            </a:r>
          </a:p>
          <a:p>
            <a:pPr lvl="1"/>
            <a:r>
              <a:rPr lang="es-MX" dirty="0">
                <a:solidFill>
                  <a:schemeClr val="bg1"/>
                </a:solidFill>
              </a:rPr>
              <a:t>Clara y concreta. De preferencia sólo una.</a:t>
            </a:r>
          </a:p>
          <a:p>
            <a:endParaRPr lang="es-MX" dirty="0">
              <a:solidFill>
                <a:schemeClr val="bg1"/>
              </a:solidFill>
            </a:endParaRPr>
          </a:p>
          <a:p>
            <a:r>
              <a:rPr lang="es-MX" dirty="0">
                <a:solidFill>
                  <a:schemeClr val="bg1"/>
                </a:solidFill>
              </a:rPr>
              <a:t>Objetivos</a:t>
            </a:r>
          </a:p>
          <a:p>
            <a:pPr lvl="1"/>
            <a:r>
              <a:rPr lang="es-MX" dirty="0">
                <a:solidFill>
                  <a:schemeClr val="bg1"/>
                </a:solidFill>
              </a:rPr>
              <a:t>Objetivo general (1)</a:t>
            </a:r>
          </a:p>
          <a:p>
            <a:pPr lvl="1"/>
            <a:r>
              <a:rPr lang="es-MX" dirty="0">
                <a:solidFill>
                  <a:schemeClr val="bg1"/>
                </a:solidFill>
              </a:rPr>
              <a:t>Objetivos específicos  (+1)</a:t>
            </a:r>
          </a:p>
          <a:p>
            <a:pPr lvl="2"/>
            <a:r>
              <a:rPr lang="es-MX" dirty="0">
                <a:solidFill>
                  <a:schemeClr val="bg1"/>
                </a:solidFill>
              </a:rPr>
              <a:t>Redactados como acciones a realizar como parte de la investigación (“Describir”, “Identificar”, “Analizar”, “Definir”, “Detallar”, “Investigar”, “Averiguar”, </a:t>
            </a:r>
            <a:r>
              <a:rPr lang="es-MX" dirty="0" err="1">
                <a:solidFill>
                  <a:schemeClr val="bg1"/>
                </a:solidFill>
              </a:rPr>
              <a:t>etc</a:t>
            </a:r>
            <a:r>
              <a:rPr lang="es-MX" dirty="0">
                <a:solidFill>
                  <a:schemeClr val="bg1"/>
                </a:solidFill>
              </a:rPr>
              <a:t>).</a:t>
            </a:r>
          </a:p>
          <a:p>
            <a:endParaRPr lang="es-MX" dirty="0">
              <a:solidFill>
                <a:schemeClr val="bg1"/>
              </a:solidFill>
            </a:endParaRPr>
          </a:p>
          <a:p>
            <a:r>
              <a:rPr lang="es-MX" dirty="0">
                <a:solidFill>
                  <a:schemeClr val="bg1"/>
                </a:solidFill>
              </a:rPr>
              <a:t>Justificación  </a:t>
            </a:r>
            <a:r>
              <a:rPr lang="es-MX" i="1" dirty="0">
                <a:solidFill>
                  <a:schemeClr val="accent6">
                    <a:lumMod val="50000"/>
                  </a:schemeClr>
                </a:solidFill>
              </a:rPr>
              <a:t>(¿Por qué es relevante hacer un trabajo sobre el tema que elegí?</a:t>
            </a:r>
            <a:r>
              <a:rPr lang="es-MX" dirty="0">
                <a:solidFill>
                  <a:schemeClr val="bg1"/>
                </a:solidFill>
              </a:rPr>
              <a:t>)</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14584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2" name="Rectángulo 1"/>
          <p:cNvSpPr/>
          <p:nvPr/>
        </p:nvSpPr>
        <p:spPr>
          <a:xfrm>
            <a:off x="635000" y="1334413"/>
            <a:ext cx="1557867" cy="5959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4) Marco Teórico</a:t>
            </a:r>
          </a:p>
        </p:txBody>
      </p:sp>
      <p:sp>
        <p:nvSpPr>
          <p:cNvPr id="10" name="Marcador de contenido 9"/>
          <p:cNvSpPr>
            <a:spLocks noGrp="1"/>
          </p:cNvSpPr>
          <p:nvPr>
            <p:ph idx="1"/>
          </p:nvPr>
        </p:nvSpPr>
        <p:spPr>
          <a:xfrm>
            <a:off x="425004" y="2940340"/>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sz="3500" b="1" u="sng" dirty="0">
                <a:solidFill>
                  <a:srgbClr val="FF0000"/>
                </a:solidFill>
                <a:latin typeface="AR DARLING" panose="02000000000000000000" pitchFamily="2" charset="0"/>
              </a:rPr>
              <a:t>CITAS</a:t>
            </a:r>
          </a:p>
          <a:p>
            <a:pPr lvl="1"/>
            <a:r>
              <a:rPr lang="es-MX" dirty="0">
                <a:solidFill>
                  <a:schemeClr val="bg1"/>
                </a:solidFill>
              </a:rPr>
              <a:t>Toda idea, información o dato tiene que estar CITADO </a:t>
            </a:r>
          </a:p>
          <a:p>
            <a:pPr lvl="1"/>
            <a:r>
              <a:rPr lang="es-MX" dirty="0">
                <a:solidFill>
                  <a:schemeClr val="bg1"/>
                </a:solidFill>
              </a:rPr>
              <a:t>(Autor, año)</a:t>
            </a:r>
          </a:p>
          <a:p>
            <a:pPr lvl="1"/>
            <a:endParaRPr lang="es-MX" dirty="0">
              <a:solidFill>
                <a:schemeClr val="bg1"/>
              </a:solidFill>
            </a:endParaRPr>
          </a:p>
          <a:p>
            <a:r>
              <a:rPr lang="es-MX" dirty="0">
                <a:solidFill>
                  <a:schemeClr val="bg1"/>
                </a:solidFill>
              </a:rPr>
              <a:t>Tiene que haber un </a:t>
            </a:r>
            <a:r>
              <a:rPr lang="es-MX" b="1" dirty="0">
                <a:solidFill>
                  <a:schemeClr val="bg1"/>
                </a:solidFill>
              </a:rPr>
              <a:t>hilo conector</a:t>
            </a:r>
            <a:r>
              <a:rPr lang="es-MX" dirty="0">
                <a:solidFill>
                  <a:schemeClr val="bg1"/>
                </a:solidFill>
              </a:rPr>
              <a:t> a lo largo de toda la información que se expone.</a:t>
            </a:r>
          </a:p>
          <a:p>
            <a:endParaRPr lang="es-MX" dirty="0">
              <a:solidFill>
                <a:schemeClr val="bg1"/>
              </a:solidFill>
            </a:endParaRPr>
          </a:p>
          <a:p>
            <a:r>
              <a:rPr lang="es-MX" dirty="0">
                <a:solidFill>
                  <a:schemeClr val="bg1"/>
                </a:solidFill>
              </a:rPr>
              <a:t>Los títulos y subtítulos tienen que estar adecuadamente marcados.</a:t>
            </a:r>
          </a:p>
          <a:p>
            <a:endParaRPr lang="es-MX" dirty="0">
              <a:solidFill>
                <a:schemeClr val="bg1"/>
              </a:solidFill>
            </a:endParaRPr>
          </a:p>
          <a:p>
            <a:r>
              <a:rPr lang="es-MX" dirty="0">
                <a:solidFill>
                  <a:schemeClr val="bg1"/>
                </a:solidFill>
              </a:rPr>
              <a:t>Si se usan imágenes o tablas, deben llevar una pequeña descripción al pie.</a:t>
            </a:r>
          </a:p>
        </p:txBody>
      </p:sp>
    </p:spTree>
    <p:extLst>
      <p:ext uri="{BB962C8B-B14F-4D97-AF65-F5344CB8AC3E}">
        <p14:creationId xmlns:p14="http://schemas.microsoft.com/office/powerpoint/2010/main" val="228737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Método</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u="sng" dirty="0">
                <a:solidFill>
                  <a:srgbClr val="FF0000"/>
                </a:solidFill>
              </a:rPr>
              <a:t>¿Qué se va a hacer y de qué manera esto aporta algo a la resolución de la pregunta de investigación?</a:t>
            </a:r>
          </a:p>
          <a:p>
            <a:endParaRPr lang="es-MX" dirty="0">
              <a:solidFill>
                <a:schemeClr val="bg1"/>
              </a:solidFill>
            </a:endParaRPr>
          </a:p>
          <a:p>
            <a:r>
              <a:rPr lang="es-MX" dirty="0">
                <a:solidFill>
                  <a:schemeClr val="bg1"/>
                </a:solidFill>
              </a:rPr>
              <a:t>Participantes</a:t>
            </a:r>
          </a:p>
          <a:p>
            <a:pPr lvl="1"/>
            <a:r>
              <a:rPr lang="es-MX" dirty="0">
                <a:solidFill>
                  <a:schemeClr val="bg1"/>
                </a:solidFill>
              </a:rPr>
              <a:t>Edad / Sexo / Ocupación / Desempeño académico / Variables importantes para el estudio</a:t>
            </a:r>
          </a:p>
          <a:p>
            <a:endParaRPr lang="es-MX" dirty="0">
              <a:solidFill>
                <a:schemeClr val="bg1"/>
              </a:solidFill>
            </a:endParaRPr>
          </a:p>
          <a:p>
            <a:r>
              <a:rPr lang="es-MX" dirty="0">
                <a:solidFill>
                  <a:schemeClr val="bg1"/>
                </a:solidFill>
              </a:rPr>
              <a:t>Materiales</a:t>
            </a:r>
          </a:p>
          <a:p>
            <a:pPr lvl="1"/>
            <a:r>
              <a:rPr lang="es-MX" dirty="0">
                <a:solidFill>
                  <a:schemeClr val="bg1"/>
                </a:solidFill>
              </a:rPr>
              <a:t>Presentar la encuesta/experimento que se va a aplicar</a:t>
            </a:r>
          </a:p>
          <a:p>
            <a:endParaRPr lang="es-MX" dirty="0">
              <a:solidFill>
                <a:schemeClr val="bg1"/>
              </a:solidFill>
            </a:endParaRPr>
          </a:p>
          <a:p>
            <a:r>
              <a:rPr lang="es-MX" dirty="0">
                <a:solidFill>
                  <a:schemeClr val="bg1"/>
                </a:solidFill>
              </a:rPr>
              <a:t>Procedimiento general</a:t>
            </a:r>
          </a:p>
          <a:p>
            <a:pPr lvl="1"/>
            <a:r>
              <a:rPr lang="es-MX" dirty="0">
                <a:solidFill>
                  <a:schemeClr val="bg1"/>
                </a:solidFill>
              </a:rPr>
              <a:t>Cómo, dónde y cuándo se recabaron los datos.</a:t>
            </a:r>
          </a:p>
          <a:p>
            <a:endParaRPr lang="es-MX" dirty="0">
              <a:solidFill>
                <a:schemeClr val="bg1"/>
              </a:solidFill>
            </a:endParaRPr>
          </a:p>
        </p:txBody>
      </p:sp>
    </p:spTree>
    <p:extLst>
      <p:ext uri="{BB962C8B-B14F-4D97-AF65-F5344CB8AC3E}">
        <p14:creationId xmlns:p14="http://schemas.microsoft.com/office/powerpoint/2010/main" val="383494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Resultados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Descripción detallada de todo lo que encontraron</a:t>
            </a:r>
          </a:p>
          <a:p>
            <a:pPr lvl="1"/>
            <a:r>
              <a:rPr lang="es-MX" dirty="0">
                <a:solidFill>
                  <a:schemeClr val="bg1"/>
                </a:solidFill>
              </a:rPr>
              <a:t>¿Qué resultados obtuvieron?</a:t>
            </a:r>
          </a:p>
          <a:p>
            <a:pPr lvl="1"/>
            <a:r>
              <a:rPr lang="es-MX" dirty="0">
                <a:solidFill>
                  <a:schemeClr val="bg1"/>
                </a:solidFill>
              </a:rPr>
              <a:t>Se vale utilizar</a:t>
            </a:r>
          </a:p>
          <a:p>
            <a:pPr lvl="2"/>
            <a:r>
              <a:rPr lang="es-MX" dirty="0">
                <a:solidFill>
                  <a:schemeClr val="bg1"/>
                </a:solidFill>
              </a:rPr>
              <a:t>Frecuencias</a:t>
            </a:r>
          </a:p>
          <a:p>
            <a:pPr lvl="2"/>
            <a:r>
              <a:rPr lang="es-MX" dirty="0">
                <a:solidFill>
                  <a:schemeClr val="bg1"/>
                </a:solidFill>
              </a:rPr>
              <a:t>Promedios</a:t>
            </a:r>
          </a:p>
          <a:p>
            <a:pPr lvl="1"/>
            <a:r>
              <a:rPr lang="es-MX" dirty="0">
                <a:solidFill>
                  <a:schemeClr val="bg1"/>
                </a:solidFill>
              </a:rPr>
              <a:t>Se vale el uso de </a:t>
            </a:r>
            <a:r>
              <a:rPr lang="es-MX" b="1" dirty="0">
                <a:solidFill>
                  <a:schemeClr val="bg1"/>
                </a:solidFill>
              </a:rPr>
              <a:t>Gráficas / Tablas </a:t>
            </a:r>
            <a:r>
              <a:rPr lang="es-MX" dirty="0">
                <a:solidFill>
                  <a:schemeClr val="bg1"/>
                </a:solidFill>
              </a:rPr>
              <a:t>para resumir resultados.</a:t>
            </a:r>
            <a:endParaRPr lang="es-MX" b="1" dirty="0">
              <a:solidFill>
                <a:schemeClr val="bg1"/>
              </a:solidFill>
            </a:endParaRP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05343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Discusión y Conclusiones</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Discusión  </a:t>
            </a:r>
            <a:r>
              <a:rPr lang="es-MX" b="1" dirty="0">
                <a:solidFill>
                  <a:schemeClr val="bg1"/>
                </a:solidFill>
              </a:rPr>
              <a:t>(2-3 párrafos)</a:t>
            </a:r>
            <a:endParaRPr lang="es-MX" dirty="0">
              <a:solidFill>
                <a:schemeClr val="bg1"/>
              </a:solidFill>
            </a:endParaRPr>
          </a:p>
          <a:p>
            <a:pPr lvl="1"/>
            <a:r>
              <a:rPr lang="es-MX" dirty="0">
                <a:solidFill>
                  <a:schemeClr val="bg1"/>
                </a:solidFill>
              </a:rPr>
              <a:t>Se integra la información presentada en el marco teórico</a:t>
            </a:r>
          </a:p>
          <a:p>
            <a:pPr lvl="2"/>
            <a:r>
              <a:rPr lang="es-MX" dirty="0">
                <a:solidFill>
                  <a:schemeClr val="bg1"/>
                </a:solidFill>
              </a:rPr>
              <a:t>¿De qué manera todo lo que expuse en el marco me ayuda a resolver mi pregunta de investigación?</a:t>
            </a:r>
          </a:p>
          <a:p>
            <a:pPr lvl="1"/>
            <a:endParaRPr lang="es-MX" dirty="0">
              <a:solidFill>
                <a:schemeClr val="bg1"/>
              </a:solidFill>
            </a:endParaRPr>
          </a:p>
          <a:p>
            <a:pPr lvl="1"/>
            <a:r>
              <a:rPr lang="es-MX" dirty="0">
                <a:solidFill>
                  <a:schemeClr val="bg1"/>
                </a:solidFill>
              </a:rPr>
              <a:t>Se “enfrentan” los distintos enfoques y puntos abordados durante el marco teórico para tratar de dar una explicación coherente a los datos encontrados.</a:t>
            </a:r>
          </a:p>
          <a:p>
            <a:pPr lvl="2"/>
            <a:r>
              <a:rPr lang="es-MX" dirty="0">
                <a:solidFill>
                  <a:schemeClr val="bg1"/>
                </a:solidFill>
              </a:rPr>
              <a:t>“Por un lado….” “Pero por otra parte”</a:t>
            </a:r>
          </a:p>
          <a:p>
            <a:pPr lvl="2"/>
            <a:r>
              <a:rPr lang="es-MX" dirty="0">
                <a:solidFill>
                  <a:schemeClr val="bg1"/>
                </a:solidFill>
              </a:rPr>
              <a:t>“De acuerdo con…”, “Sin embargo…”</a:t>
            </a:r>
          </a:p>
          <a:p>
            <a:pPr lvl="1"/>
            <a:endParaRPr lang="es-MX" dirty="0">
              <a:solidFill>
                <a:schemeClr val="bg1"/>
              </a:solidFill>
            </a:endParaRPr>
          </a:p>
          <a:p>
            <a:pPr lvl="1"/>
            <a:r>
              <a:rPr lang="es-MX" dirty="0">
                <a:solidFill>
                  <a:schemeClr val="bg1"/>
                </a:solidFill>
              </a:rPr>
              <a:t>Es donde ustedes se vuelven autores absolutos, argumentando con sus propias palabras e ideas el por qué creen que sus datos son evidencia a favor, o en contra, de lo que reportaron en el Marco teórico.</a:t>
            </a:r>
          </a:p>
          <a:p>
            <a:endParaRPr lang="es-MX" dirty="0">
              <a:solidFill>
                <a:schemeClr val="bg1"/>
              </a:solidFill>
            </a:endParaRPr>
          </a:p>
          <a:p>
            <a:r>
              <a:rPr lang="es-MX" dirty="0">
                <a:solidFill>
                  <a:schemeClr val="bg1"/>
                </a:solidFill>
              </a:rPr>
              <a:t>Conclusión </a:t>
            </a:r>
            <a:r>
              <a:rPr lang="es-MX" b="1" dirty="0">
                <a:solidFill>
                  <a:schemeClr val="bg1"/>
                </a:solidFill>
              </a:rPr>
              <a:t>(1 párrafo, bien redactado, puede ser suficiente)</a:t>
            </a:r>
            <a:endParaRPr lang="es-MX" dirty="0">
              <a:solidFill>
                <a:schemeClr val="bg1"/>
              </a:solidFill>
            </a:endParaRPr>
          </a:p>
          <a:p>
            <a:pPr lvl="1"/>
            <a:endParaRPr lang="es-MX" dirty="0">
              <a:solidFill>
                <a:schemeClr val="bg1"/>
              </a:solidFill>
            </a:endParaRPr>
          </a:p>
          <a:p>
            <a:pPr lvl="1"/>
            <a:r>
              <a:rPr lang="es-MX" dirty="0">
                <a:solidFill>
                  <a:schemeClr val="bg1"/>
                </a:solidFill>
              </a:rPr>
              <a:t>¿Cuál es la gran respuesta que su investigación sugiere al respecto de la Pregunta de Investigación?</a:t>
            </a: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39228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En una hoja APARTE (</a:t>
            </a:r>
            <a:r>
              <a:rPr lang="es-MX" b="1" u="sng" dirty="0">
                <a:solidFill>
                  <a:schemeClr val="bg1"/>
                </a:solidFill>
              </a:rPr>
              <a:t>la última hoja de su trabajo</a:t>
            </a:r>
            <a:r>
              <a:rPr lang="es-MX" dirty="0">
                <a:solidFill>
                  <a:schemeClr val="bg1"/>
                </a:solidFill>
              </a:rPr>
              <a:t>)</a:t>
            </a:r>
          </a:p>
          <a:p>
            <a:endParaRPr lang="es-MX" dirty="0">
              <a:solidFill>
                <a:schemeClr val="bg1"/>
              </a:solidFill>
            </a:endParaRPr>
          </a:p>
          <a:p>
            <a:r>
              <a:rPr lang="es-MX" dirty="0">
                <a:solidFill>
                  <a:schemeClr val="bg1"/>
                </a:solidFill>
              </a:rPr>
              <a:t>En orden alfabético</a:t>
            </a:r>
          </a:p>
          <a:p>
            <a:endParaRPr lang="es-MX" dirty="0">
              <a:solidFill>
                <a:schemeClr val="bg1"/>
              </a:solidFill>
            </a:endParaRPr>
          </a:p>
          <a:p>
            <a:pPr lvl="1"/>
            <a:r>
              <a:rPr lang="es-MX" b="1" dirty="0">
                <a:solidFill>
                  <a:schemeClr val="bg1"/>
                </a:solidFill>
              </a:rPr>
              <a:t>Autor</a:t>
            </a:r>
          </a:p>
          <a:p>
            <a:pPr lvl="1"/>
            <a:r>
              <a:rPr lang="es-MX" b="1" dirty="0">
                <a:solidFill>
                  <a:schemeClr val="bg1"/>
                </a:solidFill>
              </a:rPr>
              <a:t>(año)</a:t>
            </a:r>
          </a:p>
          <a:p>
            <a:pPr lvl="1"/>
            <a:r>
              <a:rPr lang="es-MX" dirty="0">
                <a:solidFill>
                  <a:schemeClr val="bg1"/>
                </a:solidFill>
              </a:rPr>
              <a:t>Revista / Libro de donde se sacó  *</a:t>
            </a:r>
          </a:p>
          <a:p>
            <a:pPr lvl="1"/>
            <a:r>
              <a:rPr lang="es-MX" dirty="0">
                <a:solidFill>
                  <a:schemeClr val="bg1"/>
                </a:solidFill>
              </a:rPr>
              <a:t>Capítulo / Página *</a:t>
            </a:r>
          </a:p>
          <a:p>
            <a:pPr lvl="1"/>
            <a:r>
              <a:rPr lang="es-MX" dirty="0">
                <a:solidFill>
                  <a:schemeClr val="bg1"/>
                </a:solidFill>
              </a:rPr>
              <a:t>“Recuperado en </a:t>
            </a:r>
            <a:r>
              <a:rPr lang="es-MX" dirty="0">
                <a:solidFill>
                  <a:schemeClr val="bg1"/>
                </a:solidFill>
                <a:hlinkClick r:id="rId2"/>
              </a:rPr>
              <a:t>www.blablablá.com</a:t>
            </a:r>
            <a:r>
              <a:rPr lang="es-MX" dirty="0">
                <a:solidFill>
                  <a:schemeClr val="bg1"/>
                </a:solidFill>
              </a:rPr>
              <a:t>” *</a:t>
            </a:r>
          </a:p>
          <a:p>
            <a:pPr lvl="1"/>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spTree>
    <p:extLst>
      <p:ext uri="{BB962C8B-B14F-4D97-AF65-F5344CB8AC3E}">
        <p14:creationId xmlns:p14="http://schemas.microsoft.com/office/powerpoint/2010/main" val="274691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5) Bibliografía</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endParaRPr lang="es-MX" dirty="0">
              <a:solidFill>
                <a:schemeClr val="bg1"/>
              </a:solidFill>
            </a:endParaRPr>
          </a:p>
          <a:p>
            <a:pPr lvl="1"/>
            <a:endParaRPr lang="es-MX" dirty="0">
              <a:solidFill>
                <a:schemeClr val="bg1"/>
              </a:solidFill>
            </a:endParaRPr>
          </a:p>
          <a:p>
            <a:pPr lvl="1"/>
            <a:endParaRPr lang="es-MX" dirty="0">
              <a:solidFill>
                <a:schemeClr val="bg1"/>
              </a:solidFill>
            </a:endParaRPr>
          </a:p>
        </p:txBody>
      </p:sp>
      <p:pic>
        <p:nvPicPr>
          <p:cNvPr id="2" name="Imagen 1">
            <a:extLst>
              <a:ext uri="{FF2B5EF4-FFF2-40B4-BE49-F238E27FC236}">
                <a16:creationId xmlns:a16="http://schemas.microsoft.com/office/drawing/2014/main" id="{97EB6245-1313-464F-9F61-1F2B3E266839}"/>
              </a:ext>
            </a:extLst>
          </p:cNvPr>
          <p:cNvPicPr>
            <a:picLocks noChangeAspect="1"/>
          </p:cNvPicPr>
          <p:nvPr/>
        </p:nvPicPr>
        <p:blipFill>
          <a:blip r:embed="rId2"/>
          <a:stretch>
            <a:fillRect/>
          </a:stretch>
        </p:blipFill>
        <p:spPr>
          <a:xfrm>
            <a:off x="1898504" y="2262122"/>
            <a:ext cx="7982785" cy="2600577"/>
          </a:xfrm>
          <a:prstGeom prst="rect">
            <a:avLst/>
          </a:prstGeom>
          <a:ln>
            <a:solidFill>
              <a:schemeClr val="accent1">
                <a:lumMod val="75000"/>
              </a:schemeClr>
            </a:solidFill>
          </a:ln>
        </p:spPr>
      </p:pic>
    </p:spTree>
    <p:extLst>
      <p:ext uri="{BB962C8B-B14F-4D97-AF65-F5344CB8AC3E}">
        <p14:creationId xmlns:p14="http://schemas.microsoft.com/office/powerpoint/2010/main" val="391458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b="1" dirty="0"/>
              <a:t>Repaso global:</a:t>
            </a:r>
            <a:br>
              <a:rPr lang="es-MX" b="1" dirty="0"/>
            </a:br>
            <a:r>
              <a:rPr lang="es-MX" b="1" dirty="0"/>
              <a:t>¿Qué debe llevar mi TMI?</a:t>
            </a:r>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149103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296214" y="203436"/>
            <a:ext cx="11414459" cy="779687"/>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1) Portada</a:t>
            </a:r>
          </a:p>
        </p:txBody>
      </p:sp>
      <p:sp>
        <p:nvSpPr>
          <p:cNvPr id="2" name="Marcador de texto 1"/>
          <p:cNvSpPr>
            <a:spLocks noGrp="1"/>
          </p:cNvSpPr>
          <p:nvPr>
            <p:ph type="body" idx="1"/>
          </p:nvPr>
        </p:nvSpPr>
        <p:spPr/>
        <p:txBody>
          <a:bodyPr/>
          <a:lstStyle/>
          <a:p>
            <a:endParaRPr lang="es-MX" dirty="0"/>
          </a:p>
          <a:p>
            <a:endParaRPr lang="es-MX" dirty="0"/>
          </a:p>
        </p:txBody>
      </p:sp>
      <p:sp>
        <p:nvSpPr>
          <p:cNvPr id="10" name="Marcador de contenido 9"/>
          <p:cNvSpPr>
            <a:spLocks noGrp="1"/>
          </p:cNvSpPr>
          <p:nvPr>
            <p:ph sz="half" idx="2"/>
          </p:nvPr>
        </p:nvSpPr>
        <p:spPr/>
        <p:txBody>
          <a:bodyPr>
            <a:normAutofit/>
          </a:bodyPr>
          <a:lstStyle/>
          <a:p>
            <a:endParaRPr lang="es-MX" dirty="0">
              <a:solidFill>
                <a:schemeClr val="bg1"/>
              </a:solidFill>
            </a:endParaRPr>
          </a:p>
          <a:p>
            <a:endParaRPr lang="es-MX" dirty="0">
              <a:solidFill>
                <a:schemeClr val="bg1"/>
              </a:solidFill>
            </a:endParaRPr>
          </a:p>
        </p:txBody>
      </p:sp>
      <p:sp>
        <p:nvSpPr>
          <p:cNvPr id="3" name="Marcador de texto 2"/>
          <p:cNvSpPr>
            <a:spLocks noGrp="1"/>
          </p:cNvSpPr>
          <p:nvPr>
            <p:ph type="body" sz="quarter" idx="3"/>
          </p:nvPr>
        </p:nvSpPr>
        <p:spPr/>
        <p:txBody>
          <a:bodyPr/>
          <a:lstStyle/>
          <a:p>
            <a:endParaRPr lang="es-MX" dirty="0"/>
          </a:p>
          <a:p>
            <a:endParaRPr lang="es-MX" dirty="0"/>
          </a:p>
        </p:txBody>
      </p:sp>
      <p:sp>
        <p:nvSpPr>
          <p:cNvPr id="6" name="Marcador de contenido 5"/>
          <p:cNvSpPr>
            <a:spLocks noGrp="1"/>
          </p:cNvSpPr>
          <p:nvPr>
            <p:ph sz="quarter" idx="4"/>
          </p:nvPr>
        </p:nvSpPr>
        <p:spPr>
          <a:xfrm>
            <a:off x="5048518" y="1326524"/>
            <a:ext cx="6457113" cy="4573274"/>
          </a:xfrm>
        </p:spPr>
        <p:txBody>
          <a:bodyPr>
            <a:normAutofit/>
          </a:bodyPr>
          <a:lstStyle/>
          <a:p>
            <a:r>
              <a:rPr lang="es-MX" dirty="0">
                <a:solidFill>
                  <a:schemeClr val="bg1"/>
                </a:solidFill>
              </a:rPr>
              <a:t>En una página independiente</a:t>
            </a:r>
          </a:p>
          <a:p>
            <a:endParaRPr lang="es-MX" dirty="0">
              <a:solidFill>
                <a:schemeClr val="bg1"/>
              </a:solidFill>
            </a:endParaRPr>
          </a:p>
          <a:p>
            <a:r>
              <a:rPr lang="es-MX" dirty="0">
                <a:solidFill>
                  <a:schemeClr val="bg1"/>
                </a:solidFill>
              </a:rPr>
              <a:t>Datos </a:t>
            </a:r>
            <a:r>
              <a:rPr lang="es-MX" b="1" dirty="0">
                <a:solidFill>
                  <a:schemeClr val="bg1"/>
                </a:solidFill>
              </a:rPr>
              <a:t>obligatorios</a:t>
            </a:r>
          </a:p>
          <a:p>
            <a:pPr lvl="1"/>
            <a:r>
              <a:rPr lang="es-MX" dirty="0">
                <a:solidFill>
                  <a:schemeClr val="bg1"/>
                </a:solidFill>
              </a:rPr>
              <a:t>Título del trabajo</a:t>
            </a:r>
          </a:p>
          <a:p>
            <a:pPr lvl="1"/>
            <a:r>
              <a:rPr lang="es-MX" dirty="0">
                <a:solidFill>
                  <a:schemeClr val="bg1"/>
                </a:solidFill>
              </a:rPr>
              <a:t>Nombre completo</a:t>
            </a:r>
          </a:p>
          <a:p>
            <a:pPr lvl="1"/>
            <a:r>
              <a:rPr lang="es-MX" dirty="0">
                <a:solidFill>
                  <a:schemeClr val="bg1"/>
                </a:solidFill>
              </a:rPr>
              <a:t>Nombre de la materia / maestra</a:t>
            </a:r>
          </a:p>
          <a:p>
            <a:pPr lvl="1"/>
            <a:r>
              <a:rPr lang="es-MX" b="1" u="sng" dirty="0">
                <a:solidFill>
                  <a:schemeClr val="bg1"/>
                </a:solidFill>
              </a:rPr>
              <a:t>GRUPO</a:t>
            </a:r>
          </a:p>
          <a:p>
            <a:pPr lvl="1"/>
            <a:endParaRPr lang="es-MX" b="1" u="sng" dirty="0">
              <a:solidFill>
                <a:schemeClr val="bg1"/>
              </a:solidFill>
            </a:endParaRPr>
          </a:p>
          <a:p>
            <a:r>
              <a:rPr lang="es-MX" dirty="0">
                <a:solidFill>
                  <a:schemeClr val="bg1"/>
                </a:solidFill>
              </a:rPr>
              <a:t>Formato </a:t>
            </a:r>
            <a:r>
              <a:rPr lang="es-MX" b="1" dirty="0">
                <a:solidFill>
                  <a:schemeClr val="bg1"/>
                </a:solidFill>
              </a:rPr>
              <a:t>libre</a:t>
            </a:r>
          </a:p>
          <a:p>
            <a:pPr lvl="1"/>
            <a:r>
              <a:rPr lang="es-MX" dirty="0">
                <a:solidFill>
                  <a:schemeClr val="bg1"/>
                </a:solidFill>
              </a:rPr>
              <a:t>Puede, o no, incluir el logo del CEJP</a:t>
            </a:r>
          </a:p>
          <a:p>
            <a:pPr lvl="1"/>
            <a:r>
              <a:rPr lang="es-MX" dirty="0">
                <a:solidFill>
                  <a:schemeClr val="bg1"/>
                </a:solidFill>
              </a:rPr>
              <a:t>Puede, o no, venir a color</a:t>
            </a:r>
          </a:p>
          <a:p>
            <a:pPr lvl="1"/>
            <a:r>
              <a:rPr lang="es-MX" dirty="0">
                <a:solidFill>
                  <a:schemeClr val="bg1"/>
                </a:solidFill>
              </a:rPr>
              <a:t>Puede, o no, llevar la fecha de entrega.</a:t>
            </a:r>
          </a:p>
        </p:txBody>
      </p:sp>
      <p:pic>
        <p:nvPicPr>
          <p:cNvPr id="8" name="Imagen 7">
            <a:extLst>
              <a:ext uri="{FF2B5EF4-FFF2-40B4-BE49-F238E27FC236}">
                <a16:creationId xmlns:a16="http://schemas.microsoft.com/office/drawing/2014/main" id="{1FB31F7C-42FF-4B5E-AA8F-D156CD7A781E}"/>
              </a:ext>
            </a:extLst>
          </p:cNvPr>
          <p:cNvPicPr>
            <a:picLocks noChangeAspect="1"/>
          </p:cNvPicPr>
          <p:nvPr/>
        </p:nvPicPr>
        <p:blipFill>
          <a:blip r:embed="rId2"/>
          <a:stretch>
            <a:fillRect/>
          </a:stretch>
        </p:blipFill>
        <p:spPr>
          <a:xfrm>
            <a:off x="474992" y="1273779"/>
            <a:ext cx="4096454" cy="5006778"/>
          </a:xfrm>
          <a:prstGeom prst="rect">
            <a:avLst/>
          </a:prstGeom>
          <a:ln>
            <a:solidFill>
              <a:schemeClr val="bg1"/>
            </a:solidFill>
          </a:ln>
        </p:spPr>
      </p:pic>
    </p:spTree>
    <p:extLst>
      <p:ext uri="{BB962C8B-B14F-4D97-AF65-F5344CB8AC3E}">
        <p14:creationId xmlns:p14="http://schemas.microsoft.com/office/powerpoint/2010/main" val="275077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Resumen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Tree>
    <p:extLst>
      <p:ext uri="{BB962C8B-B14F-4D97-AF65-F5344CB8AC3E}">
        <p14:creationId xmlns:p14="http://schemas.microsoft.com/office/powerpoint/2010/main" val="28076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198537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a:t>
            </a:r>
            <a:r>
              <a:rPr lang="es-MX" b="1" dirty="0">
                <a:solidFill>
                  <a:srgbClr val="FF0000"/>
                </a:solidFill>
              </a:rPr>
              <a:t>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a:t>
            </a:r>
            <a:r>
              <a:rPr lang="es-MX" b="1" dirty="0">
                <a:solidFill>
                  <a:srgbClr val="FF0000"/>
                </a:solidFill>
              </a:rPr>
              <a:t>De acuerdo con el famoso estudio de Paul </a:t>
            </a:r>
            <a:r>
              <a:rPr lang="es-MX" b="1" dirty="0" err="1">
                <a:solidFill>
                  <a:srgbClr val="FF0000"/>
                </a:solidFill>
              </a:rPr>
              <a:t>Eckman</a:t>
            </a:r>
            <a:r>
              <a:rPr lang="es-MX" b="1" dirty="0">
                <a:solidFill>
                  <a:srgbClr val="FF0000"/>
                </a:solidFill>
              </a:rPr>
              <a:t>, el enojo es considerado una de las seis emociones básicas del ser humano</a:t>
            </a:r>
            <a:r>
              <a:rPr lang="es-MX" dirty="0">
                <a:solidFill>
                  <a:schemeClr val="accent1">
                    <a:lumMod val="50000"/>
                  </a:schemeClr>
                </a:solidFill>
              </a:rPr>
              <a:t>. En el presente estudio se pretende indagar en el efecto que esta emoción puede tener en la toma de decisiones. 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8284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a:t>
            </a:r>
            <a:r>
              <a:rPr lang="es-MX" b="1" dirty="0">
                <a:solidFill>
                  <a:srgbClr val="FF0000"/>
                </a:solidFill>
              </a:rPr>
              <a:t>se expone la pregunta de investigación</a:t>
            </a:r>
          </a:p>
          <a:p>
            <a:pPr lvl="1"/>
            <a:r>
              <a:rPr lang="es-MX" dirty="0">
                <a:solidFill>
                  <a:schemeClr val="bg1"/>
                </a:solidFill>
              </a:rPr>
              <a:t>En una tercera oración se describe el método (Qué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a:t>
            </a:r>
            <a:r>
              <a:rPr lang="es-MX" b="1" dirty="0">
                <a:solidFill>
                  <a:srgbClr val="FF0000"/>
                </a:solidFill>
              </a:rPr>
              <a:t>En el presente estudio se pretende indagar en el efecto que esta emoción puede tener en la toma de decisiones. </a:t>
            </a:r>
            <a:r>
              <a:rPr lang="es-MX" dirty="0">
                <a:solidFill>
                  <a:schemeClr val="accent1">
                    <a:lumMod val="50000"/>
                  </a:schemeClr>
                </a:solidFill>
              </a:rPr>
              <a:t>Para ello, se compararán los resultados obtenidos en una escala que evalúa Impulsividad entre dos grupos de estudiantes del Centro Educativo Jean Piaget, siendo que en sólo uno de estos grupos se ha inducido el enojo.”</a:t>
            </a:r>
          </a:p>
        </p:txBody>
      </p:sp>
    </p:spTree>
    <p:extLst>
      <p:ext uri="{BB962C8B-B14F-4D97-AF65-F5344CB8AC3E}">
        <p14:creationId xmlns:p14="http://schemas.microsoft.com/office/powerpoint/2010/main" val="337742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2879"/>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a:t>
            </a:r>
            <a:r>
              <a:rPr lang="es-MX" sz="4400" dirty="0" err="1">
                <a:solidFill>
                  <a:schemeClr val="bg1"/>
                </a:solidFill>
                <a:latin typeface="Aharoni" panose="02010803020104030203" pitchFamily="2" charset="-79"/>
                <a:cs typeface="Aharoni" panose="02010803020104030203" pitchFamily="2" charset="-79"/>
              </a:rPr>
              <a:t>Resúmen</a:t>
            </a:r>
            <a:r>
              <a:rPr lang="es-MX" sz="4400" dirty="0">
                <a:solidFill>
                  <a:schemeClr val="bg1"/>
                </a:solidFill>
                <a:latin typeface="Aharoni" panose="02010803020104030203" pitchFamily="2" charset="-79"/>
                <a:cs typeface="Aharoni" panose="02010803020104030203" pitchFamily="2" charset="-79"/>
              </a:rPr>
              <a:t> / </a:t>
            </a:r>
            <a:r>
              <a:rPr lang="es-MX" sz="4400" dirty="0" err="1">
                <a:solidFill>
                  <a:schemeClr val="bg1"/>
                </a:solidFill>
                <a:latin typeface="Aharoni" panose="02010803020104030203" pitchFamily="2" charset="-79"/>
                <a:cs typeface="Aharoni" panose="02010803020104030203" pitchFamily="2" charset="-79"/>
              </a:rPr>
              <a:t>Abstract</a:t>
            </a:r>
            <a:endParaRPr lang="es-MX" sz="4400" dirty="0">
              <a:solidFill>
                <a:schemeClr val="bg1"/>
              </a:solidFill>
              <a:latin typeface="Aharoni" panose="02010803020104030203" pitchFamily="2" charset="-79"/>
              <a:cs typeface="Aharoni" panose="02010803020104030203" pitchFamily="2" charset="-79"/>
            </a:endParaRP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2"/>
            <a:endParaRPr lang="es-MX" dirty="0">
              <a:solidFill>
                <a:schemeClr val="bg1"/>
              </a:solidFill>
            </a:endParaRPr>
          </a:p>
        </p:txBody>
      </p:sp>
      <p:sp>
        <p:nvSpPr>
          <p:cNvPr id="6"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120 palabras máximo</a:t>
            </a:r>
          </a:p>
          <a:p>
            <a:pPr lvl="1"/>
            <a:r>
              <a:rPr lang="es-MX" dirty="0">
                <a:solidFill>
                  <a:schemeClr val="bg1"/>
                </a:solidFill>
              </a:rPr>
              <a:t>En una oración se describe el fenómeno de interés</a:t>
            </a:r>
          </a:p>
          <a:p>
            <a:pPr lvl="1"/>
            <a:r>
              <a:rPr lang="es-MX" dirty="0">
                <a:solidFill>
                  <a:schemeClr val="bg1"/>
                </a:solidFill>
              </a:rPr>
              <a:t>En una segunda oración se expone la pregunta de investigación</a:t>
            </a:r>
          </a:p>
          <a:p>
            <a:pPr lvl="1"/>
            <a:r>
              <a:rPr lang="es-MX" dirty="0">
                <a:solidFill>
                  <a:schemeClr val="bg1"/>
                </a:solidFill>
              </a:rPr>
              <a:t>En una tercera oración </a:t>
            </a:r>
            <a:r>
              <a:rPr lang="es-MX" b="1" dirty="0">
                <a:solidFill>
                  <a:srgbClr val="FF0000"/>
                </a:solidFill>
              </a:rPr>
              <a:t>se describe el método </a:t>
            </a:r>
            <a:r>
              <a:rPr lang="es-MX" dirty="0">
                <a:solidFill>
                  <a:schemeClr val="bg1"/>
                </a:solidFill>
              </a:rPr>
              <a:t>(Qué se hizo para responder la pregunta de investigación)</a:t>
            </a:r>
          </a:p>
          <a:p>
            <a:pPr lvl="1"/>
            <a:endParaRPr lang="es-MX" dirty="0">
              <a:solidFill>
                <a:schemeClr val="bg1"/>
              </a:solidFill>
            </a:endParaRPr>
          </a:p>
        </p:txBody>
      </p:sp>
      <p:sp>
        <p:nvSpPr>
          <p:cNvPr id="2" name="CuadroTexto 1"/>
          <p:cNvSpPr txBox="1"/>
          <p:nvPr/>
        </p:nvSpPr>
        <p:spPr>
          <a:xfrm>
            <a:off x="1287888" y="3451538"/>
            <a:ext cx="9272788" cy="1754326"/>
          </a:xfrm>
          <a:prstGeom prst="rect">
            <a:avLst/>
          </a:prstGeom>
          <a:noFill/>
        </p:spPr>
        <p:txBody>
          <a:bodyPr wrap="square" rtlCol="0">
            <a:spAutoFit/>
          </a:bodyPr>
          <a:lstStyle/>
          <a:p>
            <a:pPr algn="just"/>
            <a:r>
              <a:rPr lang="es-MX" dirty="0">
                <a:solidFill>
                  <a:schemeClr val="accent1">
                    <a:lumMod val="50000"/>
                  </a:schemeClr>
                </a:solidFill>
              </a:rPr>
              <a:t>“De acuerdo con el famoso estudio de Paul </a:t>
            </a:r>
            <a:r>
              <a:rPr lang="es-MX" dirty="0" err="1">
                <a:solidFill>
                  <a:schemeClr val="accent1">
                    <a:lumMod val="50000"/>
                  </a:schemeClr>
                </a:solidFill>
              </a:rPr>
              <a:t>Eckman</a:t>
            </a:r>
            <a:r>
              <a:rPr lang="es-MX" dirty="0">
                <a:solidFill>
                  <a:schemeClr val="accent1">
                    <a:lumMod val="50000"/>
                  </a:schemeClr>
                </a:solidFill>
              </a:rPr>
              <a:t>, el enojo es considerado una de las seis emociones básicas del ser humano. En el presente estudio se pretende indagar en el efecto que esta emoción puede tener en la toma de decisiones. </a:t>
            </a:r>
            <a:r>
              <a:rPr lang="es-MX" b="1" dirty="0">
                <a:solidFill>
                  <a:srgbClr val="FF0000"/>
                </a:solidFill>
              </a:rPr>
              <a:t>Para ello, se compararán los resultados obtenidos en una escala que evalúa Impulsividad entre dos grupos de estudiantes del Centro Educativo Jean Piaget, siendo que en sólo uno de estos grupos se ha inducido el enojo</a:t>
            </a:r>
            <a:r>
              <a:rPr lang="es-MX" dirty="0">
                <a:solidFill>
                  <a:schemeClr val="accent1">
                    <a:lumMod val="50000"/>
                  </a:schemeClr>
                </a:solidFill>
              </a:rPr>
              <a:t>.”</a:t>
            </a:r>
          </a:p>
        </p:txBody>
      </p:sp>
    </p:spTree>
    <p:extLst>
      <p:ext uri="{BB962C8B-B14F-4D97-AF65-F5344CB8AC3E}">
        <p14:creationId xmlns:p14="http://schemas.microsoft.com/office/powerpoint/2010/main" val="424090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9" name="Título 8"/>
          <p:cNvSpPr>
            <a:spLocks noGrp="1"/>
          </p:cNvSpPr>
          <p:nvPr>
            <p:ph type="title"/>
          </p:nvPr>
        </p:nvSpPr>
        <p:spPr>
          <a:xfrm>
            <a:off x="167426" y="250622"/>
            <a:ext cx="11028094" cy="833169"/>
          </a:xfrm>
          <a:solidFill>
            <a:schemeClr val="accent1">
              <a:lumMod val="40000"/>
              <a:lumOff val="60000"/>
            </a:schemeClr>
          </a:solidFill>
        </p:spPr>
        <p:txBody>
          <a:bodyPr>
            <a:normAutofit/>
          </a:bodyPr>
          <a:lstStyle/>
          <a:p>
            <a:r>
              <a:rPr lang="es-MX" sz="4400" dirty="0">
                <a:solidFill>
                  <a:schemeClr val="bg1"/>
                </a:solidFill>
                <a:latin typeface="Aharoni" panose="02010803020104030203" pitchFamily="2" charset="-79"/>
                <a:cs typeface="Aharoni" panose="02010803020104030203" pitchFamily="2" charset="-79"/>
              </a:rPr>
              <a:t>2) Índice</a:t>
            </a:r>
          </a:p>
        </p:txBody>
      </p:sp>
      <p:sp>
        <p:nvSpPr>
          <p:cNvPr id="10" name="Marcador de contenido 9"/>
          <p:cNvSpPr>
            <a:spLocks noGrp="1"/>
          </p:cNvSpPr>
          <p:nvPr>
            <p:ph idx="1"/>
          </p:nvPr>
        </p:nvSpPr>
        <p:spPr>
          <a:xfrm>
            <a:off x="476519" y="1378039"/>
            <a:ext cx="11028093" cy="4533183"/>
          </a:xfrm>
        </p:spPr>
        <p:txBody>
          <a:bodyPr/>
          <a:lstStyle/>
          <a:p>
            <a:endParaRPr lang="es-MX" dirty="0">
              <a:solidFill>
                <a:schemeClr val="bg1"/>
              </a:solidFill>
            </a:endParaRPr>
          </a:p>
          <a:p>
            <a:endParaRPr lang="es-MX" dirty="0">
              <a:solidFill>
                <a:schemeClr val="bg1"/>
              </a:solidFill>
            </a:endParaRPr>
          </a:p>
        </p:txBody>
      </p:sp>
      <p:sp>
        <p:nvSpPr>
          <p:cNvPr id="5" name="Marcador de contenido 9"/>
          <p:cNvSpPr txBox="1">
            <a:spLocks/>
          </p:cNvSpPr>
          <p:nvPr/>
        </p:nvSpPr>
        <p:spPr>
          <a:xfrm>
            <a:off x="218941" y="1334413"/>
            <a:ext cx="11771290" cy="51248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dirty="0">
                <a:solidFill>
                  <a:schemeClr val="bg1"/>
                </a:solidFill>
              </a:rPr>
              <a:t>Formato libre</a:t>
            </a:r>
          </a:p>
          <a:p>
            <a:pPr lvl="1"/>
            <a:r>
              <a:rPr lang="es-MX" dirty="0">
                <a:solidFill>
                  <a:schemeClr val="bg1"/>
                </a:solidFill>
              </a:rPr>
              <a:t>Si se usan viñetas, es importante usar SANGRÍAS</a:t>
            </a:r>
          </a:p>
          <a:p>
            <a:pPr lvl="2"/>
            <a:r>
              <a:rPr lang="es-MX" dirty="0">
                <a:solidFill>
                  <a:schemeClr val="bg1"/>
                </a:solidFill>
              </a:rPr>
              <a:t>Tema principal</a:t>
            </a:r>
          </a:p>
          <a:p>
            <a:pPr lvl="3"/>
            <a:r>
              <a:rPr lang="es-MX" dirty="0">
                <a:solidFill>
                  <a:schemeClr val="bg1"/>
                </a:solidFill>
              </a:rPr>
              <a:t>Subtema</a:t>
            </a:r>
          </a:p>
          <a:p>
            <a:pPr lvl="4"/>
            <a:r>
              <a:rPr lang="es-MX" dirty="0">
                <a:solidFill>
                  <a:schemeClr val="bg1"/>
                </a:solidFill>
              </a:rPr>
              <a:t>Sub-subtema</a:t>
            </a:r>
          </a:p>
          <a:p>
            <a:pPr lvl="5"/>
            <a:r>
              <a:rPr lang="es-MX" dirty="0">
                <a:solidFill>
                  <a:schemeClr val="bg1"/>
                </a:solidFill>
              </a:rPr>
              <a:t>Sub-sub-tema</a:t>
            </a:r>
          </a:p>
          <a:p>
            <a:endParaRPr lang="es-MX" dirty="0">
              <a:solidFill>
                <a:schemeClr val="bg1"/>
              </a:solidFill>
            </a:endParaRPr>
          </a:p>
          <a:p>
            <a:pPr lvl="1"/>
            <a:r>
              <a:rPr lang="es-MX" dirty="0">
                <a:solidFill>
                  <a:schemeClr val="bg1"/>
                </a:solidFill>
              </a:rPr>
              <a:t>Si se usan números, pueden omitirse las sangrías.</a:t>
            </a:r>
          </a:p>
          <a:p>
            <a:endParaRPr lang="es-MX" dirty="0">
              <a:solidFill>
                <a:schemeClr val="bg1"/>
              </a:solidFill>
            </a:endParaRPr>
          </a:p>
          <a:p>
            <a:pPr lvl="2">
              <a:buAutoNum type="arabicPeriod"/>
            </a:pPr>
            <a:r>
              <a:rPr lang="es-MX" sz="1800" dirty="0">
                <a:solidFill>
                  <a:schemeClr val="bg1"/>
                </a:solidFill>
              </a:rPr>
              <a:t>Tema principal</a:t>
            </a:r>
          </a:p>
          <a:p>
            <a:pPr lvl="2">
              <a:buAutoNum type="arabicPeriod"/>
            </a:pPr>
            <a:r>
              <a:rPr lang="es-MX" sz="1800" dirty="0">
                <a:solidFill>
                  <a:schemeClr val="bg1"/>
                </a:solidFill>
              </a:rPr>
              <a:t>Segundo tema principal</a:t>
            </a:r>
          </a:p>
          <a:p>
            <a:pPr marL="0" indent="0">
              <a:buNone/>
            </a:pPr>
            <a:r>
              <a:rPr lang="es-MX" dirty="0">
                <a:solidFill>
                  <a:schemeClr val="bg1"/>
                </a:solidFill>
              </a:rPr>
              <a:t>		2.1  Subtema del segundo tema</a:t>
            </a:r>
          </a:p>
          <a:p>
            <a:pPr marL="0" indent="0">
              <a:buNone/>
            </a:pPr>
            <a:r>
              <a:rPr lang="es-MX" dirty="0">
                <a:solidFill>
                  <a:schemeClr val="bg1"/>
                </a:solidFill>
              </a:rPr>
              <a:t>		2.1.1 Sub- subtema del segundo tema</a:t>
            </a:r>
          </a:p>
          <a:p>
            <a:pPr lvl="1"/>
            <a:endParaRPr lang="es-MX" dirty="0">
              <a:solidFill>
                <a:schemeClr val="bg1"/>
              </a:solidFill>
            </a:endParaRPr>
          </a:p>
        </p:txBody>
      </p:sp>
    </p:spTree>
    <p:extLst>
      <p:ext uri="{BB962C8B-B14F-4D97-AF65-F5344CB8AC3E}">
        <p14:creationId xmlns:p14="http://schemas.microsoft.com/office/powerpoint/2010/main" val="1307367361"/>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464</TotalTime>
  <Words>1170</Words>
  <Application>Microsoft Office PowerPoint</Application>
  <PresentationFormat>Panorámica</PresentationFormat>
  <Paragraphs>130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Aharoni</vt:lpstr>
      <vt:lpstr>AR DARLING</vt:lpstr>
      <vt:lpstr>Arial</vt:lpstr>
      <vt:lpstr>Century Gothic</vt:lpstr>
      <vt:lpstr>Wingdings 3</vt:lpstr>
      <vt:lpstr>Espiral</vt:lpstr>
      <vt:lpstr>Evaluación  4to periodo</vt:lpstr>
      <vt:lpstr>Repaso global: ¿Qué debe llevar mi TMI?</vt:lpstr>
      <vt:lpstr>1) Portada</vt:lpstr>
      <vt:lpstr>2) Resumen / Abstract</vt:lpstr>
      <vt:lpstr>2) Resúmen / Abstract</vt:lpstr>
      <vt:lpstr>2) Resúmen / Abstract</vt:lpstr>
      <vt:lpstr>2) Resúmen / Abstract</vt:lpstr>
      <vt:lpstr>2) Resúmen / Abstract</vt:lpstr>
      <vt:lpstr>2) Índice</vt:lpstr>
      <vt:lpstr>1) Introducción</vt:lpstr>
      <vt:lpstr>4) Marco Teórico</vt:lpstr>
      <vt:lpstr>5) Método</vt:lpstr>
      <vt:lpstr>5) Resultados</vt:lpstr>
      <vt:lpstr>5) Discusión y Conclusiones</vt:lpstr>
      <vt:lpstr>5) Bibliografía</vt:lpstr>
      <vt:lpstr>5) 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Calendario de actividades</dc:title>
  <dc:creator>Adriana</dc:creator>
  <cp:lastModifiedBy>asus</cp:lastModifiedBy>
  <cp:revision>45</cp:revision>
  <dcterms:created xsi:type="dcterms:W3CDTF">2019-04-04T22:51:26Z</dcterms:created>
  <dcterms:modified xsi:type="dcterms:W3CDTF">2020-04-01T16:49:55Z</dcterms:modified>
</cp:coreProperties>
</file>