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281" r:id="rId4"/>
    <p:sldId id="257" r:id="rId5"/>
    <p:sldId id="293" r:id="rId6"/>
    <p:sldId id="283" r:id="rId7"/>
    <p:sldId id="258" r:id="rId8"/>
    <p:sldId id="294" r:id="rId9"/>
    <p:sldId id="285" r:id="rId10"/>
    <p:sldId id="259" r:id="rId11"/>
    <p:sldId id="286" r:id="rId12"/>
    <p:sldId id="260" r:id="rId13"/>
    <p:sldId id="288" r:id="rId14"/>
    <p:sldId id="261" r:id="rId15"/>
    <p:sldId id="289" r:id="rId16"/>
    <p:sldId id="262" r:id="rId17"/>
    <p:sldId id="290" r:id="rId18"/>
    <p:sldId id="291" r:id="rId19"/>
    <p:sldId id="263" r:id="rId20"/>
    <p:sldId id="264" r:id="rId21"/>
    <p:sldId id="265" r:id="rId22"/>
    <p:sldId id="266" r:id="rId23"/>
    <p:sldId id="278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80" r:id="rId3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91"/>
            <p14:sldId id="263"/>
            <p14:sldId id="264"/>
            <p14:sldId id="265"/>
            <p14:sldId id="266"/>
            <p14:sldId id="27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3636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274319" y="513206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50475"/>
              </p:ext>
            </p:extLst>
          </p:nvPr>
        </p:nvGraphicFramePr>
        <p:xfrm>
          <a:off x="91077" y="5885591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 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smtClean="0"/>
                        <a:t>206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199911" y="176234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39069"/>
              </p:ext>
            </p:extLst>
          </p:nvPr>
        </p:nvGraphicFramePr>
        <p:xfrm>
          <a:off x="138821" y="3331962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88571" y="27757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37394"/>
              </p:ext>
            </p:extLst>
          </p:nvPr>
        </p:nvGraphicFramePr>
        <p:xfrm>
          <a:off x="100479" y="4297680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529526" y="221831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38686"/>
              </p:ext>
            </p:extLst>
          </p:nvPr>
        </p:nvGraphicFramePr>
        <p:xfrm>
          <a:off x="200958" y="3872206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sp>
        <p:nvSpPr>
          <p:cNvPr id="14" name="Elipse 13"/>
          <p:cNvSpPr/>
          <p:nvPr/>
        </p:nvSpPr>
        <p:spPr>
          <a:xfrm>
            <a:off x="653106" y="227064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39069"/>
              </p:ext>
            </p:extLst>
          </p:nvPr>
        </p:nvGraphicFramePr>
        <p:xfrm>
          <a:off x="138821" y="3331962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40178" y="327373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84818"/>
              </p:ext>
            </p:extLst>
          </p:nvPr>
        </p:nvGraphicFramePr>
        <p:xfrm>
          <a:off x="100479" y="4748167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040" y="402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1123504" y="754235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1023157" y="3222221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1055215" y="469869"/>
            <a:ext cx="4811685" cy="23540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36072" y="4041257"/>
            <a:ext cx="3145279" cy="1350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0" y="180206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44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17793" y="3387861"/>
            <a:ext cx="3756256" cy="2540327"/>
            <a:chOff x="914400" y="3327094"/>
            <a:chExt cx="3349128" cy="2288637"/>
          </a:xfrm>
        </p:grpSpPr>
        <p:sp>
          <p:nvSpPr>
            <p:cNvPr id="5" name="CuadroTexto 4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17793" y="6283630"/>
            <a:ext cx="3561498" cy="2269580"/>
            <a:chOff x="815248" y="6125377"/>
            <a:chExt cx="3227943" cy="1927337"/>
          </a:xfrm>
        </p:grpSpPr>
        <p:sp>
          <p:nvSpPr>
            <p:cNvPr id="8" name="CuadroTexto 7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17793" y="247640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682068" y="44220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17793" y="736228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91778"/>
              </p:ext>
            </p:extLst>
          </p:nvPr>
        </p:nvGraphicFramePr>
        <p:xfrm>
          <a:off x="190500" y="109220"/>
          <a:ext cx="6502400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smtClean="0"/>
                        <a:t>12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</a:t>
                      </a:r>
                    </a:p>
                    <a:p>
                      <a:r>
                        <a:rPr lang="es-MX" baseline="0" dirty="0" smtClean="0"/>
                        <a:t>102 – Comprensión del Sistema Internacional de Unidades</a:t>
                      </a:r>
                    </a:p>
                    <a:p>
                      <a:r>
                        <a:rPr lang="es-MX" baseline="0" dirty="0" smtClean="0"/>
                        <a:t>103 – Operación de valores posicionales con números naturales y decimales</a:t>
                      </a:r>
                    </a:p>
                    <a:p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  <a:p>
                      <a:r>
                        <a:rPr lang="es-MX" baseline="0" dirty="0" smtClean="0"/>
                        <a:t>105 – Aplicación de operaciones aritméticas básicas</a:t>
                      </a:r>
                    </a:p>
                    <a:p>
                      <a:r>
                        <a:rPr lang="es-MX" baseline="0" dirty="0" smtClean="0"/>
                        <a:t>106 – Definición de tecnicismos del lenguaje formal de la geometría</a:t>
                      </a:r>
                    </a:p>
                    <a:p>
                      <a:r>
                        <a:rPr lang="es-MX" baseline="0" dirty="0" smtClean="0"/>
                        <a:t>107 – Representación viso-espacial de figuras geométricas</a:t>
                      </a:r>
                    </a:p>
                    <a:p>
                      <a:r>
                        <a:rPr lang="es-MX" baseline="0" dirty="0" smtClean="0"/>
                        <a:t>108 – Identificación de las características geométricas de los cuadriláteros</a:t>
                      </a:r>
                    </a:p>
                    <a:p>
                      <a:r>
                        <a:rPr lang="es-MX" baseline="0" dirty="0" smtClean="0"/>
                        <a:t>109 – Identificación gráfica de tipos de líneas rectas (paralelas, perpendiculares y secantes)</a:t>
                      </a:r>
                    </a:p>
                    <a:p>
                      <a:r>
                        <a:rPr lang="es-MX" baseline="0" dirty="0" smtClean="0"/>
                        <a:t>110 – Representación del modelo aritmético para calcular el perímetro de una figura geométrica (triángulo o cuadrilátero)</a:t>
                      </a:r>
                    </a:p>
                    <a:p>
                      <a:r>
                        <a:rPr lang="es-MX" baseline="0" dirty="0" smtClean="0"/>
                        <a:t>111 – Representación del modelo aritmético para calcular el área de cuadriláteros o triángulos</a:t>
                      </a:r>
                    </a:p>
                    <a:p>
                      <a:r>
                        <a:rPr lang="es-MX" baseline="0" dirty="0" smtClean="0"/>
                        <a:t>112 – Deducción de fórmulas para </a:t>
                      </a:r>
                      <a:r>
                        <a:rPr lang="es-MX" baseline="0" dirty="0" smtClean="0"/>
                        <a:t>calcular </a:t>
                      </a:r>
                      <a:r>
                        <a:rPr lang="es-MX" baseline="0" dirty="0" smtClean="0"/>
                        <a:t>el área mediante descomposición de figuras </a:t>
                      </a:r>
                      <a:r>
                        <a:rPr lang="es-MX" baseline="0" dirty="0" smtClean="0"/>
                        <a:t>geométricas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83162"/>
              </p:ext>
            </p:extLst>
          </p:nvPr>
        </p:nvGraphicFramePr>
        <p:xfrm>
          <a:off x="230188" y="4770438"/>
          <a:ext cx="6399212" cy="302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921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Eje</a:t>
                      </a:r>
                      <a:r>
                        <a:rPr lang="es-MX" b="1" baseline="0" dirty="0" smtClean="0"/>
                        <a:t> 2</a:t>
                      </a:r>
                    </a:p>
                    <a:p>
                      <a:r>
                        <a:rPr lang="es-MX" b="1" baseline="0" dirty="0" smtClean="0"/>
                        <a:t>Manejo de información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10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209 – Comparación de razones con cantidades discretas</a:t>
                      </a:r>
                    </a:p>
                    <a:p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26999" y="3216926"/>
            <a:ext cx="3736775" cy="2279748"/>
            <a:chOff x="958468" y="3327094"/>
            <a:chExt cx="3393194" cy="1973630"/>
          </a:xfrm>
        </p:grpSpPr>
        <p:sp>
          <p:nvSpPr>
            <p:cNvPr id="5" name="CuadroTexto 4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27000" y="6194943"/>
            <a:ext cx="5812155" cy="2383977"/>
            <a:chOff x="1035586" y="6015209"/>
            <a:chExt cx="5210979" cy="1872867"/>
          </a:xfrm>
        </p:grpSpPr>
        <p:sp>
          <p:nvSpPr>
            <p:cNvPr id="8" name="CuadroTexto 7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999" y="246712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515123" y="506916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26999" y="724683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61859" y="2645608"/>
            <a:ext cx="5880037" cy="3887372"/>
            <a:chOff x="947451" y="3128790"/>
            <a:chExt cx="5552501" cy="3613533"/>
          </a:xfrm>
        </p:grpSpPr>
        <p:sp>
          <p:nvSpPr>
            <p:cNvPr id="5" name="CuadroTexto 4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400322" y="6732665"/>
            <a:ext cx="5890310" cy="2106865"/>
            <a:chOff x="815249" y="7285284"/>
            <a:chExt cx="5728771" cy="1660412"/>
          </a:xfrm>
        </p:grpSpPr>
        <p:sp>
          <p:nvSpPr>
            <p:cNvPr id="8" name="CuadroTexto 7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841" y="111742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45120" y="735858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1053608" y="577843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3998684" y="3902393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3754135" y="3063822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4448796" y="3902393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594911" y="2658644"/>
            <a:ext cx="5846986" cy="2510011"/>
            <a:chOff x="694064" y="3712684"/>
            <a:chExt cx="5541483" cy="2181341"/>
          </a:xfrm>
        </p:grpSpPr>
        <p:sp>
          <p:nvSpPr>
            <p:cNvPr id="5" name="CuadroTexto 4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451378" y="5307155"/>
            <a:ext cx="6072712" cy="3563864"/>
            <a:chOff x="685059" y="6587916"/>
            <a:chExt cx="6375313" cy="3193777"/>
          </a:xfrm>
        </p:grpSpPr>
        <p:sp>
          <p:nvSpPr>
            <p:cNvPr id="7" name="CuadroTexto 6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897498" y="216188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543613" y="391238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94911" y="786241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95759" y="4027636"/>
            <a:ext cx="5976960" cy="2102884"/>
            <a:chOff x="760164" y="4285561"/>
            <a:chExt cx="5871990" cy="1938969"/>
          </a:xfrm>
        </p:grpSpPr>
        <p:sp>
          <p:nvSpPr>
            <p:cNvPr id="5" name="CuadroTexto 4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384356" y="6381333"/>
            <a:ext cx="6233814" cy="2100374"/>
            <a:chOff x="760165" y="6577070"/>
            <a:chExt cx="6080487" cy="1806766"/>
          </a:xfrm>
        </p:grpSpPr>
        <p:sp>
          <p:nvSpPr>
            <p:cNvPr id="8" name="CuadroTexto 7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38223" y="317549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495759" y="445930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384356" y="7447077"/>
            <a:ext cx="5708100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494860" y="4224659"/>
            <a:ext cx="5926487" cy="3573426"/>
            <a:chOff x="859316" y="3095740"/>
            <a:chExt cx="5560980" cy="2886419"/>
          </a:xfrm>
        </p:grpSpPr>
        <p:sp>
          <p:nvSpPr>
            <p:cNvPr id="6" name="CuadroTexto 5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sp>
        <p:nvSpPr>
          <p:cNvPr id="10" name="Elipse 9"/>
          <p:cNvSpPr/>
          <p:nvPr/>
        </p:nvSpPr>
        <p:spPr>
          <a:xfrm>
            <a:off x="748722" y="163096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637762" y="704301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19489" y="5122841"/>
            <a:ext cx="6356733" cy="3624551"/>
            <a:chOff x="683047" y="5541484"/>
            <a:chExt cx="6174953" cy="3478362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63861" y="375755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564707" y="758433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96607" y="4459304"/>
            <a:ext cx="3826072" cy="2509123"/>
            <a:chOff x="396607" y="4538949"/>
            <a:chExt cx="3591499" cy="2259458"/>
          </a:xfrm>
        </p:grpSpPr>
        <p:sp>
          <p:nvSpPr>
            <p:cNvPr id="5" name="CuadroTexto 4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396607" y="254544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83602" y="589001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740235" y="4345967"/>
            <a:ext cx="4119442" cy="4203121"/>
            <a:chOff x="616945" y="4252510"/>
            <a:chExt cx="3602514" cy="3750283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76677" y="284149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949519" y="747426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61350" y="5118016"/>
            <a:ext cx="6156820" cy="2978020"/>
            <a:chOff x="716096" y="5530467"/>
            <a:chExt cx="5935299" cy="2787268"/>
          </a:xfrm>
        </p:grpSpPr>
        <p:sp>
          <p:nvSpPr>
            <p:cNvPr id="5" name="CuadroTexto 4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829835" y="432942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61350" y="731477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04710"/>
              </p:ext>
            </p:extLst>
          </p:nvPr>
        </p:nvGraphicFramePr>
        <p:xfrm>
          <a:off x="90488" y="2738438"/>
          <a:ext cx="6399212" cy="384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921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</a:t>
                      </a:r>
                      <a:r>
                        <a:rPr lang="es-MX" baseline="0" dirty="0" smtClean="0"/>
                        <a:t>algebraico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13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</a:t>
                      </a:r>
                      <a:endParaRPr lang="es-MX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305 – Amplificación de fracciones (Equivalencia de fracciones por amplificación)</a:t>
                      </a:r>
                    </a:p>
                    <a:p>
                      <a:r>
                        <a:rPr lang="es-MX" dirty="0" smtClean="0"/>
                        <a:t>306 – Representación del modelo aritmético de la división</a:t>
                      </a:r>
                    </a:p>
                    <a:p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</a:t>
                      </a:r>
                    </a:p>
                    <a:p>
                      <a:r>
                        <a:rPr lang="es-MX" baseline="0" dirty="0" smtClean="0"/>
                        <a:t>311 –  Representación del modelo multiplicativo de números fraccionarios por naturales</a:t>
                      </a:r>
                    </a:p>
                    <a:p>
                      <a:r>
                        <a:rPr lang="es-MX" baseline="0" dirty="0" smtClean="0"/>
                        <a:t>312 – Conversión de una regla verbal de progresión geométrica ascendente a sucesión numérica</a:t>
                      </a:r>
                    </a:p>
                    <a:p>
                      <a:r>
                        <a:rPr lang="es-MX" baseline="0" dirty="0" smtClean="0"/>
                        <a:t>313 – Deducción del patrón de una sucesión con progresión especial.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624248" y="2694182"/>
            <a:ext cx="4142961" cy="2956605"/>
            <a:chOff x="572877" y="2930487"/>
            <a:chExt cx="3910988" cy="2885085"/>
          </a:xfrm>
        </p:grpSpPr>
        <p:sp>
          <p:nvSpPr>
            <p:cNvPr id="5" name="CuadroTexto 4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624248" y="6035881"/>
            <a:ext cx="4029945" cy="2491669"/>
            <a:chOff x="594911" y="683046"/>
            <a:chExt cx="3667071" cy="2137272"/>
          </a:xfrm>
        </p:grpSpPr>
        <p:sp>
          <p:nvSpPr>
            <p:cNvPr id="10" name="CuadroTexto 9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972171" y="186743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95759" y="4553838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544396" y="8100038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693320" y="5034338"/>
            <a:ext cx="3652649" cy="3071973"/>
            <a:chOff x="649995" y="528810"/>
            <a:chExt cx="3349128" cy="2673547"/>
          </a:xfrm>
        </p:grpSpPr>
        <p:sp>
          <p:nvSpPr>
            <p:cNvPr id="10" name="CuadroTexto 9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477943" y="2958954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77942" y="6942873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742462" y="3750562"/>
            <a:ext cx="3819264" cy="3009833"/>
            <a:chOff x="837282" y="649995"/>
            <a:chExt cx="3448279" cy="2443902"/>
          </a:xfrm>
        </p:grpSpPr>
        <p:sp>
          <p:nvSpPr>
            <p:cNvPr id="10" name="CuadroTexto 9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648064" y="1459763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339720" y="484163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504672" y="5294036"/>
            <a:ext cx="6103985" cy="1927951"/>
            <a:chOff x="683046" y="1035585"/>
            <a:chExt cx="6103985" cy="1927951"/>
          </a:xfrm>
        </p:grpSpPr>
        <p:sp>
          <p:nvSpPr>
            <p:cNvPr id="12" name="CuadroTexto 11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sp>
        <p:nvSpPr>
          <p:cNvPr id="14" name="Elipse 13"/>
          <p:cNvSpPr/>
          <p:nvPr/>
        </p:nvSpPr>
        <p:spPr>
          <a:xfrm>
            <a:off x="360985" y="425647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477943" y="6038906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68421" y="4158805"/>
            <a:ext cx="4260433" cy="2940638"/>
            <a:chOff x="506777" y="6312665"/>
            <a:chExt cx="3855905" cy="2574704"/>
          </a:xfrm>
        </p:grpSpPr>
        <p:sp>
          <p:nvSpPr>
            <p:cNvPr id="8" name="CuadroTexto 7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235461" y="3072808"/>
            <a:ext cx="5351357" cy="331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77943" y="5424564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sp>
        <p:nvSpPr>
          <p:cNvPr id="19" name="Elipse 18"/>
          <p:cNvSpPr/>
          <p:nvPr/>
        </p:nvSpPr>
        <p:spPr>
          <a:xfrm>
            <a:off x="188412" y="2122085"/>
            <a:ext cx="2084502" cy="3833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42949"/>
              </p:ext>
            </p:extLst>
          </p:nvPr>
        </p:nvGraphicFramePr>
        <p:xfrm>
          <a:off x="64119" y="3521532"/>
          <a:ext cx="665704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/>
                        <a:t>309 – </a:t>
                      </a:r>
                      <a:r>
                        <a:rPr lang="es-MX" dirty="0" smtClean="0"/>
                        <a:t>Conversión</a:t>
                      </a:r>
                      <a:r>
                        <a:rPr lang="es-MX" baseline="0" dirty="0" smtClean="0"/>
                        <a:t> de texto cardinal a números naturales y </a:t>
                      </a:r>
                      <a:r>
                        <a:rPr lang="es-MX" baseline="0" dirty="0" smtClean="0"/>
                        <a:t>viceversa.</a:t>
                      </a:r>
                    </a:p>
                    <a:p>
                      <a:pPr algn="just"/>
                      <a:endParaRPr lang="es-MX" dirty="0" smtClean="0"/>
                    </a:p>
                    <a:p>
                      <a:pPr algn="just"/>
                      <a:r>
                        <a:rPr lang="es-MX" b="1" dirty="0" smtClean="0"/>
                        <a:t>310 –</a:t>
                      </a:r>
                      <a:r>
                        <a:rPr lang="es-MX" b="1" baseline="0" dirty="0" smtClean="0"/>
                        <a:t> </a:t>
                      </a:r>
                      <a:r>
                        <a:rPr lang="es-MX" baseline="0" dirty="0" smtClean="0"/>
                        <a:t>Operación de valores posicionales con números naturales o </a:t>
                      </a:r>
                      <a:r>
                        <a:rPr lang="es-MX" baseline="0" dirty="0" smtClean="0"/>
                        <a:t>decimales.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sp>
        <p:nvSpPr>
          <p:cNvPr id="5" name="Elipse 4"/>
          <p:cNvSpPr/>
          <p:nvPr/>
        </p:nvSpPr>
        <p:spPr>
          <a:xfrm>
            <a:off x="316267" y="956417"/>
            <a:ext cx="1971304" cy="2507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05691"/>
              </p:ext>
            </p:extLst>
          </p:nvPr>
        </p:nvGraphicFramePr>
        <p:xfrm>
          <a:off x="64119" y="352153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Sentido </a:t>
                      </a:r>
                      <a:r>
                        <a:rPr lang="es-MX" dirty="0" err="1" smtClean="0"/>
                        <a:t>Númerico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310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sp>
        <p:nvSpPr>
          <p:cNvPr id="6" name="Elipse 5"/>
          <p:cNvSpPr/>
          <p:nvPr/>
        </p:nvSpPr>
        <p:spPr>
          <a:xfrm>
            <a:off x="1041843" y="1192285"/>
            <a:ext cx="1971304" cy="21085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41932"/>
              </p:ext>
            </p:extLst>
          </p:nvPr>
        </p:nvGraphicFramePr>
        <p:xfrm>
          <a:off x="100479" y="4971191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 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Medida y Forma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106 – </a:t>
                      </a:r>
                    </a:p>
                    <a:p>
                      <a:r>
                        <a:rPr lang="es-MX" baseline="0" dirty="0" smtClean="0"/>
                        <a:t>107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761600" y="1626919"/>
            <a:ext cx="179872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33523"/>
              </p:ext>
            </p:extLst>
          </p:nvPr>
        </p:nvGraphicFramePr>
        <p:xfrm>
          <a:off x="100479" y="2573679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Medida y Forma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</a:t>
                      </a:r>
                    </a:p>
                    <a:p>
                      <a:r>
                        <a:rPr lang="es-MX" baseline="0" dirty="0" smtClean="0"/>
                        <a:t>102</a:t>
                      </a:r>
                    </a:p>
                    <a:p>
                      <a:r>
                        <a:rPr lang="es-MX" baseline="0" dirty="0" smtClean="0"/>
                        <a:t>103</a:t>
                      </a:r>
                    </a:p>
                    <a:p>
                      <a:r>
                        <a:rPr lang="es-MX" baseline="0" dirty="0" smtClean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sp>
        <p:nvSpPr>
          <p:cNvPr id="5" name="Elipse 4"/>
          <p:cNvSpPr/>
          <p:nvPr/>
        </p:nvSpPr>
        <p:spPr>
          <a:xfrm>
            <a:off x="461777" y="212324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13342"/>
              </p:ext>
            </p:extLst>
          </p:nvPr>
        </p:nvGraphicFramePr>
        <p:xfrm>
          <a:off x="138821" y="3331962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308 – </a:t>
                      </a:r>
                    </a:p>
                    <a:p>
                      <a:r>
                        <a:rPr lang="es-MX" baseline="0" dirty="0" smtClean="0"/>
                        <a:t>309 – </a:t>
                      </a:r>
                    </a:p>
                    <a:p>
                      <a:r>
                        <a:rPr lang="es-MX" baseline="0" dirty="0" smtClean="0"/>
                        <a:t>312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02256" y="2886069"/>
            <a:ext cx="1613363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0504"/>
              </p:ext>
            </p:extLst>
          </p:nvPr>
        </p:nvGraphicFramePr>
        <p:xfrm>
          <a:off x="100479" y="378916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dirty="0" smtClean="0"/>
                        <a:t>207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1215</Words>
  <Application>Microsoft Office PowerPoint</Application>
  <PresentationFormat>Presentación en pantalla (4:3)</PresentationFormat>
  <Paragraphs>586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49</cp:revision>
  <dcterms:created xsi:type="dcterms:W3CDTF">2018-10-01T17:57:09Z</dcterms:created>
  <dcterms:modified xsi:type="dcterms:W3CDTF">2019-01-30T18:12:09Z</dcterms:modified>
</cp:coreProperties>
</file>