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FC362-81A4-4921-856F-AD22B9F0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DADCE2-B6CF-49DD-9E1E-66A391F5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3E87F-A340-4067-87C6-03ABF9F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3B290-3AEC-48F8-A9CB-4670016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64D10-DE91-4E96-AB1F-3C943A5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4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C0707-0E13-4ED8-B3F9-3D74897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35190E-67C8-406B-9EA4-F7509AEB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B9CD7-129C-408C-A002-B6599F6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2ED30-8A20-4775-8474-2EE09365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C212F-75FB-411C-B080-461A66D0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9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5AFA3-DDB0-4FB1-89F4-8864A821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815DF5-2AC0-4508-BB11-34B21F32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C0BD8-06F0-415E-AB72-EFBEBC4D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015E0-F7AB-4E96-82A6-8A2752A0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676C3-44A2-4D13-88F5-E1F3177A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7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0F2E2-826D-487D-9B90-0DEE5BB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476B6-0639-47A4-89F9-8EE06FD3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7420C-0C19-4326-8FF0-146D6A26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4D8B5-DFF1-405A-AC3B-72B8A83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065A4-8F72-4978-B05A-26E8CA72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2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D2655-4C45-4D76-8018-1CB400F3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382432-8481-4AD9-A19E-43D7D8B4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63558-413F-4684-9C70-4B4476DD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7112-6EBF-4360-894F-3B9F1E54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4693C-0C20-479C-B7EC-732B73B1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6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DD128-E037-47F1-BB36-40DC9D25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6D553-F702-4DD5-828E-3DF9217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28F01-718D-4CBA-8568-D67BC41C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D8AFE-D0A3-4DE5-B891-B987F5F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F6824F-C958-43F4-8368-83518411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553FA-AA31-4867-9880-E862F214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8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2199A-05DB-4F54-8D03-98E0F6D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0CECB-0131-4AA7-84D6-0FFE0DEE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CEDAF-4EFC-4F9C-8501-9B1F49E3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5C8FB3-BD1E-4E63-A516-B17C16CD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AD81C9-B4B8-400C-A056-0F483059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33CDC-6AB2-49C2-AB7B-2262741B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F6E90E-1A3E-43DD-856B-43C1857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BCEF7-936A-4EAD-BABD-DA77DA9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7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7AB07-43FD-46E8-A97C-741D78C8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0354E-DCF0-41A5-8DE9-8808F695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31AF2B-075E-422D-BC1C-0379DC2A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E7EC5-4022-457A-9E72-DF115DD4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0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33F55E-D2AA-477E-98D3-AF205D0A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5C0387-7DFE-42ED-A7DF-1FF28810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FFB0A3-09F4-4A5C-930A-852714D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49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FFD0B-8BB3-488C-BA9C-34954F72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16E3A-4025-4023-AA92-71BBD88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72F63B-FC44-4A27-B8A4-16C9C692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648F5-6D82-4D97-B797-8A635616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E57DA3-614F-43CD-BA8B-FAEBCF3D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CEF2C-1E0C-4034-88BE-0E215D3D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09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13639-4A0B-424E-AA06-452DC294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B2B2A-651B-4095-9FCD-D997B7D82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A4D12-5534-4A06-B4DA-36140405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CD14B-C6B7-4B04-AC81-D7024B4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B5E95-34AD-409A-B4DE-F8B1CC0D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762CB4-FB5C-4C16-809E-0FB96D1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8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2696BB-55A9-42A7-8E36-AE6486AF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34E23-48FF-4CF0-81EB-F180E357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53346-C93F-465A-9C77-2600D436D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BB901-1BFD-4CDE-8404-A5F76647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F2B30-793C-4EA0-8A30-B441E0465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1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55CFB-D815-4F59-8FEC-E31AB472D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8BFCB-0800-4991-BA7B-AB0F3BE31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A474EF-6F1B-4C7E-99B4-6352D50A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5" y="0"/>
            <a:ext cx="6962813" cy="53387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59E97-B004-4DC8-A849-A030BA99ED97}"/>
              </a:ext>
            </a:extLst>
          </p:cNvPr>
          <p:cNvSpPr txBox="1"/>
          <p:nvPr/>
        </p:nvSpPr>
        <p:spPr>
          <a:xfrm>
            <a:off x="9641632" y="278309"/>
            <a:ext cx="20527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barras representan el nivel de dominio de los alumnos de </a:t>
            </a:r>
            <a:r>
              <a:rPr lang="es-MX" b="1" dirty="0"/>
              <a:t>secundaria.</a:t>
            </a:r>
          </a:p>
          <a:p>
            <a:endParaRPr lang="es-MX" b="1" dirty="0"/>
          </a:p>
          <a:p>
            <a:r>
              <a:rPr lang="es-MX" dirty="0"/>
              <a:t>Las </a:t>
            </a:r>
            <a:r>
              <a:rPr lang="es-MX" b="1" dirty="0"/>
              <a:t>cruces </a:t>
            </a:r>
            <a:r>
              <a:rPr lang="es-MX" dirty="0"/>
              <a:t> señalan la </a:t>
            </a:r>
            <a:r>
              <a:rPr lang="es-MX" b="1" dirty="0"/>
              <a:t>media nacional.</a:t>
            </a:r>
          </a:p>
          <a:p>
            <a:endParaRPr lang="es-MX" b="1" dirty="0"/>
          </a:p>
          <a:p>
            <a:r>
              <a:rPr lang="es-MX" dirty="0"/>
              <a:t>Los </a:t>
            </a:r>
            <a:r>
              <a:rPr lang="es-MX" b="1" dirty="0"/>
              <a:t>triángulos</a:t>
            </a:r>
            <a:r>
              <a:rPr lang="es-MX" dirty="0"/>
              <a:t> señalan la </a:t>
            </a:r>
            <a:r>
              <a:rPr lang="es-MX" b="1" dirty="0"/>
              <a:t>media de primaria. </a:t>
            </a:r>
          </a:p>
          <a:p>
            <a:endParaRPr lang="es-MX" b="1" dirty="0"/>
          </a:p>
          <a:p>
            <a:r>
              <a:rPr lang="es-MX" dirty="0"/>
              <a:t>Se puede observar que para la gran mayoría de las habilidades, Secundaria salió más alta tanto que la media nacional como que primaria (excepto para H110)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94347F6-AD5C-444D-857D-1F890E28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08038"/>
              </p:ext>
            </p:extLst>
          </p:nvPr>
        </p:nvGraphicFramePr>
        <p:xfrm>
          <a:off x="109057" y="5430838"/>
          <a:ext cx="8744155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849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Aplicación de operaciones aritméticas básicas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9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Definición de tecnicismos del lenguaje formal de la geometría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49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viso-espacial de figuras geométricas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40">
                <a:tc>
                  <a:txBody>
                    <a:bodyPr/>
                    <a:lstStyle/>
                    <a:p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="0" u="none" baseline="0" dirty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u="non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3B690-16B1-46BC-90F6-3FF49B1A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35B7D-271C-41E1-B116-A31BD13E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5C5FC2-EAC9-4A14-90A7-A4644EA3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8" y="53980"/>
            <a:ext cx="6515777" cy="4947059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9A946F7-F1AB-462F-8892-D8F0A623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23409"/>
              </p:ext>
            </p:extLst>
          </p:nvPr>
        </p:nvGraphicFramePr>
        <p:xfrm>
          <a:off x="266700" y="5068508"/>
          <a:ext cx="9034365" cy="1668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4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91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aseline="0" dirty="0"/>
                        <a:t>Comprensión de problemas matemáticos contextualizados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Aplicación de operaciones aritméticas básicas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dirty="0"/>
                        <a:t>Comparación de razones con cantidades discretas </a:t>
                      </a:r>
                      <a:endParaRPr lang="es-MX" sz="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aseline="0" dirty="0"/>
                        <a:t>Comparación de la proporcionalidad de razones 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Representación</a:t>
                      </a:r>
                      <a:r>
                        <a:rPr lang="es-MX" sz="800" baseline="0" dirty="0"/>
                        <a:t> de datos numéricos en gráficas de barras</a:t>
                      </a:r>
                      <a:endParaRPr lang="es-MX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de un número fraccionario 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del modelo de regla de tres simple</a:t>
                      </a:r>
                      <a:endParaRPr lang="es-MX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Comprensión</a:t>
                      </a:r>
                      <a:r>
                        <a:rPr lang="es-MX" sz="1000" baseline="0" dirty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E01864E-F4B5-4353-A2A4-F2A2A92DB10E}"/>
              </a:ext>
            </a:extLst>
          </p:cNvPr>
          <p:cNvSpPr txBox="1"/>
          <p:nvPr/>
        </p:nvSpPr>
        <p:spPr>
          <a:xfrm>
            <a:off x="9641632" y="278309"/>
            <a:ext cx="20527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barras representan el nivel de dominio de los alumnos de </a:t>
            </a:r>
            <a:r>
              <a:rPr lang="es-MX" b="1" dirty="0"/>
              <a:t>secundaria.</a:t>
            </a:r>
          </a:p>
          <a:p>
            <a:endParaRPr lang="es-MX" b="1" dirty="0"/>
          </a:p>
          <a:p>
            <a:r>
              <a:rPr lang="es-MX" dirty="0"/>
              <a:t>Las </a:t>
            </a:r>
            <a:r>
              <a:rPr lang="es-MX" b="1" dirty="0"/>
              <a:t>cruces </a:t>
            </a:r>
            <a:r>
              <a:rPr lang="es-MX" dirty="0"/>
              <a:t> señalan la </a:t>
            </a:r>
            <a:r>
              <a:rPr lang="es-MX" b="1" dirty="0"/>
              <a:t>media nacional.</a:t>
            </a:r>
          </a:p>
          <a:p>
            <a:endParaRPr lang="es-MX" b="1" dirty="0"/>
          </a:p>
          <a:p>
            <a:r>
              <a:rPr lang="es-MX" dirty="0"/>
              <a:t>Los </a:t>
            </a:r>
            <a:r>
              <a:rPr lang="es-MX" b="1" dirty="0"/>
              <a:t>triángulos</a:t>
            </a:r>
            <a:r>
              <a:rPr lang="es-MX" dirty="0"/>
              <a:t> señalan la </a:t>
            </a:r>
            <a:r>
              <a:rPr lang="es-MX" b="1" dirty="0"/>
              <a:t>media de primaria. </a:t>
            </a:r>
          </a:p>
          <a:p>
            <a:endParaRPr lang="es-MX" b="1" dirty="0"/>
          </a:p>
          <a:p>
            <a:r>
              <a:rPr lang="es-MX" dirty="0"/>
              <a:t>Se puede observar que para la gran mayoría de las habilidades, Secundaria salió más alta tanto que la media nacional como que primaria (excepto para H204)</a:t>
            </a:r>
          </a:p>
        </p:txBody>
      </p:sp>
    </p:spTree>
    <p:extLst>
      <p:ext uri="{BB962C8B-B14F-4D97-AF65-F5344CB8AC3E}">
        <p14:creationId xmlns:p14="http://schemas.microsoft.com/office/powerpoint/2010/main" val="9084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8D6A-FAAF-471F-AF93-CEE0626D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C276E-E445-4604-B483-8FA44335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634D9-C98E-4E2B-AAF8-C8D110EC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0"/>
            <a:ext cx="6247166" cy="4781714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DF2C096-1350-45BB-AC64-747B787F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16472"/>
              </p:ext>
            </p:extLst>
          </p:nvPr>
        </p:nvGraphicFramePr>
        <p:xfrm>
          <a:off x="183198" y="4916651"/>
          <a:ext cx="9195694" cy="1738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7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H301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="0" i="0" u="none" baseline="0" dirty="0"/>
                        <a:t>Comprensión de problemas matemáticos contextualizados</a:t>
                      </a:r>
                      <a:endParaRPr lang="es-MX" sz="8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Representación del modelo aritmético de la división</a:t>
                      </a:r>
                      <a:r>
                        <a:rPr lang="es-MX" sz="800" baseline="0" dirty="0"/>
                        <a:t> </a:t>
                      </a:r>
                      <a:endParaRPr lang="es-MX" sz="8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A249"/>
                          </a:solidFill>
                        </a:rPr>
                        <a:t>H311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aseline="0" dirty="0"/>
                        <a:t>Representación del modelo multiplicativo de números fraccionarios por naturales </a:t>
                      </a:r>
                      <a:endParaRPr lang="es-MX" sz="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64"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aseline="0" dirty="0"/>
                        <a:t>Comprensión del Sistema Internacional de Unidades</a:t>
                      </a:r>
                      <a:endParaRPr lang="es-MX" sz="8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de números fraccionarios</a:t>
                      </a:r>
                      <a:endParaRPr lang="es-MX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A249"/>
                          </a:solidFill>
                        </a:rPr>
                        <a:t>H312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Conversión de una regla verbal de progresión geométrica ascendente a sucesión numérica </a:t>
                      </a:r>
                      <a:endParaRPr lang="es-MX" sz="8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46"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H303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aseline="0" dirty="0"/>
                        <a:t>Aplicación de operaciones aritméticas básicas </a:t>
                      </a:r>
                      <a:endParaRPr lang="es-MX" sz="8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Inferencia del patrón que</a:t>
                      </a:r>
                      <a:r>
                        <a:rPr lang="es-MX" sz="800" baseline="0" dirty="0"/>
                        <a:t> rige una secuencia de números naturales </a:t>
                      </a:r>
                      <a:endParaRPr lang="es-MX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A249"/>
                          </a:solidFill>
                        </a:rPr>
                        <a:t>H313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Deducción del patrón de una sucesión con progresión especial </a:t>
                      </a:r>
                      <a:endParaRPr lang="es-MX" sz="8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46">
                <a:tc>
                  <a:txBody>
                    <a:bodyPr/>
                    <a:lstStyle/>
                    <a:p>
                      <a:r>
                        <a:rPr lang="es-MX" sz="800" b="1" i="0" u="non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dirty="0"/>
                        <a:t>Representación de modelos aritméticos</a:t>
                      </a:r>
                      <a:r>
                        <a:rPr lang="es-MX" sz="800" baseline="0" dirty="0"/>
                        <a:t> de la mediana </a:t>
                      </a:r>
                      <a:endParaRPr lang="es-MX" sz="8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Conversión</a:t>
                      </a:r>
                      <a:r>
                        <a:rPr lang="es-MX" sz="800" baseline="0" dirty="0"/>
                        <a:t> de texto cardinal a números naturales y viceversa </a:t>
                      </a:r>
                      <a:endParaRPr lang="es-MX" sz="8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r>
                        <a:rPr lang="es-MX" sz="800" b="1" i="0" u="non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i="0" u="none" dirty="0">
                          <a:solidFill>
                            <a:srgbClr val="00B050"/>
                          </a:solidFill>
                        </a:rPr>
                        <a:t>H310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Operación de valores posicionales con números naturales o decimales </a:t>
                      </a:r>
                      <a:endParaRPr lang="es-MX" sz="8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AED07DD-512A-4174-AFD8-6D8F745CF5CC}"/>
              </a:ext>
            </a:extLst>
          </p:cNvPr>
          <p:cNvSpPr txBox="1"/>
          <p:nvPr/>
        </p:nvSpPr>
        <p:spPr>
          <a:xfrm>
            <a:off x="9641632" y="278309"/>
            <a:ext cx="20527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barras representan el nivel de dominio de los alumnos de </a:t>
            </a:r>
            <a:r>
              <a:rPr lang="es-MX" b="1" dirty="0"/>
              <a:t>secundaria.</a:t>
            </a:r>
          </a:p>
          <a:p>
            <a:endParaRPr lang="es-MX" b="1" dirty="0"/>
          </a:p>
          <a:p>
            <a:r>
              <a:rPr lang="es-MX" dirty="0"/>
              <a:t>Las </a:t>
            </a:r>
            <a:r>
              <a:rPr lang="es-MX" b="1" dirty="0"/>
              <a:t>cruces </a:t>
            </a:r>
            <a:r>
              <a:rPr lang="es-MX" dirty="0"/>
              <a:t> señalan la </a:t>
            </a:r>
            <a:r>
              <a:rPr lang="es-MX" b="1" dirty="0"/>
              <a:t>media nacional.</a:t>
            </a:r>
          </a:p>
          <a:p>
            <a:endParaRPr lang="es-MX" b="1" dirty="0"/>
          </a:p>
          <a:p>
            <a:r>
              <a:rPr lang="es-MX" dirty="0"/>
              <a:t>Los </a:t>
            </a:r>
            <a:r>
              <a:rPr lang="es-MX" b="1" dirty="0"/>
              <a:t>triángulos</a:t>
            </a:r>
            <a:r>
              <a:rPr lang="es-MX" dirty="0"/>
              <a:t> señalan la </a:t>
            </a:r>
            <a:r>
              <a:rPr lang="es-MX" b="1" dirty="0"/>
              <a:t>media de primaria. </a:t>
            </a:r>
          </a:p>
          <a:p>
            <a:endParaRPr lang="es-MX" b="1" dirty="0"/>
          </a:p>
          <a:p>
            <a:r>
              <a:rPr lang="es-MX" dirty="0"/>
              <a:t>Se puede observar que en el caso del Eje 3, los alumnos de secundaria mostraron un mayor dominio en todas las habilidades.</a:t>
            </a:r>
          </a:p>
        </p:txBody>
      </p:sp>
    </p:spTree>
    <p:extLst>
      <p:ext uri="{BB962C8B-B14F-4D97-AF65-F5344CB8AC3E}">
        <p14:creationId xmlns:p14="http://schemas.microsoft.com/office/powerpoint/2010/main" val="2405650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485</Words>
  <Application>Microsoft Office PowerPoint</Application>
  <PresentationFormat>Panorámica</PresentationFormat>
  <Paragraphs>92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asus</cp:lastModifiedBy>
  <cp:revision>2</cp:revision>
  <dcterms:created xsi:type="dcterms:W3CDTF">2019-12-09T06:51:38Z</dcterms:created>
  <dcterms:modified xsi:type="dcterms:W3CDTF">2019-12-09T07:04:09Z</dcterms:modified>
</cp:coreProperties>
</file>