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17BC090-9F5A-4AB4-801F-62944EE23790}">
          <p14:sldIdLst>
            <p14:sldId id="256"/>
            <p14:sldId id="257"/>
            <p14:sldId id="258"/>
            <p14:sldId id="261"/>
            <p14:sldId id="259"/>
          </p14:sldIdLst>
        </p14:section>
        <p14:section name="Sección sin título" id="{324C9D4E-CEAF-4205-8B1F-691A01E2E83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15E5-6323-4DDD-96FA-38FBE0A9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E394C-83E5-4E06-9ED7-F9E06CE4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2A35B-4111-4832-B4FF-33B7BF01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1285A-40C0-4F71-9478-1D33F11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3B21B-9F9E-47C6-8211-85630C8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5A9AD-C348-4C3B-87D3-C03AC4F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FBCD4-5527-4B34-ADF6-3F4B50D6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030A0-05F4-418E-9D9D-B0CA5364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BAAFD-0BA1-4904-A6D1-366421F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C05C-D175-4924-B5C7-04BBE75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58E0E7-3E8E-464F-BC7F-03DB57FD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72A1C5-A888-4CBD-8FB5-9EF5A6DA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14E2A-7743-4F8B-9802-A6617806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C54FE-60EB-4873-A9CC-BC7400DA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1DB05-4C9D-481E-8E70-22F079E6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3680-7B07-4E2D-8D67-2C2F2A1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C3458-B9AA-49A8-B89A-D0AAC5E1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B237A-8758-4B8C-A081-5AB87345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B94F4-6947-45BF-90D6-2BDF655A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DBF13-B7EF-4DFA-97D4-CFCBBADA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557A-3569-470B-84D8-7846F7FC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FA618-F103-40AA-A85E-67F4C27B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D93AA-FF9C-416F-8722-E09FBBB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0DAB5-D036-4D34-9A1B-276248FE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FD8BE-C005-4074-8FA4-3AA584E7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A2E3-2811-4E27-93B5-9D8D2F0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832F-677D-4B0B-A57A-15C182F9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94FB11-5A35-4CDB-A212-18A2897AB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BAC0C-35F7-404A-8999-EE5A76B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81E09-24B2-4661-94A7-364706F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39871A-C1D7-4AE9-A6A7-037E20E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1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73C7-6F18-4E05-A2CF-0EF44B0D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48187-7032-44A7-8BD5-55AECAE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722DE-A99D-4046-A7C4-AF32167C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E22B9D-87A3-4CCC-8307-5B68626E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64A575-0FE7-44D4-A279-CD9C737B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AB61A3-62CB-4E2C-9222-F79E058D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A760C4-0DC0-4300-8D9D-0B640C6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880D1-794F-4D89-87BD-2AEFB032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0B92-6F24-4ECF-B3E6-712D967F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01B96-7BC6-4A98-8A6A-864413E8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030DEC-F082-4938-888C-BE3D965F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AEF6A6-8B88-447C-B71B-6ADCE58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F7AC3C-3CA5-4C94-8EFC-D899DBA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E23F4-DDF8-4E98-A1B0-D53BB59B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39351-1E5A-493E-B475-E25B72C3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ECB3-3D64-45D3-B242-85713A3F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CF4E5-8577-4B78-8580-C0644A79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6D54CA-C2AE-4E0A-8E56-84781EFB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84907-0FCA-45EF-BD0C-154E6A42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0EA710-31E1-419D-B9A2-9ACFBAD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A2D44-2246-460C-8C4F-C976D52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539B4-C847-4547-8B36-6F8DE7F5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E38F5E-7DE8-4BA6-8CB1-1BE7EA53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779B9C-37C2-4795-BD9B-9EA1F256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5E2AA-DA0B-4650-B805-99B2A8A2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4ACC9-325A-4867-A055-3BE7B14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9B2B5-3825-4C62-8486-6A9FAA4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0B6F3-BA9B-461E-A8D8-50614DE6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DA6CC-C03F-4345-BD9A-EDB8D68F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88199-DC64-425B-813E-8032F5ED1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FCCE6-4AC2-4D35-83C5-17F672623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30D1C-46CB-4043-AF1C-468CE6A88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A3368-2C9F-47A8-B28C-B8F45B09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2818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s-MX" b="1" dirty="0"/>
              <a:t>Finalizando mi investigación:</a:t>
            </a:r>
            <a:br>
              <a:rPr lang="es-MX" b="1" dirty="0"/>
            </a:br>
            <a:r>
              <a:rPr lang="es-MX" b="1" dirty="0"/>
              <a:t>Discusión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971BF-45A7-449A-B2E0-119942F41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06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00383-242D-4C96-8D63-8AA3EF694F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8D10-9A20-4776-9352-FFE0C76E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2" y="2052116"/>
            <a:ext cx="10615568" cy="3997828"/>
          </a:xfrm>
        </p:spPr>
        <p:txBody>
          <a:bodyPr/>
          <a:lstStyle/>
          <a:p>
            <a:r>
              <a:rPr lang="es-MX" dirty="0"/>
              <a:t>La discusión puede pensarse como la </a:t>
            </a:r>
            <a:r>
              <a:rPr lang="es-MX" b="1" dirty="0"/>
              <a:t>argumentación</a:t>
            </a:r>
            <a:r>
              <a:rPr lang="es-MX" dirty="0"/>
              <a:t> del cómo y por qué, los datos expuestos a lo largo del trabajo </a:t>
            </a:r>
            <a:r>
              <a:rPr lang="es-MX" b="1" dirty="0"/>
              <a:t>ayudan a cumplir los objetivos </a:t>
            </a:r>
            <a:r>
              <a:rPr lang="es-MX" dirty="0"/>
              <a:t>planteados y de qué manera pueden ser integrados en </a:t>
            </a:r>
            <a:r>
              <a:rPr lang="es-MX" b="1" dirty="0"/>
              <a:t>una respuesta definitiva a la pregunta de investigación.</a:t>
            </a:r>
          </a:p>
          <a:p>
            <a:r>
              <a:rPr lang="es-MX" dirty="0"/>
              <a:t>Implica defender el trabajo, planteando de manera clara y sintetizada, el hilo que conecta a todos los elementos de mi trabajo de investigación.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4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E5438-2DB0-4F13-98F6-400B66C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Conclusión(es)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EAE21-F442-4181-B77C-52D70E6B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conclusión</a:t>
            </a:r>
            <a:r>
              <a:rPr lang="es-MX" dirty="0"/>
              <a:t>, como su nombre indica es </a:t>
            </a:r>
            <a:r>
              <a:rPr lang="es-MX" b="1" dirty="0"/>
              <a:t>la gran respuesta </a:t>
            </a:r>
            <a:r>
              <a:rPr lang="es-MX" dirty="0"/>
              <a:t>que obtenemos después de haber realizado nuestra investigación. Después de que cualquier persona lea tu trabajo, </a:t>
            </a:r>
            <a:r>
              <a:rPr lang="es-MX" b="1" dirty="0"/>
              <a:t>¿cuál es el mensaje que perdura?</a:t>
            </a:r>
            <a:endParaRPr lang="es-MX" dirty="0"/>
          </a:p>
          <a:p>
            <a:endParaRPr lang="es-MX" dirty="0"/>
          </a:p>
          <a:p>
            <a:r>
              <a:rPr lang="es-MX" dirty="0"/>
              <a:t>Es </a:t>
            </a:r>
            <a:r>
              <a:rPr lang="es-MX" b="1" dirty="0"/>
              <a:t>la respuesta a la pregunta de investigación.</a:t>
            </a:r>
          </a:p>
          <a:p>
            <a:endParaRPr lang="es-MX" b="1" dirty="0"/>
          </a:p>
          <a:p>
            <a:r>
              <a:rPr lang="es-MX" dirty="0"/>
              <a:t>Es breve y </a:t>
            </a:r>
            <a:r>
              <a:rPr lang="es-MX" b="1" dirty="0"/>
              <a:t>no necesita hacer referencia a ningún otro autor o trabajo</a:t>
            </a:r>
            <a:r>
              <a:rPr lang="es-MX" dirty="0"/>
              <a:t>, porque está </a:t>
            </a:r>
            <a:r>
              <a:rPr lang="es-MX" b="1" dirty="0"/>
              <a:t>autocontenida en nuestro propio 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8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8D10-9A20-4776-9352-FFE0C76E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671" y="1262829"/>
            <a:ext cx="3891960" cy="3997828"/>
          </a:xfrm>
        </p:spPr>
        <p:txBody>
          <a:bodyPr/>
          <a:lstStyle/>
          <a:p>
            <a:r>
              <a:rPr lang="es-MX" b="1" dirty="0"/>
              <a:t>Trabajos de Campo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D4B0E4-A196-4D86-8979-EB16775B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8944" y="1348909"/>
            <a:ext cx="5181600" cy="4351338"/>
          </a:xfrm>
        </p:spPr>
        <p:txBody>
          <a:bodyPr/>
          <a:lstStyle/>
          <a:p>
            <a:r>
              <a:rPr lang="es-MX" b="1" dirty="0"/>
              <a:t>Trabajos Documentales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E39F82-6D3E-4FFE-B496-6EB04169956D}"/>
              </a:ext>
            </a:extLst>
          </p:cNvPr>
          <p:cNvSpPr/>
          <p:nvPr/>
        </p:nvSpPr>
        <p:spPr>
          <a:xfrm>
            <a:off x="1294200" y="2036150"/>
            <a:ext cx="1837189" cy="746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Teórico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6ECEFD-02EC-4787-97DF-DDB19C9D9DCB}"/>
              </a:ext>
            </a:extLst>
          </p:cNvPr>
          <p:cNvSpPr/>
          <p:nvPr/>
        </p:nvSpPr>
        <p:spPr>
          <a:xfrm>
            <a:off x="7803159" y="2036150"/>
            <a:ext cx="1837189" cy="7466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Marco Teórico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087C5A26-5E5C-4936-A575-810637AA3EFA}"/>
              </a:ext>
            </a:extLst>
          </p:cNvPr>
          <p:cNvSpPr/>
          <p:nvPr/>
        </p:nvSpPr>
        <p:spPr>
          <a:xfrm>
            <a:off x="534995" y="3227556"/>
            <a:ext cx="1761689" cy="99913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Método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79C8E345-3DD6-433A-8B44-C384E16ECD73}"/>
              </a:ext>
            </a:extLst>
          </p:cNvPr>
          <p:cNvSpPr/>
          <p:nvPr/>
        </p:nvSpPr>
        <p:spPr>
          <a:xfrm>
            <a:off x="1988970" y="3225459"/>
            <a:ext cx="2284837" cy="99913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CABEB4-94EB-4089-BC18-2DC030BCDEDC}"/>
              </a:ext>
            </a:extLst>
          </p:cNvPr>
          <p:cNvSpPr/>
          <p:nvPr/>
        </p:nvSpPr>
        <p:spPr>
          <a:xfrm>
            <a:off x="1027840" y="4659321"/>
            <a:ext cx="2149877" cy="9569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Discusión</a:t>
            </a:r>
          </a:p>
        </p:txBody>
      </p:sp>
      <p:pic>
        <p:nvPicPr>
          <p:cNvPr id="1026" name="Picture 2" descr="LADRILLO MACISO">
            <a:extLst>
              <a:ext uri="{FF2B5EF4-FFF2-40B4-BE49-F238E27FC236}">
                <a16:creationId xmlns:a16="http://schemas.microsoft.com/office/drawing/2014/main" id="{1039269D-79CC-4539-9CC0-B2DF6D26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76" y="2260816"/>
            <a:ext cx="835541" cy="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ADRILLO MACISO">
            <a:extLst>
              <a:ext uri="{FF2B5EF4-FFF2-40B4-BE49-F238E27FC236}">
                <a16:creationId xmlns:a16="http://schemas.microsoft.com/office/drawing/2014/main" id="{1CD170C6-03D6-42ED-806E-8E038736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17" y="2169622"/>
            <a:ext cx="835541" cy="8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7524200-23A2-4D4A-9C81-C97B454010A2}"/>
              </a:ext>
            </a:extLst>
          </p:cNvPr>
          <p:cNvCxnSpPr>
            <a:cxnSpLocks/>
          </p:cNvCxnSpPr>
          <p:nvPr/>
        </p:nvCxnSpPr>
        <p:spPr>
          <a:xfrm>
            <a:off x="8690994" y="2936147"/>
            <a:ext cx="0" cy="1560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9BF8A471-0603-416F-85FE-D00C2DD15460}"/>
              </a:ext>
            </a:extLst>
          </p:cNvPr>
          <p:cNvSpPr/>
          <p:nvPr/>
        </p:nvSpPr>
        <p:spPr>
          <a:xfrm>
            <a:off x="674287" y="5632797"/>
            <a:ext cx="2878640" cy="1181831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10A641-9CCA-4BC8-BFBC-833B18BE024D}"/>
              </a:ext>
            </a:extLst>
          </p:cNvPr>
          <p:cNvSpPr/>
          <p:nvPr/>
        </p:nvSpPr>
        <p:spPr>
          <a:xfrm>
            <a:off x="7616055" y="4659321"/>
            <a:ext cx="2149877" cy="9569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Discusión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02185B2-F8C1-485A-9AD2-DE6A97213E11}"/>
              </a:ext>
            </a:extLst>
          </p:cNvPr>
          <p:cNvSpPr/>
          <p:nvPr/>
        </p:nvSpPr>
        <p:spPr>
          <a:xfrm>
            <a:off x="7262502" y="5632797"/>
            <a:ext cx="2878640" cy="1181831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3C481B5B-83AB-485A-A7B8-5D476D3B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pic>
        <p:nvPicPr>
          <p:cNvPr id="1028" name="Picture 4" descr="Definición de Idea - Qué es y Concepto">
            <a:extLst>
              <a:ext uri="{FF2B5EF4-FFF2-40B4-BE49-F238E27FC236}">
                <a16:creationId xmlns:a16="http://schemas.microsoft.com/office/drawing/2014/main" id="{21EEEA25-9BB5-4044-8677-10156F2F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3" y="19663"/>
            <a:ext cx="1349114" cy="13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3676F8B-E12F-45E5-A684-B53725ACDC08}"/>
              </a:ext>
            </a:extLst>
          </p:cNvPr>
          <p:cNvCxnSpPr/>
          <p:nvPr/>
        </p:nvCxnSpPr>
        <p:spPr>
          <a:xfrm>
            <a:off x="2296684" y="528506"/>
            <a:ext cx="25018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A0B08DD-34DB-4565-BD89-40620874769B}"/>
              </a:ext>
            </a:extLst>
          </p:cNvPr>
          <p:cNvCxnSpPr/>
          <p:nvPr/>
        </p:nvCxnSpPr>
        <p:spPr>
          <a:xfrm>
            <a:off x="6137867" y="529904"/>
            <a:ext cx="25018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7EBB2E0-7FBE-4409-A8A8-77180DDB3474}"/>
              </a:ext>
            </a:extLst>
          </p:cNvPr>
          <p:cNvCxnSpPr/>
          <p:nvPr/>
        </p:nvCxnSpPr>
        <p:spPr>
          <a:xfrm>
            <a:off x="2296684" y="528506"/>
            <a:ext cx="0" cy="734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AA2982E-1787-460B-B9FF-C3FD123622D9}"/>
              </a:ext>
            </a:extLst>
          </p:cNvPr>
          <p:cNvCxnSpPr/>
          <p:nvPr/>
        </p:nvCxnSpPr>
        <p:spPr>
          <a:xfrm>
            <a:off x="8639185" y="528505"/>
            <a:ext cx="0" cy="734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Enlista los puntos principales abordados durante el marco teórico y describe qué es lo que aportan a la comprensión del fenómeno que tu trabajo pretendía estudiar.</a:t>
            </a:r>
          </a:p>
          <a:p>
            <a:r>
              <a:rPr lang="es-MX" dirty="0"/>
              <a:t>Un </a:t>
            </a:r>
            <a:r>
              <a:rPr lang="es-MX" b="1" dirty="0" err="1"/>
              <a:t>tip</a:t>
            </a:r>
            <a:r>
              <a:rPr lang="es-MX" b="1" dirty="0"/>
              <a:t> </a:t>
            </a:r>
            <a:r>
              <a:rPr lang="es-MX" dirty="0"/>
              <a:t>es utilizar </a:t>
            </a:r>
            <a:r>
              <a:rPr lang="es-MX" b="1" dirty="0"/>
              <a:t>el índice de tu trabajo</a:t>
            </a:r>
            <a:r>
              <a:rPr lang="es-MX" dirty="0"/>
              <a:t> como guía para elaborar la discusión: Por cada elemento contenido en tu índice, elabora una pequeña síntesis que diga qué es lo más importante de cada apartado y de qué manera contribuye a que las secciones de tu trabajo estén interconectadas.</a:t>
            </a:r>
          </a:p>
          <a:p>
            <a:r>
              <a:rPr lang="es-MX" dirty="0"/>
              <a:t>Para la longitud de los trabajos elaborados en la materia, una discusión breve es suficiente (de dos a tres párrafos)</a:t>
            </a:r>
          </a:p>
        </p:txBody>
      </p:sp>
    </p:spTree>
    <p:extLst>
      <p:ext uri="{BB962C8B-B14F-4D97-AF65-F5344CB8AC3E}">
        <p14:creationId xmlns:p14="http://schemas.microsoft.com/office/powerpoint/2010/main" val="10815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B136-C13A-4A39-BE35-3A6CC8F5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Guía para elaborar la sección de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28B3E-42E8-4E8A-ABE2-D45A79AF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Tiene que ser concreta: </a:t>
            </a:r>
            <a:r>
              <a:rPr lang="es-MX" b="1" dirty="0"/>
              <a:t>cuál es la respuesta a tu pregunta de investigación.</a:t>
            </a:r>
            <a:endParaRPr lang="es-MX" dirty="0"/>
          </a:p>
          <a:p>
            <a:r>
              <a:rPr lang="es-MX" dirty="0"/>
              <a:t>No cites ninguna otra fuente o autor. Tu conclusión es </a:t>
            </a:r>
            <a:r>
              <a:rPr lang="es-MX" b="1" dirty="0"/>
              <a:t>la conclusión de tu trabajo</a:t>
            </a:r>
            <a:r>
              <a:rPr lang="es-MX" dirty="0"/>
              <a:t>, no de la literatura que revisaste.</a:t>
            </a:r>
          </a:p>
          <a:p>
            <a:r>
              <a:rPr lang="es-MX" dirty="0"/>
              <a:t>Para la extensión de los trabajos realizados en la materia, la conclusión debe ser muy breve: uno o dos párrafos son más que suficientes.</a:t>
            </a:r>
          </a:p>
          <a:p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49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350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Finalizando mi investigación: Discusión y conclusiones</vt:lpstr>
      <vt:lpstr>Discusión</vt:lpstr>
      <vt:lpstr>Conclusión(es)</vt:lpstr>
      <vt:lpstr> </vt:lpstr>
      <vt:lpstr>Guía para elaborar la sección de discusión</vt:lpstr>
      <vt:lpstr>Guía para elaborar la sección de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Discusión y conclusiones</dc:title>
  <dc:creator>asus</dc:creator>
  <cp:lastModifiedBy>asus</cp:lastModifiedBy>
  <cp:revision>8</cp:revision>
  <dcterms:created xsi:type="dcterms:W3CDTF">2020-03-31T21:47:03Z</dcterms:created>
  <dcterms:modified xsi:type="dcterms:W3CDTF">2020-04-24T04:50:15Z</dcterms:modified>
</cp:coreProperties>
</file>