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87" r:id="rId5"/>
    <p:sldId id="265" r:id="rId6"/>
    <p:sldId id="282" r:id="rId7"/>
    <p:sldId id="283" r:id="rId8"/>
    <p:sldId id="299" r:id="rId9"/>
    <p:sldId id="284" r:id="rId10"/>
    <p:sldId id="285" r:id="rId11"/>
    <p:sldId id="281" r:id="rId12"/>
    <p:sldId id="266" r:id="rId13"/>
    <p:sldId id="301" r:id="rId14"/>
    <p:sldId id="300" r:id="rId15"/>
    <p:sldId id="279" r:id="rId16"/>
    <p:sldId id="278" r:id="rId17"/>
    <p:sldId id="280" r:id="rId18"/>
    <p:sldId id="288" r:id="rId19"/>
    <p:sldId id="289" r:id="rId20"/>
    <p:sldId id="290" r:id="rId21"/>
    <p:sldId id="291" r:id="rId22"/>
    <p:sldId id="292" r:id="rId23"/>
    <p:sldId id="308" r:id="rId24"/>
    <p:sldId id="293" r:id="rId25"/>
    <p:sldId id="309" r:id="rId26"/>
    <p:sldId id="294" r:id="rId27"/>
    <p:sldId id="302" r:id="rId28"/>
    <p:sldId id="304" r:id="rId29"/>
    <p:sldId id="305" r:id="rId30"/>
    <p:sldId id="303" r:id="rId31"/>
    <p:sldId id="306" r:id="rId32"/>
    <p:sldId id="295" r:id="rId33"/>
    <p:sldId id="296" r:id="rId34"/>
    <p:sldId id="298" r:id="rId35"/>
    <p:sldId id="269" r:id="rId36"/>
    <p:sldId id="272" r:id="rId37"/>
    <p:sldId id="271" r:id="rId38"/>
    <p:sldId id="276" r:id="rId39"/>
    <p:sldId id="261" r:id="rId40"/>
    <p:sldId id="262" r:id="rId41"/>
    <p:sldId id="263" r:id="rId42"/>
    <p:sldId id="259" r:id="rId43"/>
    <p:sldId id="268" r:id="rId4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 autoAdjust="0"/>
  </p:normalViewPr>
  <p:slideViewPr>
    <p:cSldViewPr snapToGrid="0" showGuides="1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6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4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6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0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8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0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5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2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5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5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1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3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wallpaper figuras geomÃ©tr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66057" y="406400"/>
            <a:ext cx="11205029" cy="62121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 rot="332359">
            <a:off x="7765374" y="5017029"/>
            <a:ext cx="3081867" cy="79586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828" y="112485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MX" sz="10000" b="1" dirty="0" smtClean="0">
                <a:latin typeface="AR ESSENCE" panose="02000000000000000000" pitchFamily="2" charset="0"/>
              </a:rPr>
              <a:t>Metodología</a:t>
            </a:r>
            <a:endParaRPr lang="es-MX" sz="10000" b="1" dirty="0">
              <a:latin typeface="AR ESSENCE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426085">
            <a:off x="7806025" y="5230278"/>
            <a:ext cx="2917371" cy="466726"/>
          </a:xfrm>
        </p:spPr>
        <p:txBody>
          <a:bodyPr/>
          <a:lstStyle/>
          <a:p>
            <a:r>
              <a:rPr lang="es-MX" dirty="0" smtClean="0"/>
              <a:t>por Adriana Chávez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40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29666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8788400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859866" y="1690687"/>
            <a:ext cx="24722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Inseguridad en el país</a:t>
            </a:r>
            <a:endParaRPr lang="es-MX" u="sng" dirty="0"/>
          </a:p>
        </p:txBody>
      </p:sp>
      <p:sp>
        <p:nvSpPr>
          <p:cNvPr id="9" name="CuadroTexto 8"/>
          <p:cNvSpPr txBox="1"/>
          <p:nvPr/>
        </p:nvSpPr>
        <p:spPr>
          <a:xfrm>
            <a:off x="9118599" y="1645179"/>
            <a:ext cx="247226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Características de los estudiantes de 5°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59866" y="2731030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Homicidios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Arrestos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Encarcelamientos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165166" y="2653802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Calificaciones en la última evaluación de metodología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Banda de música favorita.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-1905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3575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4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91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Afirmación que representa las ideas </a:t>
            </a:r>
            <a:r>
              <a:rPr lang="es-MX" b="1" u="sng" dirty="0" smtClean="0"/>
              <a:t>iniciales</a:t>
            </a:r>
            <a:r>
              <a:rPr lang="es-MX" dirty="0" smtClean="0"/>
              <a:t> que se tienen acerca de la relación que existe entre dos o más variables.</a:t>
            </a:r>
          </a:p>
          <a:p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Ejemplo:</a:t>
            </a:r>
          </a:p>
          <a:p>
            <a:pPr lvl="1"/>
            <a:r>
              <a:rPr lang="es-MX" dirty="0" smtClean="0"/>
              <a:t>“El número de asaltos reportados en Iztapalapa mantiene una relación directamente proporcional con la tasa de desempleo en dicha Delegación”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8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Puede concebirse como una “respuesta tentativa” a la pregunta de investigación que se busca poner a prueba.</a:t>
            </a:r>
          </a:p>
          <a:p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Ejemplo: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¿Existe alguna relación entre los asaltos reportados en Iztapalapa y la falta de oportunidades para ejercer un empleo honesto?</a:t>
            </a:r>
          </a:p>
          <a:p>
            <a:pPr lvl="1"/>
            <a:r>
              <a:rPr lang="es-MX" dirty="0" smtClean="0"/>
              <a:t>“El número de asaltos reportados en Iztapalapa mantiene una relación directamente proporcional con la tasa de desempleo en dicha Delegación”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3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trata de afirmaciones sujetas a comprobación empírica, es decir, a ser cotejadas contra la evidencia del mundo real recabada.</a:t>
            </a:r>
          </a:p>
          <a:p>
            <a:endParaRPr lang="es-MX" dirty="0"/>
          </a:p>
          <a:p>
            <a:pPr lvl="1"/>
            <a:r>
              <a:rPr lang="es-MX" dirty="0" smtClean="0"/>
              <a:t>Más ejemplos:</a:t>
            </a:r>
          </a:p>
          <a:p>
            <a:pPr lvl="2"/>
            <a:r>
              <a:rPr lang="es-MX" dirty="0" smtClean="0"/>
              <a:t>Hay una mayor incidencia de cáncer de pulmón en personas que tienen historial de consumo de tabaco que en no fumadores.</a:t>
            </a:r>
          </a:p>
          <a:p>
            <a:pPr lvl="2"/>
            <a:r>
              <a:rPr lang="es-MX" dirty="0" smtClean="0"/>
              <a:t>Hay un mayor número de embarazos no planeados en países donde la educación sexual es limitada.</a:t>
            </a:r>
          </a:p>
          <a:p>
            <a:pPr lvl="2"/>
            <a:r>
              <a:rPr lang="es-MX" dirty="0" smtClean="0"/>
              <a:t>Un kilo de hierro se percibe como más pesado que un kilo de plumas de ave.</a:t>
            </a:r>
          </a:p>
          <a:p>
            <a:pPr lvl="2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dónde surgen las Hipótesis?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 las observaciones e interacciones previas con el mundo real y el fenómeno de interés</a:t>
            </a:r>
          </a:p>
          <a:p>
            <a:endParaRPr lang="es-MX" dirty="0"/>
          </a:p>
          <a:p>
            <a:pPr lvl="1"/>
            <a:r>
              <a:rPr lang="es-MX" dirty="0" smtClean="0"/>
              <a:t>Por ejemplo:</a:t>
            </a:r>
          </a:p>
          <a:p>
            <a:pPr lvl="2"/>
            <a:r>
              <a:rPr lang="es-MX" dirty="0" smtClean="0"/>
              <a:t>“Cuando mi mamá me llama utilizando mi nombre completo, está enojada conmigo”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“Cada año la temperatura en verano es mayor”</a:t>
            </a:r>
          </a:p>
          <a:p>
            <a:pPr lvl="2"/>
            <a:r>
              <a:rPr lang="es-MX" dirty="0" smtClean="0"/>
              <a:t>“Cada año el número de días que llueve se concentran menos en el verano”</a:t>
            </a:r>
          </a:p>
          <a:p>
            <a:pPr lvl="2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0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dónde surgen las Hipótesis?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el marco de la </a:t>
            </a:r>
            <a:r>
              <a:rPr lang="es-MX" b="1" dirty="0" smtClean="0"/>
              <a:t>investigación científica</a:t>
            </a:r>
            <a:r>
              <a:rPr lang="es-MX" dirty="0" smtClean="0"/>
              <a:t>, las Hipótesis que guían la investigación parten de un sustento sólido: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Del marco teórico y la literatura revisada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Del planteamiento del problema que interesa estudiar</a:t>
            </a:r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1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¿De dónde surgen las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el marco de la </a:t>
            </a:r>
            <a:r>
              <a:rPr lang="es-MX" b="1" dirty="0"/>
              <a:t>investigación científica</a:t>
            </a:r>
            <a:r>
              <a:rPr lang="es-MX" dirty="0"/>
              <a:t>, las Hipótesis que guían la investigación parten de un sustento sólido: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Analogías entre fenómenos contenidos en contextos distintos</a:t>
            </a:r>
          </a:p>
          <a:p>
            <a:pPr lvl="1"/>
            <a:endParaRPr lang="es-MX" dirty="0"/>
          </a:p>
          <a:p>
            <a:pPr lvl="2"/>
            <a:r>
              <a:rPr lang="es-MX" dirty="0" smtClean="0"/>
              <a:t>Estructura del átomo y el modelo heliocéntrico del sistema planetario</a:t>
            </a:r>
          </a:p>
          <a:p>
            <a:pPr lvl="2"/>
            <a:r>
              <a:rPr lang="es-MX" dirty="0" smtClean="0"/>
              <a:t>Similitudes en el funcionamiento de circuitos mecánicos, eléctricos e hidráulicos.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9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Deben estar acotadas a un contexto claramente definido (situaciones reales).</a:t>
            </a:r>
          </a:p>
          <a:p>
            <a:endParaRPr lang="es-MX" dirty="0"/>
          </a:p>
          <a:p>
            <a:pPr lvl="1"/>
            <a:r>
              <a:rPr lang="es-MX" dirty="0" smtClean="0"/>
              <a:t>“A mayor satisfacción con el entorno laboral, mayor rendimiento”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afinidad con el profesor, mejor será rendimiento de los estudiantes 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de preparatoria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conocimiento sobre farmacología, menor probabilidad formar parte del movimiento anti-vacunas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en personas no religiosas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2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países con alto consumo de chocolate son más felices”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hacen tutoriales de maquillaje son más queridos por su público”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“En los países con alto consumo de chocolate se reporta una menor tasa de suicidios”</a:t>
            </a:r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“Los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que hacen tutoriales de maquillaje tienen una mayor cantidad de 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likes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 acumulados que cualquier otro tipo de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2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04988"/>
            <a:ext cx="9144000" cy="2387600"/>
          </a:xfrm>
        </p:spPr>
        <p:txBody>
          <a:bodyPr/>
          <a:lstStyle/>
          <a:p>
            <a:r>
              <a:rPr lang="es-MX" dirty="0" smtClean="0"/>
              <a:t>Introducción a </a:t>
            </a:r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variables </a:t>
            </a:r>
            <a:r>
              <a:rPr lang="es-MX" b="1" dirty="0" smtClean="0"/>
              <a:t>e</a:t>
            </a:r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b="1" dirty="0" smtClean="0">
                <a:solidFill>
                  <a:srgbClr val="C00000"/>
                </a:solidFill>
              </a:rPr>
              <a:t>hipótesis</a:t>
            </a:r>
            <a:endParaRPr lang="es-MX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80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3) Debe ser </a:t>
            </a:r>
            <a:r>
              <a:rPr lang="es-MX" b="1" dirty="0" smtClean="0"/>
              <a:t>verosímil 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“Las multas de tránsito varían de forma directamente proporcional al número de pingüinos en el Polo Sur”</a:t>
            </a:r>
          </a:p>
          <a:p>
            <a:pPr lvl="1"/>
            <a:r>
              <a:rPr lang="es-MX" dirty="0" smtClean="0"/>
              <a:t>“Las multas de tránsito varían de forma directamente proporcional al salario mínimo en México”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“Existe una relación positiva entre el consumo de chocolates y el desarrollo de las habilidades cognitivas”</a:t>
            </a:r>
          </a:p>
          <a:p>
            <a:pPr marL="457200" lvl="1" indent="0">
              <a:buNone/>
            </a:pPr>
            <a:endParaRPr lang="es-MX" dirty="0" smtClean="0"/>
          </a:p>
          <a:p>
            <a:endParaRPr lang="es-MX" b="1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3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4) Deben ser </a:t>
            </a:r>
            <a:r>
              <a:rPr lang="es-MX" b="1" dirty="0" err="1" smtClean="0"/>
              <a:t>falseables</a:t>
            </a:r>
            <a:r>
              <a:rPr lang="es-MX" b="1" dirty="0" smtClean="0"/>
              <a:t> </a:t>
            </a:r>
            <a:r>
              <a:rPr lang="es-MX" dirty="0" smtClean="0"/>
              <a:t>y estar planteadas en términos de variables que puedan ser observadas y medidas.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“A la gente buena le va mejor en la vida”</a:t>
            </a:r>
          </a:p>
          <a:p>
            <a:pPr lvl="1"/>
            <a:r>
              <a:rPr lang="es-MX" dirty="0" smtClean="0"/>
              <a:t>“Las personas que realizan al menos una actividad altruista al mes reporta niveles más altos de satisfacción personal”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“Las parejas que comparten sus miedos e inseguridades se aman más”</a:t>
            </a:r>
          </a:p>
          <a:p>
            <a:pPr lvl="1"/>
            <a:r>
              <a:rPr lang="es-MX" dirty="0" smtClean="0"/>
              <a:t>“Las parejas conformadas por personas que comparten la misma carrera reportan sentirse más satisfechas con su relación”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9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5) Deben ser consistentes con las </a:t>
            </a:r>
            <a:r>
              <a:rPr lang="es-MX" b="1" dirty="0" smtClean="0"/>
              <a:t>técnicas </a:t>
            </a:r>
            <a:r>
              <a:rPr lang="es-MX" dirty="0" smtClean="0"/>
              <a:t>e </a:t>
            </a:r>
            <a:r>
              <a:rPr lang="es-MX" b="1" dirty="0" smtClean="0"/>
              <a:t>instrumentos </a:t>
            </a:r>
            <a:r>
              <a:rPr lang="es-MX" dirty="0" smtClean="0"/>
              <a:t>con que se cuenta para probarlas.</a:t>
            </a:r>
          </a:p>
          <a:p>
            <a:endParaRPr lang="es-MX" dirty="0"/>
          </a:p>
          <a:p>
            <a:pPr lvl="1"/>
            <a:r>
              <a:rPr lang="es-MX" dirty="0" smtClean="0"/>
              <a:t>“Los adultos que no “meten las manos” cuando se caen, son aquellas que de niño no aprendieron a gatear”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“El contenido de los sueños está relacionado con el contenido de su inconsciente”</a:t>
            </a:r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3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1) Deben estar acotadas a un contexto claramente definido (situaciones reales).</a:t>
            </a:r>
          </a:p>
          <a:p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Debe contener definiciones </a:t>
            </a:r>
            <a:r>
              <a:rPr lang="es-MX" b="1" dirty="0"/>
              <a:t>concretas, claras</a:t>
            </a:r>
            <a:r>
              <a:rPr lang="es-MX" dirty="0"/>
              <a:t> y </a:t>
            </a:r>
            <a:r>
              <a:rPr lang="es-MX" b="1" dirty="0"/>
              <a:t>precisas</a:t>
            </a:r>
            <a:r>
              <a:rPr lang="es-MX" dirty="0" smtClean="0"/>
              <a:t>.</a:t>
            </a:r>
          </a:p>
          <a:p>
            <a:endParaRPr lang="es-ES" dirty="0" smtClean="0"/>
          </a:p>
          <a:p>
            <a:r>
              <a:rPr lang="es-MX" dirty="0"/>
              <a:t>3) Debe ser </a:t>
            </a:r>
            <a:r>
              <a:rPr lang="es-MX" b="1" dirty="0"/>
              <a:t>verosímil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MX" dirty="0"/>
              <a:t>4) Deben ser </a:t>
            </a:r>
            <a:r>
              <a:rPr lang="es-MX" b="1" dirty="0" err="1"/>
              <a:t>falseables</a:t>
            </a:r>
            <a:r>
              <a:rPr lang="es-MX" b="1" dirty="0"/>
              <a:t> </a:t>
            </a:r>
            <a:r>
              <a:rPr lang="es-MX" dirty="0"/>
              <a:t>y estar planteadas en términos de variables que puedan ser observadas y medidas.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MX" dirty="0"/>
              <a:t>5) Deben ser consistentes con las </a:t>
            </a:r>
            <a:r>
              <a:rPr lang="es-MX" b="1" dirty="0"/>
              <a:t>técnicas </a:t>
            </a:r>
            <a:r>
              <a:rPr lang="es-MX" dirty="0"/>
              <a:t>e </a:t>
            </a:r>
            <a:r>
              <a:rPr lang="es-MX" b="1" dirty="0"/>
              <a:t>instrumentos </a:t>
            </a:r>
            <a:r>
              <a:rPr lang="es-MX" dirty="0"/>
              <a:t>con que se cuenta para probarlas.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Hipótesis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MX" dirty="0" smtClean="0"/>
              <a:t>Hipótesis de Investigación</a:t>
            </a:r>
          </a:p>
          <a:p>
            <a:pPr marL="514350" indent="-514350">
              <a:buAutoNum type="arabicParenR"/>
            </a:pPr>
            <a:endParaRPr lang="es-ES" dirty="0" smtClean="0"/>
          </a:p>
          <a:p>
            <a:pPr marL="514350" indent="-514350">
              <a:buAutoNum type="arabicParenR"/>
            </a:pPr>
            <a:r>
              <a:rPr lang="es-ES" dirty="0" smtClean="0"/>
              <a:t>Hipótesis Nula</a:t>
            </a:r>
          </a:p>
          <a:p>
            <a:pPr marL="514350" indent="-514350">
              <a:buAutoNum type="arabicParenR"/>
            </a:pPr>
            <a:endParaRPr lang="es-ES" dirty="0" smtClean="0"/>
          </a:p>
          <a:p>
            <a:pPr marL="514350" indent="-514350">
              <a:buAutoNum type="arabicParenR"/>
            </a:pPr>
            <a:r>
              <a:rPr lang="es-ES" dirty="0" smtClean="0"/>
              <a:t>Hipótesis Alternativa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3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A) Descriptivas de un valor o dato pronosticado</a:t>
            </a:r>
          </a:p>
          <a:p>
            <a:endParaRPr lang="es-MX" dirty="0" smtClean="0"/>
          </a:p>
          <a:p>
            <a:r>
              <a:rPr lang="es-MX" dirty="0" smtClean="0"/>
              <a:t>B</a:t>
            </a:r>
            <a:r>
              <a:rPr lang="es-MX" dirty="0" smtClean="0"/>
              <a:t>) </a:t>
            </a:r>
            <a:r>
              <a:rPr lang="es-MX" dirty="0" err="1" smtClean="0"/>
              <a:t>Correlacionales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</a:t>
            </a:r>
            <a:r>
              <a:rPr lang="es-MX" dirty="0" smtClean="0"/>
              <a:t>) De diferencia de grupos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</a:t>
            </a:r>
            <a:r>
              <a:rPr lang="es-MX" dirty="0" smtClean="0"/>
              <a:t>) Causales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A) Descriptivas de un valor o dato </a:t>
            </a:r>
            <a:r>
              <a:rPr lang="es-MX" b="1" u="sng" dirty="0" smtClean="0"/>
              <a:t>pronosticado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smtClean="0"/>
              <a:t>Se intenta predecir el valor que tendrá cierta variable antes de 	medirla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b="1" dirty="0" smtClean="0"/>
              <a:t>Ejemplos:</a:t>
            </a:r>
          </a:p>
          <a:p>
            <a:pPr lvl="2"/>
            <a:r>
              <a:rPr lang="es-ES" dirty="0" smtClean="0"/>
              <a:t>Tras la legalización del aborto, se espera un decremento en el número de casos de muerte asociados a los abortos clandestinos</a:t>
            </a:r>
          </a:p>
          <a:p>
            <a:pPr lvl="2"/>
            <a:r>
              <a:rPr lang="es-ES" dirty="0" smtClean="0"/>
              <a:t>Se espera que este año haya una menor número de estudiantes reprobados a causa del nuevo programa de tutorías</a:t>
            </a:r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B) </a:t>
            </a:r>
            <a:r>
              <a:rPr lang="es-MX" b="1" u="sng" dirty="0" err="1" smtClean="0"/>
              <a:t>Correlacionales</a:t>
            </a:r>
            <a:endParaRPr lang="es-MX" b="1" u="sng" dirty="0" smtClean="0"/>
          </a:p>
          <a:p>
            <a:pPr marL="457200" lvl="1" indent="0">
              <a:buNone/>
            </a:pPr>
            <a:r>
              <a:rPr lang="es-ES" dirty="0" smtClean="0"/>
              <a:t>	Especifican la relación entre dos o más variables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	</a:t>
            </a:r>
            <a:r>
              <a:rPr lang="es-ES" b="1" dirty="0" smtClean="0"/>
              <a:t>Ejemplos:</a:t>
            </a:r>
          </a:p>
          <a:p>
            <a:pPr lvl="2"/>
            <a:r>
              <a:rPr lang="es-ES" dirty="0" smtClean="0"/>
              <a:t>A mayor tiempo invertido en el estudio, mayores serán las calificaciones obtenidas en los exámenes parciales</a:t>
            </a:r>
          </a:p>
          <a:p>
            <a:pPr lvl="2"/>
            <a:r>
              <a:rPr lang="es-ES" dirty="0" smtClean="0"/>
              <a:t>A mayor edad, mayor propensión a padecer un infarto</a:t>
            </a:r>
          </a:p>
          <a:p>
            <a:pPr lvl="2"/>
            <a:r>
              <a:rPr lang="es-ES" dirty="0" smtClean="0"/>
              <a:t>El consumo de mariguana se asocia con la pérdida de memoria</a:t>
            </a:r>
            <a:r>
              <a:rPr lang="es-ES" dirty="0" smtClean="0"/>
              <a:t>	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u="sng" dirty="0" smtClean="0"/>
              <a:t>C) De diferencia de grupos</a:t>
            </a:r>
          </a:p>
          <a:p>
            <a:pPr marL="0" indent="0">
              <a:buNone/>
            </a:pPr>
            <a:r>
              <a:rPr lang="es-ES" dirty="0" smtClean="0"/>
              <a:t>           Cuando se compara el valor de mi variable de interés a través de 	distintos grupos, se puede hacer predicciones sobre las 	diferencias a encontrar.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/>
              <a:t>Ejemplos:</a:t>
            </a:r>
          </a:p>
          <a:p>
            <a:pPr lvl="2"/>
            <a:r>
              <a:rPr lang="es-ES" dirty="0" smtClean="0"/>
              <a:t>Los niños obtendrán un mejor desempeño en la prueba PLANEA matemáticas que las niñas</a:t>
            </a:r>
            <a:endParaRPr lang="es-ES" dirty="0"/>
          </a:p>
          <a:p>
            <a:pPr lvl="2"/>
            <a:r>
              <a:rPr lang="es-ES" dirty="0" smtClean="0"/>
              <a:t>Las personas fumadoras son más propensas a tener problemas de mal aliento que las personas no fumadoras</a:t>
            </a:r>
          </a:p>
          <a:p>
            <a:pPr lvl="2"/>
            <a:r>
              <a:rPr lang="es-ES" dirty="0" smtClean="0"/>
              <a:t>Los estudiantes provenientes de comunidades rurales tienen una menor probabilidad de terminar con una carrera universitaria que los estudiantes provenientes del área metropolitana.</a:t>
            </a:r>
            <a:endParaRPr lang="es-ES" dirty="0"/>
          </a:p>
          <a:p>
            <a:endParaRPr lang="es-MX" b="1" u="sng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86" y="437696"/>
            <a:ext cx="10515600" cy="737961"/>
          </a:xfrm>
        </p:spPr>
        <p:txBody>
          <a:bodyPr/>
          <a:lstStyle/>
          <a:p>
            <a:r>
              <a:rPr lang="es-MX" b="1" dirty="0" smtClean="0"/>
              <a:t>Adelanto de la clase: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457" y="1175657"/>
            <a:ext cx="10889343" cy="5001306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Definición de Variable: Qué es una variable y qué tipos de variables hay</a:t>
            </a:r>
          </a:p>
          <a:p>
            <a:endParaRPr lang="es-MX" dirty="0" smtClean="0"/>
          </a:p>
          <a:p>
            <a:r>
              <a:rPr lang="es-MX" dirty="0" smtClean="0"/>
              <a:t>Definición de hipótesis: Qué es, qué características debe tener y qué papel juega en el desarrollo de un proyecto de investigación.</a:t>
            </a:r>
          </a:p>
          <a:p>
            <a:endParaRPr lang="es-MX" dirty="0"/>
          </a:p>
          <a:p>
            <a:r>
              <a:rPr lang="es-MX" dirty="0" smtClean="0"/>
              <a:t>Reflexión crítica: </a:t>
            </a:r>
            <a:r>
              <a:rPr lang="es-MX" dirty="0"/>
              <a:t>la conveniencia de formular o no </a:t>
            </a:r>
            <a:r>
              <a:rPr lang="es-MX" dirty="0" smtClean="0"/>
              <a:t>una hipótesis de investigación.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Elaboración de una hipótesis: Especificación de variables</a:t>
            </a:r>
          </a:p>
          <a:p>
            <a:pPr lvl="1"/>
            <a:r>
              <a:rPr lang="es-MX" dirty="0" smtClean="0"/>
              <a:t>¿Cómo definir </a:t>
            </a:r>
            <a:r>
              <a:rPr lang="es-MX" u="sng" dirty="0"/>
              <a:t>conceptualmente</a:t>
            </a:r>
            <a:r>
              <a:rPr lang="es-MX" dirty="0"/>
              <a:t> las </a:t>
            </a:r>
            <a:r>
              <a:rPr lang="es-MX" dirty="0" smtClean="0"/>
              <a:t>variable inmersas en mi hipótesis?</a:t>
            </a:r>
            <a:endParaRPr lang="es-MX" dirty="0"/>
          </a:p>
          <a:p>
            <a:pPr lvl="1"/>
            <a:r>
              <a:rPr lang="es-MX" dirty="0" smtClean="0"/>
              <a:t>¿Cómo definir </a:t>
            </a:r>
            <a:r>
              <a:rPr lang="es-MX" u="sng" dirty="0"/>
              <a:t>operacionalmente</a:t>
            </a:r>
            <a:r>
              <a:rPr lang="es-MX" dirty="0"/>
              <a:t> </a:t>
            </a:r>
            <a:r>
              <a:rPr lang="es-MX" dirty="0" smtClean="0"/>
              <a:t>dichas variables?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3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D) Causal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Además de afirmar que existe una relación entre dos o más 	variables, busca explicar la naturaleza causal de dicha relación.</a:t>
            </a:r>
            <a:br>
              <a:rPr lang="es-ES" dirty="0" smtClean="0"/>
            </a:b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smtClean="0"/>
              <a:t>Ejemplos:</a:t>
            </a:r>
          </a:p>
          <a:p>
            <a:pPr lvl="2"/>
            <a:r>
              <a:rPr lang="es-ES" dirty="0" smtClean="0"/>
              <a:t>La variable A tiene un impacto en la Variable B.</a:t>
            </a:r>
          </a:p>
          <a:p>
            <a:pPr lvl="2"/>
            <a:r>
              <a:rPr lang="es-ES" dirty="0" smtClean="0"/>
              <a:t>Los estudiantes que duermen más, dedican más tiempo a la consolidación sináptica y obtienen mejores calificaciones en sus evaluaciones escolares.</a:t>
            </a:r>
          </a:p>
          <a:p>
            <a:pPr lvl="2"/>
            <a:r>
              <a:rPr lang="es-ES" dirty="0" smtClean="0"/>
              <a:t>El consumo de chocolate mejora el desempeño de las habilidades cognitivas superiores.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1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D) Causal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Hipótesis causal </a:t>
            </a:r>
            <a:r>
              <a:rPr lang="es-ES" dirty="0" err="1" smtClean="0"/>
              <a:t>bivariada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Hipótesis causal multivariada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6431974" y="2888672"/>
            <a:ext cx="1880754" cy="69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 redondeado"/>
          <p:cNvSpPr/>
          <p:nvPr/>
        </p:nvSpPr>
        <p:spPr>
          <a:xfrm>
            <a:off x="3231573" y="2826327"/>
            <a:ext cx="1787237" cy="82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6584374" y="4880263"/>
            <a:ext cx="1880754" cy="69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 redondeado"/>
          <p:cNvSpPr/>
          <p:nvPr/>
        </p:nvSpPr>
        <p:spPr>
          <a:xfrm>
            <a:off x="4507923" y="4317423"/>
            <a:ext cx="1021773" cy="56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 redondeado"/>
          <p:cNvSpPr/>
          <p:nvPr/>
        </p:nvSpPr>
        <p:spPr>
          <a:xfrm>
            <a:off x="3061855" y="4598843"/>
            <a:ext cx="1021773" cy="56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 redondeado"/>
          <p:cNvSpPr/>
          <p:nvPr/>
        </p:nvSpPr>
        <p:spPr>
          <a:xfrm>
            <a:off x="2507673" y="5295034"/>
            <a:ext cx="1021773" cy="56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 redondeado"/>
          <p:cNvSpPr/>
          <p:nvPr/>
        </p:nvSpPr>
        <p:spPr>
          <a:xfrm>
            <a:off x="3614304" y="5857874"/>
            <a:ext cx="1021773" cy="56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4920096" y="5936673"/>
            <a:ext cx="1021773" cy="56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9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2) Hipótesis Nula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la contraparte de la hipótesis de investigación: niega la existencia de una relación o efecto entre las variables de interés.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3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3) Hipótesis Alternativa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38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009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la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mantener la atención en las variables de </a:t>
            </a:r>
            <a:r>
              <a:rPr lang="es-MX" dirty="0" err="1" smtClean="0"/>
              <a:t>inteés</a:t>
            </a:r>
            <a:endParaRPr lang="es-MX" dirty="0" smtClean="0"/>
          </a:p>
          <a:p>
            <a:r>
              <a:rPr lang="es-MX" dirty="0" smtClean="0"/>
              <a:t>Facilita la elaboración de conclusiones</a:t>
            </a:r>
          </a:p>
          <a:p>
            <a:r>
              <a:rPr lang="es-MX" dirty="0" smtClean="0"/>
              <a:t>Cuando las Hipótesis vienen de conocimiento teórico, fortalecen a la teoría.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892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la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mantener la atención en las variables de </a:t>
            </a:r>
            <a:r>
              <a:rPr lang="es-MX" dirty="0" err="1" smtClean="0"/>
              <a:t>inteés</a:t>
            </a:r>
            <a:endParaRPr lang="es-MX" dirty="0" smtClean="0"/>
          </a:p>
          <a:p>
            <a:r>
              <a:rPr lang="es-MX" u="sng" dirty="0" smtClean="0"/>
              <a:t>Facilita la elaboración de conclusiones</a:t>
            </a:r>
          </a:p>
          <a:p>
            <a:r>
              <a:rPr lang="es-MX" dirty="0" smtClean="0"/>
              <a:t>Cuando las Hipótesis vienen de conocimiento teórico, fortalecen a la teoría.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32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¿Siempre debo partir de una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No.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66963"/>
            <a:ext cx="10896600" cy="3810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49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1600"/>
            <a:ext cx="3970867" cy="1325563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s-MX" b="1" dirty="0" smtClean="0"/>
              <a:t>¡Cuidado!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2012 la revista </a:t>
            </a:r>
            <a:r>
              <a:rPr lang="es-MX" dirty="0" err="1" smtClean="0"/>
              <a:t>ScienceNews</a:t>
            </a:r>
            <a:r>
              <a:rPr lang="es-MX" dirty="0" smtClean="0"/>
              <a:t> publicó un artículo que decía tener evidencia de que consumir café alarga la esperanza de vida (</a:t>
            </a:r>
            <a:r>
              <a:rPr lang="es-MX" i="1" dirty="0" smtClean="0"/>
              <a:t>“</a:t>
            </a:r>
            <a:r>
              <a:rPr lang="es-MX" i="1" dirty="0" err="1" smtClean="0"/>
              <a:t>Coffee</a:t>
            </a:r>
            <a:r>
              <a:rPr lang="es-MX" i="1" dirty="0" smtClean="0"/>
              <a:t> </a:t>
            </a:r>
            <a:r>
              <a:rPr lang="es-MX" i="1" dirty="0" err="1" smtClean="0"/>
              <a:t>gives</a:t>
            </a:r>
            <a:r>
              <a:rPr lang="es-MX" i="1" dirty="0" smtClean="0"/>
              <a:t> </a:t>
            </a:r>
            <a:r>
              <a:rPr lang="es-MX" i="1" dirty="0" err="1" smtClean="0"/>
              <a:t>jolt</a:t>
            </a:r>
            <a:r>
              <a:rPr lang="es-MX" i="1" dirty="0" smtClean="0"/>
              <a:t> </a:t>
            </a:r>
            <a:r>
              <a:rPr lang="es-MX" i="1" dirty="0" err="1" smtClean="0"/>
              <a:t>to</a:t>
            </a:r>
            <a:r>
              <a:rPr lang="es-MX" i="1" dirty="0" smtClean="0"/>
              <a:t> </a:t>
            </a:r>
            <a:r>
              <a:rPr lang="es-MX" i="1" dirty="0" err="1" smtClean="0"/>
              <a:t>life</a:t>
            </a:r>
            <a:r>
              <a:rPr lang="es-MX" i="1" dirty="0" smtClean="0"/>
              <a:t> </a:t>
            </a:r>
            <a:r>
              <a:rPr lang="es-MX" i="1" dirty="0" err="1" smtClean="0"/>
              <a:t>span</a:t>
            </a:r>
            <a:r>
              <a:rPr lang="es-MX" i="1" dirty="0" smtClean="0"/>
              <a:t>”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En 1994, se realizó una encuesta a 402,260.</a:t>
            </a:r>
          </a:p>
          <a:p>
            <a:pPr lvl="2"/>
            <a:r>
              <a:rPr lang="es-MX" dirty="0" smtClean="0"/>
              <a:t>“¿Cuánto café consumes cada día?”</a:t>
            </a:r>
          </a:p>
          <a:p>
            <a:pPr lvl="2"/>
            <a:endParaRPr lang="es-MX" dirty="0" smtClean="0"/>
          </a:p>
          <a:p>
            <a:pPr lvl="1"/>
            <a:r>
              <a:rPr lang="es-MX" dirty="0" smtClean="0"/>
              <a:t>18 años más tarde, se buscó cuántas de las personas encuestadas en el 94 seguían con vida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985000" y="6422497"/>
            <a:ext cx="52070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https://www.sciencenews.org/article/coffee-gives-jolt-life-span</a:t>
            </a:r>
            <a:endParaRPr lang="es-MX" sz="1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762067" y="0"/>
            <a:ext cx="2429933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/>
              <a:t>Ejemplo ilustrativo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8751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Independiente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D</a:t>
            </a:r>
            <a:r>
              <a:rPr lang="es-MX" dirty="0" smtClean="0"/>
              <a:t>ependiente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1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86" y="437696"/>
            <a:ext cx="10515600" cy="737961"/>
          </a:xfrm>
        </p:spPr>
        <p:txBody>
          <a:bodyPr/>
          <a:lstStyle/>
          <a:p>
            <a:r>
              <a:rPr lang="es-MX" b="1" dirty="0" smtClean="0"/>
              <a:t>Objetivos de aprendizaje: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457" y="1175657"/>
            <a:ext cx="10889343" cy="5001306"/>
          </a:xfrm>
        </p:spPr>
        <p:txBody>
          <a:bodyPr>
            <a:normAutofit/>
          </a:bodyPr>
          <a:lstStyle/>
          <a:p>
            <a:r>
              <a:rPr lang="es-MX" dirty="0" smtClean="0"/>
              <a:t>Conocer y comprender los conceptos de hipótesis, variable, definición conceptual y definición operacional de una variable.</a:t>
            </a:r>
          </a:p>
          <a:p>
            <a:endParaRPr lang="es-MX" dirty="0" smtClean="0"/>
          </a:p>
          <a:p>
            <a:r>
              <a:rPr lang="es-MX" dirty="0" smtClean="0"/>
              <a:t>Conocer y entender los diferentes tipos de hipótesis y variables.</a:t>
            </a:r>
          </a:p>
          <a:p>
            <a:endParaRPr lang="es-MX" dirty="0" smtClean="0"/>
          </a:p>
          <a:p>
            <a:r>
              <a:rPr lang="es-MX" dirty="0" smtClean="0"/>
              <a:t>Aprender a deducir y formular hipótesis, así como a definir de manera conceptual y operacional las variables contenidas en una hipótesis.</a:t>
            </a:r>
          </a:p>
          <a:p>
            <a:endParaRPr lang="es-MX" dirty="0" smtClean="0"/>
          </a:p>
          <a:p>
            <a:r>
              <a:rPr lang="es-MX" dirty="0" smtClean="0"/>
              <a:t>Responder las inquietudes más comunes en torno a las hipótesis.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4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Variables     (¡!)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Externa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Control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4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Lluvia de ideas</a:t>
            </a:r>
          </a:p>
          <a:p>
            <a:pPr lvl="1"/>
            <a:r>
              <a:rPr lang="es-MX" dirty="0" smtClean="0"/>
              <a:t>En psicología se estudia a los estudiantes de psicología</a:t>
            </a:r>
          </a:p>
          <a:p>
            <a:pPr lvl="1"/>
            <a:r>
              <a:rPr lang="es-MX" dirty="0" smtClean="0"/>
              <a:t>Cuidado con medir variables como “el amor” o “la felicidad”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7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015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Bases para esta presentación:</a:t>
            </a:r>
          </a:p>
          <a:p>
            <a:pPr lvl="1"/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(2006).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McGraw-Hill.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Material extra:</a:t>
            </a:r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Variable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175" y="1825625"/>
            <a:ext cx="11630025" cy="4351338"/>
          </a:xfrm>
        </p:spPr>
        <p:txBody>
          <a:bodyPr/>
          <a:lstStyle/>
          <a:p>
            <a:r>
              <a:rPr lang="es-MX" dirty="0" smtClean="0"/>
              <a:t>Se entiende por </a:t>
            </a:r>
            <a:r>
              <a:rPr lang="es-MX" b="1" dirty="0"/>
              <a:t>variable </a:t>
            </a:r>
            <a:r>
              <a:rPr lang="es-MX" dirty="0" smtClean="0"/>
              <a:t>a cualquier </a:t>
            </a:r>
            <a:r>
              <a:rPr lang="es-MX" b="1" dirty="0" smtClean="0"/>
              <a:t>propiedad o dimensión </a:t>
            </a:r>
            <a:r>
              <a:rPr lang="es-MX" dirty="0" smtClean="0"/>
              <a:t>en la que nuestro objeto de estudio o interés puede variar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155"/>
              </p:ext>
            </p:extLst>
          </p:nvPr>
        </p:nvGraphicFramePr>
        <p:xfrm>
          <a:off x="3214687" y="3901123"/>
          <a:ext cx="5513784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2620"/>
                <a:gridCol w="1119908"/>
                <a:gridCol w="1215628"/>
                <a:gridCol w="121562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Objeto</a:t>
                      </a:r>
                      <a:r>
                        <a:rPr lang="es-MX" baseline="0" dirty="0" smtClean="0"/>
                        <a:t> de estudio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Variables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Alumnos del colegio Jean Piaget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Ingreso mensual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1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2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</a:t>
                      </a:r>
                      <a:r>
                        <a:rPr lang="es-MX" sz="1400" baseline="0" dirty="0" smtClean="0"/>
                        <a:t> 3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552700" y="116312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(</a:t>
            </a:r>
            <a:r>
              <a:rPr lang="es-MX" i="1" dirty="0" err="1" smtClean="0"/>
              <a:t>sust</a:t>
            </a:r>
            <a:r>
              <a:rPr lang="es-MX" i="1" dirty="0" smtClean="0"/>
              <a:t>.)</a:t>
            </a:r>
            <a:endParaRPr lang="es-MX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752725" y="34290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Por ejemplo: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4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29666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859866" y="1690687"/>
            <a:ext cx="24722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Inseguridad en el país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59866" y="2731030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Homicidios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Arrestos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Encarcelamientos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8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1487</Words>
  <Application>Microsoft Office PowerPoint</Application>
  <PresentationFormat>Personalizado</PresentationFormat>
  <Paragraphs>300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Tema de Office</vt:lpstr>
      <vt:lpstr>Metodología</vt:lpstr>
      <vt:lpstr>Introducción a variables e hipótesis</vt:lpstr>
      <vt:lpstr>Adelanto de la clase:</vt:lpstr>
      <vt:lpstr>Objetivos de aprendizaje:</vt:lpstr>
      <vt:lpstr>Variables</vt:lpstr>
      <vt:lpstr>Variable</vt:lpstr>
      <vt:lpstr>Ejemplos </vt:lpstr>
      <vt:lpstr>Ejemplos </vt:lpstr>
      <vt:lpstr>Ejemplos </vt:lpstr>
      <vt:lpstr>Ejemplos </vt:lpstr>
      <vt:lpstr>Hipótesis</vt:lpstr>
      <vt:lpstr>Hipótesis</vt:lpstr>
      <vt:lpstr>Hipótesis</vt:lpstr>
      <vt:lpstr>Hipótesis</vt:lpstr>
      <vt:lpstr>¿De dónde surgen las Hipótesis?</vt:lpstr>
      <vt:lpstr>¿De dónde surgen las Hipótesis?</vt:lpstr>
      <vt:lpstr>¿De dónde surgen las Hipótesis?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Tipos de Hipótesis</vt:lpstr>
      <vt:lpstr>Tipos:</vt:lpstr>
      <vt:lpstr>1) Hipótesis de Investigación</vt:lpstr>
      <vt:lpstr>1) Hipótesis de Investigación</vt:lpstr>
      <vt:lpstr>1) Hipótesis de Investigación</vt:lpstr>
      <vt:lpstr>1) Hipótesis de Investigación</vt:lpstr>
      <vt:lpstr>1) Hipótesis de Investigación</vt:lpstr>
      <vt:lpstr>1) Hipótesis de Investigación</vt:lpstr>
      <vt:lpstr>2) Hipótesis Nula</vt:lpstr>
      <vt:lpstr>3) Hipótesis Alternativa</vt:lpstr>
      <vt:lpstr>Presentación de PowerPoint</vt:lpstr>
      <vt:lpstr>¿Para qué sirve la Hipótesis?</vt:lpstr>
      <vt:lpstr>¿Para qué sirve la Hipótesis?</vt:lpstr>
      <vt:lpstr>¿Siempre debo partir de una Hipótesis?</vt:lpstr>
      <vt:lpstr>¡Cuidado!</vt:lpstr>
      <vt:lpstr>Tipos de Variables</vt:lpstr>
      <vt:lpstr>Tipos de Variables     (¡!)</vt:lpstr>
      <vt:lpstr>Presentación de PowerPoint</vt:lpstr>
      <vt:lpstr>Actividad</vt:lpstr>
      <vt:lpstr>Referencias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</dc:title>
  <dc:creator>Alejandro</dc:creator>
  <cp:lastModifiedBy>sandra de la peña</cp:lastModifiedBy>
  <cp:revision>51</cp:revision>
  <dcterms:created xsi:type="dcterms:W3CDTF">2019-01-23T19:41:29Z</dcterms:created>
  <dcterms:modified xsi:type="dcterms:W3CDTF">2019-01-24T08:26:49Z</dcterms:modified>
</cp:coreProperties>
</file>