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85" r:id="rId2"/>
    <p:sldId id="386" r:id="rId3"/>
    <p:sldId id="428" r:id="rId4"/>
    <p:sldId id="437" r:id="rId5"/>
    <p:sldId id="438" r:id="rId6"/>
    <p:sldId id="434" r:id="rId7"/>
    <p:sldId id="441" r:id="rId8"/>
    <p:sldId id="442" r:id="rId9"/>
    <p:sldId id="443" r:id="rId10"/>
    <p:sldId id="435" r:id="rId11"/>
    <p:sldId id="444" r:id="rId12"/>
    <p:sldId id="445" r:id="rId13"/>
    <p:sldId id="446" r:id="rId14"/>
    <p:sldId id="323" r:id="rId15"/>
    <p:sldId id="447" r:id="rId16"/>
    <p:sldId id="439" r:id="rId17"/>
    <p:sldId id="440" r:id="rId18"/>
    <p:sldId id="388" r:id="rId19"/>
    <p:sldId id="327" r:id="rId20"/>
    <p:sldId id="328" r:id="rId21"/>
    <p:sldId id="329" r:id="rId22"/>
    <p:sldId id="330" r:id="rId23"/>
    <p:sldId id="331" r:id="rId24"/>
    <p:sldId id="333" r:id="rId25"/>
    <p:sldId id="334" r:id="rId26"/>
    <p:sldId id="449" r:id="rId27"/>
    <p:sldId id="448" r:id="rId28"/>
    <p:sldId id="340" r:id="rId29"/>
    <p:sldId id="341" r:id="rId30"/>
    <p:sldId id="342" r:id="rId31"/>
    <p:sldId id="389" r:id="rId32"/>
    <p:sldId id="343" r:id="rId33"/>
    <p:sldId id="345" r:id="rId34"/>
    <p:sldId id="346" r:id="rId35"/>
    <p:sldId id="347" r:id="rId36"/>
    <p:sldId id="348" r:id="rId37"/>
    <p:sldId id="349" r:id="rId38"/>
    <p:sldId id="350" r:id="rId39"/>
    <p:sldId id="399" r:id="rId40"/>
    <p:sldId id="351" r:id="rId41"/>
    <p:sldId id="352" r:id="rId42"/>
    <p:sldId id="426" r:id="rId43"/>
    <p:sldId id="353" r:id="rId44"/>
    <p:sldId id="354" r:id="rId45"/>
    <p:sldId id="403" r:id="rId46"/>
    <p:sldId id="356" r:id="rId47"/>
    <p:sldId id="394" r:id="rId48"/>
    <p:sldId id="395" r:id="rId49"/>
    <p:sldId id="396" r:id="rId50"/>
    <p:sldId id="397" r:id="rId51"/>
    <p:sldId id="398" r:id="rId52"/>
    <p:sldId id="404" r:id="rId53"/>
    <p:sldId id="360" r:id="rId54"/>
    <p:sldId id="405" r:id="rId55"/>
    <p:sldId id="362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6" r:id="rId64"/>
    <p:sldId id="417" r:id="rId65"/>
    <p:sldId id="418" r:id="rId66"/>
    <p:sldId id="365" r:id="rId67"/>
    <p:sldId id="366" r:id="rId68"/>
    <p:sldId id="419" r:id="rId69"/>
    <p:sldId id="420" r:id="rId70"/>
    <p:sldId id="421" r:id="rId71"/>
    <p:sldId id="367" r:id="rId72"/>
    <p:sldId id="374" r:id="rId73"/>
    <p:sldId id="424" r:id="rId74"/>
    <p:sldId id="425" r:id="rId75"/>
    <p:sldId id="380" r:id="rId76"/>
    <p:sldId id="390" r:id="rId77"/>
    <p:sldId id="287" r:id="rId78"/>
    <p:sldId id="423" r:id="rId79"/>
    <p:sldId id="391" r:id="rId80"/>
    <p:sldId id="392" r:id="rId81"/>
    <p:sldId id="393" r:id="rId82"/>
    <p:sldId id="402" r:id="rId8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6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63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01/06/2019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171744"/>
            <a:ext cx="12192000" cy="1682911"/>
          </a:xfrm>
        </p:spPr>
        <p:txBody>
          <a:bodyPr>
            <a:noAutofit/>
          </a:bodyPr>
          <a:lstStyle/>
          <a:p>
            <a:r>
              <a:rPr lang="en-US" sz="4600" b="1" dirty="0"/>
              <a:t>Bayesian </a:t>
            </a:r>
            <a:r>
              <a:rPr lang="en-US" sz="4600" b="1" dirty="0" smtClean="0"/>
              <a:t>cognitive and statistical modeling applied </a:t>
            </a:r>
            <a:r>
              <a:rPr lang="en-US" sz="4600" b="1" dirty="0"/>
              <a:t>to Signal Detection Theory and the Mirror </a:t>
            </a:r>
            <a:r>
              <a:rPr lang="en-US" sz="4600" b="1" dirty="0" smtClean="0"/>
              <a:t>Effect in a perceptual task</a:t>
            </a:r>
            <a:endParaRPr lang="es-MX" sz="4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94867"/>
            <a:ext cx="9144000" cy="872066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Adriana F. </a:t>
            </a:r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Chávez De la Peña.</a:t>
            </a:r>
          </a:p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Michael Lee			Arturo Bouzas Riaño</a:t>
            </a:r>
            <a:endParaRPr lang="es-MX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334" y="-32223"/>
            <a:ext cx="2751666" cy="2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dirty="0" smtClean="0">
                <a:solidFill>
                  <a:schemeClr val="bg1"/>
                </a:solidFill>
              </a:rPr>
              <a:t>and </a:t>
            </a:r>
            <a:r>
              <a:rPr lang="es-MX" dirty="0" err="1" smtClean="0">
                <a:solidFill>
                  <a:schemeClr val="bg1"/>
                </a:solidFill>
              </a:rPr>
              <a:t>both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things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happen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their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own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magnitude</a:t>
            </a:r>
            <a:endParaRPr lang="es-MX" sz="2500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7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b="1" u="sng" dirty="0" smtClean="0"/>
              <a:t>and </a:t>
            </a:r>
            <a:r>
              <a:rPr lang="es-MX" b="1" u="sng" dirty="0" err="1" smtClean="0"/>
              <a:t>both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/>
              <a:t> </a:t>
            </a:r>
            <a:r>
              <a:rPr lang="es-MX" b="1" u="sng" dirty="0" err="1" smtClean="0"/>
              <a:t>on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their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own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magnitude</a:t>
            </a:r>
            <a:endParaRPr lang="es-MX" sz="2500" b="1" i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and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things</a:t>
            </a:r>
            <a:r>
              <a:rPr lang="es-MX" dirty="0" smtClean="0"/>
              <a:t> </a:t>
            </a:r>
            <a:r>
              <a:rPr lang="es-MX" dirty="0" err="1" smtClean="0"/>
              <a:t>happen</a:t>
            </a:r>
            <a:r>
              <a:rPr lang="es-MX" dirty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magnitude</a:t>
            </a: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deat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24" y="4428656"/>
            <a:ext cx="2814091" cy="18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447609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r>
              <a:rPr lang="es-MX" sz="4000" dirty="0" err="1" smtClean="0">
                <a:solidFill>
                  <a:schemeClr val="tx1"/>
                </a:solidFill>
              </a:rPr>
              <a:t>It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is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smtClean="0">
                <a:solidFill>
                  <a:schemeClr val="tx1"/>
                </a:solidFill>
              </a:rPr>
              <a:t>a </a:t>
            </a:r>
            <a:r>
              <a:rPr lang="es-MX" sz="4000" dirty="0" err="1" smtClean="0">
                <a:solidFill>
                  <a:schemeClr val="tx1"/>
                </a:solidFill>
              </a:rPr>
              <a:t>well-established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responses </a:t>
            </a:r>
            <a:r>
              <a:rPr lang="es-MX" sz="4000" dirty="0" err="1" smtClean="0">
                <a:solidFill>
                  <a:schemeClr val="tx1"/>
                </a:solidFill>
              </a:rPr>
              <a:t>reported</a:t>
            </a:r>
            <a:r>
              <a:rPr lang="es-MX" sz="4000" dirty="0" smtClean="0">
                <a:solidFill>
                  <a:schemeClr val="tx1"/>
                </a:solidFill>
              </a:rPr>
              <a:t> in </a:t>
            </a:r>
            <a:r>
              <a:rPr lang="es-MX" sz="4000" dirty="0" err="1" smtClean="0">
                <a:solidFill>
                  <a:schemeClr val="tx1"/>
                </a:solidFill>
              </a:rPr>
              <a:t>Recognition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Memory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studies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where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MX" sz="4000" dirty="0" smtClean="0">
                <a:solidFill>
                  <a:schemeClr val="tx1"/>
                </a:solidFill>
              </a:rPr>
              <a:t>has </a:t>
            </a:r>
            <a:r>
              <a:rPr lang="es-MX" sz="4000" dirty="0" err="1" smtClean="0">
                <a:solidFill>
                  <a:schemeClr val="tx1"/>
                </a:solidFill>
              </a:rPr>
              <a:t>been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applied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to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analyse</a:t>
            </a:r>
            <a:r>
              <a:rPr lang="es-MX" sz="4000" dirty="0" smtClean="0">
                <a:solidFill>
                  <a:schemeClr val="tx1"/>
                </a:solidFill>
              </a:rPr>
              <a:t> data </a:t>
            </a:r>
            <a:r>
              <a:rPr lang="es-MX" sz="4000" dirty="0" err="1" smtClean="0">
                <a:solidFill>
                  <a:schemeClr val="tx1"/>
                </a:solidFill>
              </a:rPr>
              <a:t>coming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from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subjects</a:t>
            </a:r>
            <a:r>
              <a:rPr lang="es-MX" sz="4000" dirty="0" smtClean="0">
                <a:solidFill>
                  <a:schemeClr val="tx1"/>
                </a:solidFill>
              </a:rPr>
              <a:t>’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9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8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-4375"/>
            <a:ext cx="10515600" cy="1110735"/>
          </a:xfrm>
        </p:spPr>
        <p:txBody>
          <a:bodyPr/>
          <a:lstStyle/>
          <a:p>
            <a:pPr algn="r"/>
            <a:r>
              <a:rPr lang="es-MX" b="1" dirty="0" err="1"/>
              <a:t>Mirror</a:t>
            </a:r>
            <a:r>
              <a:rPr lang="es-MX" b="1" dirty="0"/>
              <a:t> </a:t>
            </a:r>
            <a:r>
              <a:rPr lang="es-MX" b="1" dirty="0" err="1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4707082" y="3205595"/>
            <a:ext cx="924791" cy="6199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6153150" y="1970808"/>
            <a:ext cx="479886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s-MX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stimulus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35041" y="2774373"/>
            <a:ext cx="1442605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6735041" y="3825585"/>
            <a:ext cx="1442605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2" name="11 Rectángulo redondeado"/>
          <p:cNvSpPr/>
          <p:nvPr/>
        </p:nvSpPr>
        <p:spPr>
          <a:xfrm>
            <a:off x="9038360" y="2774372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9038360" y="3825584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4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5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16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 smtClean="0"/>
              <a:t>Binary</a:t>
            </a:r>
            <a:r>
              <a:rPr lang="es-MX" b="1" dirty="0" smtClean="0"/>
              <a:t> </a:t>
            </a:r>
            <a:r>
              <a:rPr lang="es-MX" b="1" dirty="0" err="1" smtClean="0"/>
              <a:t>Tasks</a:t>
            </a:r>
            <a:r>
              <a:rPr lang="es-MX" b="1" dirty="0" smtClean="0"/>
              <a:t> (Yes/No)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cxnSp>
        <p:nvCxnSpPr>
          <p:cNvPr id="3" name="2 Conector recto de flecha"/>
          <p:cNvCxnSpPr/>
          <p:nvPr/>
        </p:nvCxnSpPr>
        <p:spPr>
          <a:xfrm>
            <a:off x="6099464" y="1652155"/>
            <a:ext cx="1745672" cy="386541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124700" y="1673488"/>
            <a:ext cx="813955" cy="34700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8123959" y="1673488"/>
            <a:ext cx="126423" cy="29733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8499764" y="1652155"/>
            <a:ext cx="810492" cy="28055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Confidence</a:t>
            </a:r>
            <a:r>
              <a:rPr lang="es-MX" b="1" dirty="0" smtClean="0"/>
              <a:t> </a:t>
            </a:r>
            <a:r>
              <a:rPr lang="es-MX" b="1" dirty="0" err="1" smtClean="0"/>
              <a:t>Scale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50465"/>
              </p:ext>
            </p:extLst>
          </p:nvPr>
        </p:nvGraphicFramePr>
        <p:xfrm>
          <a:off x="838200" y="1825625"/>
          <a:ext cx="105156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1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2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3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4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6</a:t>
                      </a:r>
                      <a:endParaRPr lang="es-MX" sz="2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cxnSp>
        <p:nvCxnSpPr>
          <p:cNvPr id="6" name="2 Conector recto de flecha"/>
          <p:cNvCxnSpPr/>
          <p:nvPr/>
        </p:nvCxnSpPr>
        <p:spPr>
          <a:xfrm>
            <a:off x="1733526" y="2218826"/>
            <a:ext cx="2014226" cy="22759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 Conector recto de flecha"/>
          <p:cNvCxnSpPr/>
          <p:nvPr/>
        </p:nvCxnSpPr>
        <p:spPr>
          <a:xfrm>
            <a:off x="3418512" y="2218825"/>
            <a:ext cx="1140609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 Conector recto de flecha"/>
          <p:cNvCxnSpPr/>
          <p:nvPr/>
        </p:nvCxnSpPr>
        <p:spPr>
          <a:xfrm>
            <a:off x="5220551" y="2218825"/>
            <a:ext cx="59787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 de flecha"/>
          <p:cNvCxnSpPr/>
          <p:nvPr/>
        </p:nvCxnSpPr>
        <p:spPr>
          <a:xfrm flipH="1">
            <a:off x="6069234" y="2218825"/>
            <a:ext cx="874939" cy="215999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 Conector recto de flecha"/>
          <p:cNvCxnSpPr/>
          <p:nvPr/>
        </p:nvCxnSpPr>
        <p:spPr>
          <a:xfrm flipH="1">
            <a:off x="6787166" y="2160737"/>
            <a:ext cx="1820843" cy="21021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 Conector recto de flecha"/>
          <p:cNvCxnSpPr/>
          <p:nvPr/>
        </p:nvCxnSpPr>
        <p:spPr>
          <a:xfrm flipH="1">
            <a:off x="7508383" y="2276780"/>
            <a:ext cx="2912674" cy="24626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0" y="1034392"/>
            <a:ext cx="9036868" cy="25420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4856" y="1667933"/>
            <a:ext cx="9285668" cy="19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/>
              <a:t>Confidence</a:t>
            </a:r>
            <a:r>
              <a:rPr lang="es-MX" b="1" dirty="0"/>
              <a:t> </a:t>
            </a:r>
            <a:r>
              <a:rPr lang="es-MX" b="1" dirty="0" err="1"/>
              <a:t>Scale</a:t>
            </a:r>
            <a:r>
              <a:rPr lang="es-MX" b="1" dirty="0"/>
              <a:t> </a:t>
            </a:r>
            <a:r>
              <a:rPr lang="es-MX" b="1" dirty="0" err="1"/>
              <a:t>task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08" y="2565556"/>
            <a:ext cx="5683143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82998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14398" y="2511331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8711331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43" y="2233171"/>
            <a:ext cx="6202855" cy="462482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 flipV="1">
            <a:off x="6045199" y="2830419"/>
            <a:ext cx="50801" cy="299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1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/>
          </a:bodyPr>
          <a:lstStyle/>
          <a:p>
            <a:r>
              <a:rPr lang="es-MX" sz="4800" b="1" dirty="0" smtClean="0"/>
              <a:t>OBJETIVE: </a:t>
            </a:r>
            <a:r>
              <a:rPr lang="es-MX" sz="4800" dirty="0" err="1" smtClean="0"/>
              <a:t>To</a:t>
            </a:r>
            <a:r>
              <a:rPr lang="es-MX" sz="4800" dirty="0" smtClean="0"/>
              <a:t> test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generalizability</a:t>
            </a:r>
            <a:r>
              <a:rPr lang="es-MX" sz="4800" dirty="0" smtClean="0"/>
              <a:t> of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Mirror</a:t>
            </a:r>
            <a:r>
              <a:rPr lang="es-MX" sz="4800" dirty="0" smtClean="0"/>
              <a:t> </a:t>
            </a:r>
            <a:r>
              <a:rPr lang="es-MX" sz="4800" dirty="0" err="1" smtClean="0"/>
              <a:t>Effect</a:t>
            </a:r>
            <a:r>
              <a:rPr lang="es-MX" sz="4800" dirty="0" smtClean="0"/>
              <a:t> </a:t>
            </a:r>
            <a:r>
              <a:rPr lang="es-MX" sz="4800" dirty="0" err="1" smtClean="0"/>
              <a:t>to</a:t>
            </a:r>
            <a:r>
              <a:rPr lang="es-MX" sz="4800" dirty="0" smtClean="0"/>
              <a:t> </a:t>
            </a:r>
            <a:r>
              <a:rPr lang="es-MX" sz="4800" dirty="0" err="1" smtClean="0"/>
              <a:t>other</a:t>
            </a:r>
            <a:r>
              <a:rPr lang="es-MX" sz="4800" dirty="0" smtClean="0"/>
              <a:t> </a:t>
            </a:r>
            <a:r>
              <a:rPr lang="es-MX" sz="4800" dirty="0" err="1" smtClean="0"/>
              <a:t>domains</a:t>
            </a:r>
            <a:r>
              <a:rPr lang="es-MX" sz="4800" dirty="0" smtClean="0"/>
              <a:t> (</a:t>
            </a:r>
            <a:r>
              <a:rPr lang="es-MX" sz="4800" dirty="0" err="1" smtClean="0"/>
              <a:t>a.k.a</a:t>
            </a:r>
            <a:r>
              <a:rPr lang="es-MX" sz="4800" dirty="0" smtClean="0"/>
              <a:t>. a </a:t>
            </a:r>
            <a:r>
              <a:rPr lang="es-MX" sz="4800" b="1" dirty="0" smtClean="0"/>
              <a:t>perceptual </a:t>
            </a:r>
            <a:r>
              <a:rPr lang="es-MX" sz="4800" b="1" dirty="0" err="1" smtClean="0"/>
              <a:t>task</a:t>
            </a:r>
            <a:r>
              <a:rPr lang="es-MX" sz="4800" dirty="0" smtClean="0"/>
              <a:t>).</a:t>
            </a:r>
          </a:p>
          <a:p>
            <a:endParaRPr lang="es-MX" sz="4800" dirty="0" smtClean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0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50999" y="2295526"/>
            <a:ext cx="8306873" cy="1480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err="1" smtClean="0">
                <a:solidFill>
                  <a:schemeClr val="bg1"/>
                </a:solidFill>
              </a:rPr>
              <a:t>Cognitive</a:t>
            </a:r>
            <a:r>
              <a:rPr lang="es-MX" sz="4000" b="1" dirty="0" smtClean="0">
                <a:solidFill>
                  <a:schemeClr val="bg1"/>
                </a:solidFill>
              </a:rPr>
              <a:t> &amp; </a:t>
            </a:r>
            <a:r>
              <a:rPr lang="es-MX" sz="4000" b="1" dirty="0" err="1" smtClean="0">
                <a:solidFill>
                  <a:schemeClr val="bg1"/>
                </a:solidFill>
              </a:rPr>
              <a:t>Statistical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Models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within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Psychology</a:t>
            </a:r>
            <a:endParaRPr 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4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sz="60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MX" sz="6000" dirty="0" smtClean="0"/>
              <a:t> and </a:t>
            </a:r>
            <a:r>
              <a:rPr lang="es-MX" sz="6000" b="1" dirty="0" smtClean="0">
                <a:solidFill>
                  <a:srgbClr val="CC00FF"/>
                </a:solidFill>
              </a:rPr>
              <a:t>B</a:t>
            </a:r>
            <a:r>
              <a:rPr lang="es-MX" sz="6000" dirty="0" smtClean="0"/>
              <a:t> clases of </a:t>
            </a:r>
            <a:r>
              <a:rPr lang="es-MX" sz="6000" dirty="0" err="1" smtClean="0"/>
              <a:t>stimuli</a:t>
            </a:r>
            <a:r>
              <a:rPr lang="es-MX" sz="6000" dirty="0" smtClean="0"/>
              <a:t> </a:t>
            </a:r>
            <a:r>
              <a:rPr lang="es-MX" sz="6000" dirty="0" err="1" smtClean="0"/>
              <a:t>were</a:t>
            </a:r>
            <a:r>
              <a:rPr lang="es-MX" sz="6000" dirty="0" smtClean="0"/>
              <a:t> </a:t>
            </a:r>
            <a:r>
              <a:rPr lang="es-MX" sz="6000" dirty="0" err="1" smtClean="0"/>
              <a:t>created</a:t>
            </a:r>
            <a:r>
              <a:rPr lang="es-MX" sz="6000" dirty="0" smtClean="0"/>
              <a:t> </a:t>
            </a:r>
            <a:r>
              <a:rPr lang="es-MX" sz="6000" dirty="0" err="1" smtClean="0"/>
              <a:t>based</a:t>
            </a:r>
            <a:r>
              <a:rPr lang="es-MX" sz="6000" dirty="0" smtClean="0"/>
              <a:t> </a:t>
            </a:r>
            <a:r>
              <a:rPr lang="es-MX" sz="6000" dirty="0" err="1" smtClean="0"/>
              <a:t>on</a:t>
            </a:r>
            <a:r>
              <a:rPr lang="es-MX" sz="6000" dirty="0" smtClean="0"/>
              <a:t> </a:t>
            </a:r>
            <a:r>
              <a:rPr lang="es-MX" sz="6000" dirty="0" err="1" smtClean="0"/>
              <a:t>what’s</a:t>
            </a:r>
            <a:r>
              <a:rPr lang="es-MX" sz="6000" dirty="0" smtClean="0"/>
              <a:t> </a:t>
            </a:r>
            <a:r>
              <a:rPr lang="es-MX" sz="6000" dirty="0" err="1" smtClean="0"/>
              <a:t>known</a:t>
            </a:r>
            <a:r>
              <a:rPr lang="es-MX" sz="6000" dirty="0" smtClean="0"/>
              <a:t> </a:t>
            </a:r>
            <a:r>
              <a:rPr lang="es-MX" sz="6000" dirty="0" err="1" smtClean="0"/>
              <a:t>about</a:t>
            </a:r>
            <a:r>
              <a:rPr lang="es-MX" sz="6000" dirty="0" smtClean="0"/>
              <a:t> </a:t>
            </a:r>
            <a:r>
              <a:rPr lang="es-MX" sz="6000" dirty="0" err="1" smtClean="0"/>
              <a:t>optical</a:t>
            </a:r>
            <a:r>
              <a:rPr lang="es-MX" sz="6000" dirty="0" smtClean="0"/>
              <a:t> </a:t>
            </a:r>
            <a:r>
              <a:rPr lang="es-MX" sz="6000" dirty="0" err="1" smtClean="0"/>
              <a:t>illusions</a:t>
            </a:r>
            <a:r>
              <a:rPr lang="es-MX" sz="6000" dirty="0" smtClean="0"/>
              <a:t> (</a:t>
            </a:r>
            <a:r>
              <a:rPr lang="es-MX" sz="6000" dirty="0" err="1" smtClean="0"/>
              <a:t>Massaro</a:t>
            </a:r>
            <a:r>
              <a:rPr lang="es-MX" sz="6000" dirty="0" smtClean="0"/>
              <a:t> &amp; Anderson, 1971)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51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MX" dirty="0" smtClean="0"/>
              <a:t> “</a:t>
            </a:r>
            <a:r>
              <a:rPr lang="es-MX" dirty="0" err="1" smtClean="0"/>
              <a:t>Fewer</a:t>
            </a:r>
            <a:r>
              <a:rPr lang="es-MX" dirty="0" smtClean="0"/>
              <a:t>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r>
              <a:rPr lang="es-MX" b="1" dirty="0" smtClean="0">
                <a:solidFill>
                  <a:srgbClr val="CC00FF"/>
                </a:solidFill>
              </a:rPr>
              <a:t>B </a:t>
            </a:r>
            <a:r>
              <a:rPr lang="es-MX" b="1" dirty="0" err="1" smtClean="0">
                <a:solidFill>
                  <a:srgbClr val="CC00FF"/>
                </a:solidFill>
              </a:rPr>
              <a:t>Class</a:t>
            </a:r>
            <a:r>
              <a:rPr lang="es-MX" b="1" dirty="0" smtClean="0">
                <a:solidFill>
                  <a:srgbClr val="CC00FF"/>
                </a:solidFill>
              </a:rPr>
              <a:t>:</a:t>
            </a:r>
            <a:r>
              <a:rPr lang="es-MX" dirty="0" smtClean="0"/>
              <a:t> “More”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9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982" y="6514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 err="1" smtClean="0"/>
              <a:t>Our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Task</a:t>
            </a:r>
            <a:endParaRPr lang="es-MX" sz="3200" b="1" dirty="0" smtClean="0"/>
          </a:p>
          <a:p>
            <a:pPr marL="0" indent="0" algn="ctr">
              <a:buNone/>
            </a:pPr>
            <a:r>
              <a:rPr lang="es-MX" sz="3200" dirty="0" smtClean="0"/>
              <a:t>Are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two</a:t>
            </a:r>
            <a:r>
              <a:rPr lang="es-MX" sz="3200" dirty="0" smtClean="0"/>
              <a:t> central </a:t>
            </a:r>
            <a:r>
              <a:rPr lang="es-MX" sz="3200" dirty="0" err="1" smtClean="0"/>
              <a:t>circles</a:t>
            </a:r>
            <a:r>
              <a:rPr lang="es-MX" sz="3200" dirty="0" smtClean="0"/>
              <a:t> </a:t>
            </a:r>
            <a:r>
              <a:rPr lang="es-MX" sz="3200" dirty="0" err="1" smtClean="0"/>
              <a:t>on</a:t>
            </a:r>
            <a:r>
              <a:rPr lang="es-MX" sz="3200" dirty="0" smtClean="0"/>
              <a:t>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screen</a:t>
            </a:r>
            <a:r>
              <a:rPr lang="es-MX" sz="3200" dirty="0" smtClean="0"/>
              <a:t> of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same</a:t>
            </a:r>
            <a:r>
              <a:rPr lang="es-MX" sz="3200" dirty="0" smtClean="0"/>
              <a:t> </a:t>
            </a:r>
            <a:r>
              <a:rPr lang="es-MX" sz="3200" dirty="0" err="1" smtClean="0"/>
              <a:t>size</a:t>
            </a:r>
            <a:r>
              <a:rPr lang="es-MX" sz="3200" dirty="0" smtClean="0"/>
              <a:t>?</a:t>
            </a:r>
          </a:p>
          <a:p>
            <a:pPr marL="0" indent="0" algn="ctr">
              <a:buNone/>
            </a:pPr>
            <a:r>
              <a:rPr lang="es-MX" sz="3200" b="1" dirty="0" smtClean="0"/>
              <a:t>Yes (</a:t>
            </a:r>
            <a:r>
              <a:rPr lang="es-MX" sz="3200" b="1" dirty="0" err="1" smtClean="0"/>
              <a:t>signal</a:t>
            </a:r>
            <a:r>
              <a:rPr lang="es-MX" sz="3200" b="1" dirty="0" smtClean="0"/>
              <a:t>)    No (</a:t>
            </a:r>
            <a:r>
              <a:rPr lang="es-MX" sz="3200" b="1" dirty="0" err="1" smtClean="0"/>
              <a:t>noise</a:t>
            </a:r>
            <a:r>
              <a:rPr lang="es-MX" sz="3200" b="1" dirty="0" smtClean="0"/>
              <a:t>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78792" y="2760793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7111861" y="2694466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1044694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7194240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443169" y="3367720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540761" y="3496256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>
                <a:solidFill>
                  <a:schemeClr val="tx1"/>
                </a:solidFill>
              </a:rPr>
              <a:t>Aisle</a:t>
            </a:r>
            <a:r>
              <a:rPr lang="es-MX" sz="1500" dirty="0" smtClean="0">
                <a:solidFill>
                  <a:schemeClr val="tx1"/>
                </a:solidFill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</a:rPr>
              <a:t>Circle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>
            <a:normAutofit/>
          </a:bodyPr>
          <a:lstStyle/>
          <a:p>
            <a:pPr algn="r"/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Factorial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/>
              <a:t>5x2x2</a:t>
            </a:r>
          </a:p>
          <a:p>
            <a:endParaRPr lang="es-MX" dirty="0" smtClean="0"/>
          </a:p>
          <a:p>
            <a:r>
              <a:rPr lang="es-MX" dirty="0" smtClean="0"/>
              <a:t>16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endParaRPr lang="es-MX" dirty="0" smtClean="0"/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r>
              <a:rPr lang="es-MX" dirty="0" smtClean="0"/>
              <a:t>4 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pPr marL="457200" lvl="1" indent="0" algn="r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A and B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in total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463"/>
            <a:ext cx="5325804" cy="72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7036" y="2712027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3 Rectángulo"/>
          <p:cNvSpPr/>
          <p:nvPr/>
        </p:nvSpPr>
        <p:spPr>
          <a:xfrm>
            <a:off x="5829300" y="4525802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/>
          <a:lstStyle/>
          <a:p>
            <a:pPr algn="r"/>
            <a:r>
              <a:rPr lang="es-MX" dirty="0" smtClean="0"/>
              <a:t>Diseño de Estímulos en el 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10 </a:t>
            </a:r>
            <a:r>
              <a:rPr lang="es-MX" dirty="0" err="1" smtClean="0"/>
              <a:t>pairs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r>
              <a:rPr lang="es-MX" dirty="0"/>
              <a:t>4</a:t>
            </a:r>
            <a:r>
              <a:rPr lang="es-MX" dirty="0" smtClean="0"/>
              <a:t> posible </a:t>
            </a:r>
            <a:r>
              <a:rPr lang="es-MX" dirty="0" err="1" smtClean="0"/>
              <a:t>combinations</a:t>
            </a:r>
            <a:r>
              <a:rPr lang="es-MX" dirty="0" smtClean="0"/>
              <a:t> </a:t>
            </a:r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endParaRPr lang="es-MX" dirty="0"/>
          </a:p>
          <a:p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and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estimation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r>
              <a:rPr lang="es-MX" dirty="0" smtClean="0"/>
              <a:t> are </a:t>
            </a:r>
            <a:r>
              <a:rPr lang="es-MX" dirty="0" err="1" smtClean="0"/>
              <a:t>included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endParaRPr lang="es-MX" b="1" dirty="0" smtClean="0"/>
          </a:p>
          <a:p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total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" y="512185"/>
            <a:ext cx="5278582" cy="6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5699194" y="4919518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41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20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lvl="1"/>
            <a:r>
              <a:rPr lang="es-MX" dirty="0" smtClean="0"/>
              <a:t>21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lvl="1"/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Participants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1893194"/>
            <a:ext cx="5874618" cy="41900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216"/>
            <a:ext cx="5167184" cy="41910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5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6809"/>
            <a:ext cx="10515600" cy="5730154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46" y="194621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4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4" y="2088337"/>
            <a:ext cx="8633425" cy="44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080"/>
            <a:ext cx="5439255" cy="28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92" y="2100790"/>
            <a:ext cx="6440691" cy="3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1518968"/>
            <a:ext cx="11420599" cy="46579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cases of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1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1571223"/>
            <a:ext cx="7379595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07" y="363272"/>
            <a:ext cx="9636702" cy="623096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7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5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1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6"/>
            <a:ext cx="10515600" cy="87422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err="1" smtClean="0"/>
              <a:t>Signal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Detection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Theory</a:t>
            </a:r>
            <a:endParaRPr lang="es-MX" sz="5000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54400" y="1600200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900639" y="1563158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4072467" y="6443133"/>
            <a:ext cx="3344333" cy="32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3222052"/>
            <a:ext cx="11191741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" y="352859"/>
            <a:ext cx="5307832" cy="25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3536471"/>
            <a:ext cx="4991533" cy="26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45689"/>
            <a:ext cx="5514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393931"/>
            <a:ext cx="5534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49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0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95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4651370"/>
            <a:ext cx="11191741" cy="1660529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1" y="571068"/>
            <a:ext cx="585787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" y="80962"/>
            <a:ext cx="3642184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93" y="669780"/>
            <a:ext cx="521760" cy="62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8" y="80962"/>
            <a:ext cx="395287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Discussion</a:t>
            </a:r>
            <a:r>
              <a:rPr lang="es-MX" sz="6700" b="1" dirty="0" smtClean="0">
                <a:solidFill>
                  <a:schemeClr val="bg1"/>
                </a:solidFill>
              </a:rPr>
              <a:t> &amp; </a:t>
            </a:r>
            <a:r>
              <a:rPr lang="es-MX" sz="6700" b="1" dirty="0" err="1" smtClean="0">
                <a:solidFill>
                  <a:schemeClr val="bg1"/>
                </a:solidFill>
              </a:rPr>
              <a:t>Conclusions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r>
              <a:rPr lang="es-MX" b="1" dirty="0" smtClean="0"/>
              <a:t> </a:t>
            </a:r>
            <a:r>
              <a:rPr lang="es-MX" b="1" dirty="0" err="1" smtClean="0"/>
              <a:t>didn’t</a:t>
            </a:r>
            <a:r>
              <a:rPr lang="es-MX" b="1" dirty="0" smtClean="0"/>
              <a:t> </a:t>
            </a:r>
            <a:r>
              <a:rPr lang="es-MX" b="1" dirty="0" err="1" smtClean="0"/>
              <a:t>have</a:t>
            </a:r>
            <a:r>
              <a:rPr lang="es-MX" b="1" dirty="0" smtClean="0"/>
              <a:t> </a:t>
            </a:r>
            <a:r>
              <a:rPr lang="es-MX" b="1" dirty="0" err="1" smtClean="0"/>
              <a:t>anything</a:t>
            </a:r>
            <a:r>
              <a:rPr lang="es-MX" b="1" dirty="0" smtClean="0"/>
              <a:t> </a:t>
            </a:r>
            <a:r>
              <a:rPr lang="es-MX" b="1" dirty="0" err="1" smtClean="0"/>
              <a:t>like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study</a:t>
            </a:r>
            <a:r>
              <a:rPr lang="es-MX" b="1" dirty="0" smtClean="0"/>
              <a:t> </a:t>
            </a:r>
            <a:r>
              <a:rPr lang="es-MX" b="1" dirty="0" err="1" smtClean="0"/>
              <a:t>phase</a:t>
            </a:r>
            <a:r>
              <a:rPr lang="es-MX" b="1" dirty="0" smtClean="0"/>
              <a:t> </a:t>
            </a:r>
            <a:r>
              <a:rPr lang="es-MX" b="1" dirty="0" err="1" smtClean="0"/>
              <a:t>included</a:t>
            </a:r>
            <a:r>
              <a:rPr lang="es-MX" b="1" dirty="0" smtClean="0"/>
              <a:t> in </a:t>
            </a:r>
            <a:r>
              <a:rPr lang="es-MX" b="1" dirty="0" err="1" smtClean="0"/>
              <a:t>recognition</a:t>
            </a:r>
            <a:r>
              <a:rPr lang="es-MX" b="1" dirty="0" smtClean="0"/>
              <a:t> </a:t>
            </a:r>
            <a:r>
              <a:rPr lang="es-MX" b="1" dirty="0" err="1" smtClean="0"/>
              <a:t>memory</a:t>
            </a:r>
            <a:r>
              <a:rPr lang="es-MX" b="1" dirty="0" smtClean="0"/>
              <a:t> </a:t>
            </a:r>
            <a:r>
              <a:rPr lang="es-MX" b="1" dirty="0" err="1" smtClean="0"/>
              <a:t>studies</a:t>
            </a:r>
            <a:r>
              <a:rPr lang="es-MX" b="1" dirty="0" smtClean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4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20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  <a:p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of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responses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found</a:t>
            </a:r>
            <a:r>
              <a:rPr lang="es-MX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err="1" smtClean="0"/>
              <a:t>Thank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you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very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much</a:t>
            </a:r>
            <a:r>
              <a:rPr lang="es-MX" sz="5500" b="1" u="sng" dirty="0" smtClean="0"/>
              <a:t>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913" y="4366351"/>
            <a:ext cx="11513711" cy="2356421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Adriana</a:t>
            </a:r>
            <a:r>
              <a:rPr lang="es-MX" sz="3600" dirty="0" smtClean="0"/>
              <a:t> F. </a:t>
            </a:r>
            <a:r>
              <a:rPr lang="es-MX" sz="3600" b="1" dirty="0" smtClean="0"/>
              <a:t>Chávez </a:t>
            </a:r>
            <a:r>
              <a:rPr lang="es-MX" sz="3600" dirty="0" smtClean="0"/>
              <a:t>De la Peña</a:t>
            </a:r>
          </a:p>
          <a:p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s-MX" dirty="0" smtClean="0"/>
          </a:p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thanks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PAPIIT IN307214 y PAPIME IE310016 (and Dr. </a:t>
            </a:r>
            <a:r>
              <a:rPr lang="es-MX" dirty="0" err="1" smtClean="0"/>
              <a:t>Bouzas</a:t>
            </a:r>
            <a:r>
              <a:rPr lang="es-MX" dirty="0" smtClean="0"/>
              <a:t> of </a:t>
            </a:r>
            <a:r>
              <a:rPr lang="es-MX" dirty="0" err="1" smtClean="0"/>
              <a:t>course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 )</a:t>
            </a:r>
            <a:endParaRPr lang="es-MX" dirty="0" smtClean="0"/>
          </a:p>
          <a:p>
            <a:pPr algn="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Extra material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r>
              <a:rPr lang="es-MX" dirty="0" smtClean="0"/>
              <a:t>por Adriana Felisa Chávez De la Peña</a:t>
            </a:r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467591"/>
            <a:ext cx="5760027" cy="5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Teoría de Atención Verosimilitud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 rasgos</a:t>
            </a:r>
          </a:p>
          <a:p>
            <a:r>
              <a:rPr lang="es-MX" dirty="0" smtClean="0"/>
              <a:t>p(new) marcados</a:t>
            </a:r>
          </a:p>
          <a:p>
            <a:r>
              <a:rPr lang="es-MX" dirty="0" smtClean="0"/>
              <a:t>n(i) elementos muestreados</a:t>
            </a:r>
          </a:p>
          <a:p>
            <a:r>
              <a:rPr lang="es-MX" dirty="0" err="1"/>
              <a:t>a</a:t>
            </a:r>
            <a:r>
              <a:rPr lang="es-MX" dirty="0" err="1" smtClean="0"/>
              <a:t>lpha</a:t>
            </a:r>
            <a:r>
              <a:rPr lang="es-MX" dirty="0" smtClean="0"/>
              <a:t>(i) tasa de muestreo </a:t>
            </a:r>
          </a:p>
          <a:p>
            <a:r>
              <a:rPr lang="es-MX" dirty="0" smtClean="0"/>
              <a:t>Tasa de marcaje:</a:t>
            </a:r>
          </a:p>
          <a:p>
            <a:endParaRPr lang="es-MX" dirty="0"/>
          </a:p>
          <a:p>
            <a:r>
              <a:rPr lang="es-MX" dirty="0" smtClean="0"/>
              <a:t>El número de </a:t>
            </a:r>
            <a:r>
              <a:rPr lang="es-MX" dirty="0" err="1" smtClean="0"/>
              <a:t>items</a:t>
            </a:r>
            <a:r>
              <a:rPr lang="es-MX" dirty="0" smtClean="0"/>
              <a:t> marcados es el resultado de un proceso binomial donde</a:t>
            </a:r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-176645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27777"/>
            <a:ext cx="5267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60" y="5787737"/>
            <a:ext cx="1876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5779923" y="1336573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29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0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9" y="1011266"/>
            <a:ext cx="6052271" cy="50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95845" y="9968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665389" y="245998"/>
            <a:ext cx="6702136" cy="55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¿Los círculos centrales son del mismo tamaño?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Elipse"/>
          <p:cNvSpPr/>
          <p:nvPr/>
        </p:nvSpPr>
        <p:spPr>
          <a:xfrm>
            <a:off x="9671278" y="1098295"/>
            <a:ext cx="162049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967000" y="1098295"/>
            <a:ext cx="169838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840690"/>
            <a:ext cx="3518622" cy="28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>
            <a:off x="2286000" y="796717"/>
            <a:ext cx="379390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9367526" y="796717"/>
            <a:ext cx="452608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" y="2466753"/>
            <a:ext cx="2608619" cy="1533094"/>
          </a:xfrm>
          <a:prstGeom prst="rect">
            <a:avLst/>
          </a:prstGeom>
        </p:spPr>
      </p:pic>
      <p:pic>
        <p:nvPicPr>
          <p:cNvPr id="18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17" y="2466753"/>
            <a:ext cx="2608619" cy="1533094"/>
          </a:xfrm>
          <a:prstGeom prst="rect">
            <a:avLst/>
          </a:prstGeom>
        </p:spPr>
      </p:pic>
      <p:sp>
        <p:nvSpPr>
          <p:cNvPr id="14" name="13 Flecha abajo"/>
          <p:cNvSpPr/>
          <p:nvPr/>
        </p:nvSpPr>
        <p:spPr>
          <a:xfrm>
            <a:off x="1536535" y="2115879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abajo"/>
          <p:cNvSpPr/>
          <p:nvPr/>
        </p:nvSpPr>
        <p:spPr>
          <a:xfrm>
            <a:off x="10268875" y="2126512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48586" y="3840690"/>
            <a:ext cx="5367871" cy="486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961837" y="3732028"/>
            <a:ext cx="3630889" cy="1073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551814" y="3732028"/>
            <a:ext cx="2647507" cy="17331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6496494" y="3636335"/>
            <a:ext cx="2680723" cy="69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6985592" y="3840690"/>
            <a:ext cx="3125971" cy="71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7506586" y="3840690"/>
            <a:ext cx="3476847" cy="125230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7251405" y="3981893"/>
            <a:ext cx="585450" cy="22913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4795284" y="3981893"/>
            <a:ext cx="563525" cy="22913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15" y="1563018"/>
            <a:ext cx="1627560" cy="24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5771072" y="1325915"/>
            <a:ext cx="2148282" cy="3647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Another</a:t>
            </a:r>
            <a:r>
              <a:rPr lang="es-MX" dirty="0" smtClean="0"/>
              <a:t> animal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1624</Words>
  <Application>Microsoft Office PowerPoint</Application>
  <PresentationFormat>Panorámica</PresentationFormat>
  <Paragraphs>364</Paragraphs>
  <Slides>82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Wingdings</vt:lpstr>
      <vt:lpstr>Tema de Office</vt:lpstr>
      <vt:lpstr>Bayesian cognitive and statistical modeling applied to Signal Detection Theory and the Mirror Effect in a perceptual task</vt:lpstr>
      <vt:lpstr>Introduction</vt:lpstr>
      <vt:lpstr> </vt:lpstr>
      <vt:lpstr> </vt:lpstr>
      <vt:lpstr>Signal Detection Theory</vt:lpstr>
      <vt:lpstr> </vt:lpstr>
      <vt:lpstr> </vt:lpstr>
      <vt:lpstr> </vt:lpstr>
      <vt:lpstr> </vt:lpstr>
      <vt:lpstr>Getting it right, pays; getting it wrong, costs; and both things happen on their own magnitude</vt:lpstr>
      <vt:lpstr>Getting it right, pays; getting it wrong, costs; and both things happen on their own magnitude</vt:lpstr>
      <vt:lpstr>Getting it right, pays; getting it wrong, costs; and both things happen on their own magnitude</vt:lpstr>
      <vt:lpstr> </vt:lpstr>
      <vt:lpstr>The Mirror Effect</vt:lpstr>
      <vt:lpstr>Mirror Effect</vt:lpstr>
      <vt:lpstr>Mirror Effect</vt:lpstr>
      <vt:lpstr>Mirror Effect</vt:lpstr>
      <vt:lpstr>Mirror Effect</vt:lpstr>
      <vt:lpstr>Binary Tasks (Yes/No)</vt:lpstr>
      <vt:lpstr>Binary Tasks (Yes/No)</vt:lpstr>
      <vt:lpstr>Binary Tasks (Yes/No)</vt:lpstr>
      <vt:lpstr>Binary Tasks (Yes/No)</vt:lpstr>
      <vt:lpstr>Confidence Scale task</vt:lpstr>
      <vt:lpstr>Confidence Scale task</vt:lpstr>
      <vt:lpstr>Why is it important?</vt:lpstr>
      <vt:lpstr>Why is it important?</vt:lpstr>
      <vt:lpstr>Why is it important?</vt:lpstr>
      <vt:lpstr>Method</vt:lpstr>
      <vt:lpstr> </vt:lpstr>
      <vt:lpstr> </vt:lpstr>
      <vt:lpstr> </vt:lpstr>
      <vt:lpstr> </vt:lpstr>
      <vt:lpstr>Stimuli design for Experiment 1</vt:lpstr>
      <vt:lpstr>Diseño de Estímulos en el Experimento 2</vt:lpstr>
      <vt:lpstr> </vt:lpstr>
      <vt:lpstr> </vt:lpstr>
      <vt:lpstr> </vt:lpstr>
      <vt:lpstr>Results</vt:lpstr>
      <vt:lpstr>Data!</vt:lpstr>
      <vt:lpstr>Data!</vt:lpstr>
      <vt:lpstr>Data!</vt:lpstr>
      <vt:lpstr> </vt:lpstr>
      <vt:lpstr>Proportion of cases of the M.E. found…</vt:lpstr>
      <vt:lpstr> </vt:lpstr>
      <vt:lpstr> </vt:lpstr>
      <vt:lpstr> </vt:lpstr>
      <vt:lpstr>Presentación de PowerPoint</vt:lpstr>
      <vt:lpstr>Plot 1</vt:lpstr>
      <vt:lpstr>Plot 2</vt:lpstr>
      <vt:lpstr>Plot 1</vt:lpstr>
      <vt:lpstr> </vt:lpstr>
      <vt:lpstr> </vt:lpstr>
      <vt:lpstr> </vt:lpstr>
      <vt:lpstr>Presentación de PowerPoint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1</vt:lpstr>
      <vt:lpstr> </vt:lpstr>
      <vt:lpstr> </vt:lpstr>
      <vt:lpstr>Presentación de PowerPoint</vt:lpstr>
      <vt:lpstr>Presentación de PowerPoint</vt:lpstr>
      <vt:lpstr>Presentación de PowerPoint</vt:lpstr>
      <vt:lpstr>Plot 1</vt:lpstr>
      <vt:lpstr>Plot 1</vt:lpstr>
      <vt:lpstr>Discussion &amp; Conclusions</vt:lpstr>
      <vt:lpstr> </vt:lpstr>
      <vt:lpstr> </vt:lpstr>
      <vt:lpstr> </vt:lpstr>
      <vt:lpstr>Thank you very much!</vt:lpstr>
      <vt:lpstr>Extra material</vt:lpstr>
      <vt:lpstr>Presentación de PowerPoint</vt:lpstr>
      <vt:lpstr> </vt:lpstr>
      <vt:lpstr> </vt:lpstr>
      <vt:lpstr> </vt:lpstr>
      <vt:lpstr> 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103</cp:revision>
  <dcterms:created xsi:type="dcterms:W3CDTF">2019-04-16T19:40:50Z</dcterms:created>
  <dcterms:modified xsi:type="dcterms:W3CDTF">2019-06-02T01:09:49Z</dcterms:modified>
</cp:coreProperties>
</file>