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3" r:id="rId9"/>
    <p:sldId id="265" r:id="rId10"/>
    <p:sldId id="264" r:id="rId11"/>
    <p:sldId id="269" r:id="rId12"/>
    <p:sldId id="270" r:id="rId13"/>
    <p:sldId id="271" r:id="rId14"/>
    <p:sldId id="272" r:id="rId15"/>
    <p:sldId id="275" r:id="rId16"/>
    <p:sldId id="274" r:id="rId17"/>
    <p:sldId id="281" r:id="rId18"/>
    <p:sldId id="278" r:id="rId19"/>
    <p:sldId id="279" r:id="rId20"/>
    <p:sldId id="280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" initials="A" lastIdx="1" clrIdx="0">
    <p:extLst>
      <p:ext uri="{19B8F6BF-5375-455C-9EA6-DF929625EA0E}">
        <p15:presenceInfo xmlns:p15="http://schemas.microsoft.com/office/powerpoint/2012/main" userId="Alejan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E1B7C-8669-4E25-B134-25394EE3466F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8392-C5D2-4ED9-9997-D625745375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5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kaluk.wordpress.com/2016/05/26/11-make-it-pretty-scree-plots-and-parallel-analysis-using-psych-and-ggplot2/#paralle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kaluk.wordpress.com/2016/05/26/11-make-it-pretty-scree-plots-and-parallel-analysis-using-psych-and-ggplot2/#paralle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3"/>
              </a:rPr>
              <a:t>https://sakaluk.wordpress.com/2016/05/26/11-make-it-pretty-scree-plots-and-parallel-analysis-using-psych-and-ggplot2/#parallel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28392-C5D2-4ED9-9997-D625745375D7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99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3"/>
              </a:rPr>
              <a:t>https://sakaluk.wordpress.com/2016/05/26/11-make-it-pretty-scree-plots-and-parallel-analysis-using-psych-and-ggplot2/#parallel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28392-C5D2-4ED9-9997-D625745375D7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85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53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92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5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8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2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9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92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4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8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69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CE1C-7E72-4E68-BAD1-C2390876B6F9}" type="datetimeFigureOut">
              <a:rPr lang="es-MX" smtClean="0"/>
              <a:t>15/04/2019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0A32-A575-4F94-BF28-5895577CB3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81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b="1" dirty="0" smtClean="0"/>
              <a:t>Estimación de habilidades básicas en 3ero de secundaria (PLANEA MAT 09</a:t>
            </a:r>
            <a:r>
              <a:rPr lang="es-MX" b="1" dirty="0" smtClean="0">
                <a:solidFill>
                  <a:schemeClr val="bg1"/>
                </a:solidFill>
              </a:rPr>
              <a:t>)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50772"/>
            <a:ext cx="9144000" cy="521229"/>
          </a:xfr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s-MX" sz="3000" dirty="0" smtClean="0"/>
              <a:t>Revisión de índices de bondad de ajuste, TCT, AFE y AFC.</a:t>
            </a: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122164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8896"/>
            <a:ext cx="7467600" cy="660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3324225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5"/>
          <p:cNvSpPr/>
          <p:nvPr/>
        </p:nvSpPr>
        <p:spPr>
          <a:xfrm>
            <a:off x="0" y="-1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3"/>
          <p:cNvSpPr/>
          <p:nvPr/>
        </p:nvSpPr>
        <p:spPr>
          <a:xfrm>
            <a:off x="8900160" y="0"/>
            <a:ext cx="3291840" cy="96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b="1" dirty="0" smtClean="0"/>
              <a:t>PCA</a:t>
            </a:r>
            <a:endParaRPr lang="es-MX" sz="5000" b="1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57162" y="365124"/>
            <a:ext cx="45672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3000" b="1" u="sng" dirty="0" smtClean="0"/>
              <a:t>Análisis de Componentes Principales</a:t>
            </a:r>
          </a:p>
          <a:p>
            <a:endParaRPr lang="es-MX" sz="2000" dirty="0" smtClean="0"/>
          </a:p>
          <a:p>
            <a:pPr algn="just"/>
            <a:r>
              <a:rPr lang="es-MX" sz="2000" dirty="0" smtClean="0"/>
              <a:t>El ACP tiene por objetivo resumir la información disponible en el conjunto de datos a analizar y reducirla/concentrarla en unos cuantos componentes.</a:t>
            </a:r>
          </a:p>
          <a:p>
            <a:pPr lvl="1"/>
            <a:r>
              <a:rPr lang="es-MX" sz="1600" dirty="0" smtClean="0"/>
              <a:t>Se asume que no hay error de medición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3647533"/>
            <a:ext cx="3395662" cy="266436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972300" y="1825625"/>
            <a:ext cx="46101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De acuerdo con el análisis de componentes principales realizado con la base de PLANEA </a:t>
            </a:r>
            <a:r>
              <a:rPr lang="es-MX" dirty="0" smtClean="0">
                <a:ln>
                  <a:solidFill>
                    <a:sysClr val="windowText" lastClr="000000"/>
                  </a:solidFill>
                </a:ln>
              </a:rPr>
              <a:t>MAT06</a:t>
            </a:r>
            <a:r>
              <a:rPr lang="es-MX" dirty="0" smtClean="0"/>
              <a:t>,  hay una mayor varianza contenida en </a:t>
            </a:r>
            <a:r>
              <a:rPr lang="es-MX" b="1" dirty="0" smtClean="0"/>
              <a:t>el primer componente.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56970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13" y="776812"/>
            <a:ext cx="6376987" cy="5399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96" y="4514496"/>
            <a:ext cx="2570047" cy="201655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0" y="4456162"/>
            <a:ext cx="2393516" cy="210772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1896" y="188658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3"/>
          <p:cNvSpPr/>
          <p:nvPr/>
        </p:nvSpPr>
        <p:spPr>
          <a:xfrm>
            <a:off x="8900160" y="0"/>
            <a:ext cx="3291840" cy="96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b="1" dirty="0" smtClean="0"/>
              <a:t>PA</a:t>
            </a:r>
            <a:endParaRPr lang="es-MX" sz="5000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8613" y="365124"/>
            <a:ext cx="57577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3000" b="1" u="sng" dirty="0" smtClean="0"/>
              <a:t>Análisis Paralelo</a:t>
            </a:r>
          </a:p>
          <a:p>
            <a:pPr algn="just"/>
            <a:r>
              <a:rPr lang="es-MX" sz="2000" dirty="0" smtClean="0"/>
              <a:t>El AP funciona a partir de la simulación de un conjunto de datos aleatorios que comparten las mismas dimensiones y escala que la matriz de datos real. Se obtienen los </a:t>
            </a:r>
            <a:r>
              <a:rPr lang="es-MX" sz="2000" dirty="0" err="1" smtClean="0"/>
              <a:t>Eigenvalues</a:t>
            </a:r>
            <a:r>
              <a:rPr lang="es-MX" sz="2000" dirty="0" smtClean="0"/>
              <a:t> para la matriz simulada y para la matriz real y se </a:t>
            </a:r>
            <a:r>
              <a:rPr lang="es-MX" sz="2000" dirty="0" err="1" smtClean="0"/>
              <a:t>plotean</a:t>
            </a:r>
            <a:r>
              <a:rPr lang="es-MX" sz="2000" dirty="0" smtClean="0"/>
              <a:t> en el </a:t>
            </a:r>
            <a:r>
              <a:rPr lang="es-MX" sz="2000" dirty="0" err="1" smtClean="0"/>
              <a:t>Screeplot</a:t>
            </a:r>
            <a:r>
              <a:rPr lang="es-MX" sz="2000" dirty="0" smtClean="0"/>
              <a:t>, de manera que sólo se puedan conservar los factores donde </a:t>
            </a:r>
            <a:r>
              <a:rPr lang="es-MX" sz="2000" dirty="0" err="1" smtClean="0"/>
              <a:t>Eigenvalues</a:t>
            </a:r>
            <a:r>
              <a:rPr lang="es-MX" sz="2000" dirty="0" smtClean="0"/>
              <a:t>(Real) &gt; </a:t>
            </a:r>
            <a:r>
              <a:rPr lang="es-MX" sz="2000" dirty="0" err="1" smtClean="0"/>
              <a:t>Eigenvalues</a:t>
            </a:r>
            <a:r>
              <a:rPr lang="es-MX" sz="2000" dirty="0" smtClean="0"/>
              <a:t>(Simulación)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 smtClean="0"/>
              <a:t>La función empleada en R repite este mismo procedimiento con un análisis factorial y un análisis de componentes principales, recordando que estos difieren en sus supuestos centrales de la siguiente forma: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260679" y="3429000"/>
            <a:ext cx="46101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De acuerdo con el PA realizado a partir de un Análisis de Componentes Principales (PC), </a:t>
            </a:r>
            <a:r>
              <a:rPr lang="es-MX" b="1" dirty="0" smtClean="0"/>
              <a:t>no </a:t>
            </a:r>
            <a:r>
              <a:rPr lang="es-MX" dirty="0" smtClean="0"/>
              <a:t>se recomendaría usar más de </a:t>
            </a:r>
            <a:r>
              <a:rPr lang="es-MX" b="1" dirty="0" smtClean="0"/>
              <a:t>5 factores</a:t>
            </a:r>
            <a:endParaRPr lang="es-MX" b="1" dirty="0"/>
          </a:p>
        </p:txBody>
      </p:sp>
      <p:sp>
        <p:nvSpPr>
          <p:cNvPr id="7" name="Elipse 6"/>
          <p:cNvSpPr/>
          <p:nvPr/>
        </p:nvSpPr>
        <p:spPr>
          <a:xfrm>
            <a:off x="6877050" y="4456162"/>
            <a:ext cx="238126" cy="34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14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13" y="776812"/>
            <a:ext cx="6376987" cy="53996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96" y="4514496"/>
            <a:ext cx="2570047" cy="201655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0" y="4456162"/>
            <a:ext cx="2393516" cy="210772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1896" y="188658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3"/>
          <p:cNvSpPr/>
          <p:nvPr/>
        </p:nvSpPr>
        <p:spPr>
          <a:xfrm>
            <a:off x="8900160" y="0"/>
            <a:ext cx="3291840" cy="963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000" b="1" dirty="0" smtClean="0"/>
              <a:t>PA</a:t>
            </a:r>
            <a:endParaRPr lang="es-MX" sz="5000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8613" y="365124"/>
            <a:ext cx="57577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3000" b="1" u="sng" dirty="0" smtClean="0"/>
              <a:t>Análisis Paralelo</a:t>
            </a:r>
          </a:p>
          <a:p>
            <a:pPr algn="just"/>
            <a:r>
              <a:rPr lang="es-MX" sz="2000" dirty="0" smtClean="0"/>
              <a:t>El AP funciona a partir de la simulación de un conjunto de datos aleatorios que comparten las mismas dimensiones y escala que la matriz de datos real. Se obtienen los </a:t>
            </a:r>
            <a:r>
              <a:rPr lang="es-MX" sz="2000" dirty="0" err="1" smtClean="0"/>
              <a:t>Eigenvalues</a:t>
            </a:r>
            <a:r>
              <a:rPr lang="es-MX" sz="2000" dirty="0" smtClean="0"/>
              <a:t> para la matriz simulada y para la matriz real y se </a:t>
            </a:r>
            <a:r>
              <a:rPr lang="es-MX" sz="2000" dirty="0" err="1" smtClean="0"/>
              <a:t>plotean</a:t>
            </a:r>
            <a:r>
              <a:rPr lang="es-MX" sz="2000" dirty="0" smtClean="0"/>
              <a:t> en el </a:t>
            </a:r>
            <a:r>
              <a:rPr lang="es-MX" sz="2000" dirty="0" err="1" smtClean="0"/>
              <a:t>Screeplot</a:t>
            </a:r>
            <a:r>
              <a:rPr lang="es-MX" sz="2000" dirty="0" smtClean="0"/>
              <a:t>, de manera que sólo se puedan conservar los factores donde </a:t>
            </a:r>
            <a:r>
              <a:rPr lang="es-MX" sz="2000" dirty="0" err="1" smtClean="0"/>
              <a:t>Eigenvalues</a:t>
            </a:r>
            <a:r>
              <a:rPr lang="es-MX" sz="2000" dirty="0" smtClean="0"/>
              <a:t>(Real) &gt; </a:t>
            </a:r>
            <a:r>
              <a:rPr lang="es-MX" sz="2000" dirty="0" err="1" smtClean="0"/>
              <a:t>Eigenvalues</a:t>
            </a:r>
            <a:r>
              <a:rPr lang="es-MX" sz="2000" dirty="0" smtClean="0"/>
              <a:t>(Simulación)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 smtClean="0"/>
              <a:t>La función empleada en R repite este mismo procedimiento con un análisis factorial y un análisis de componentes principales, recordando que estos difieren en sus supuestos centrales de la siguiente forma: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163672" y="2892061"/>
            <a:ext cx="461010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/>
              <a:t>De acuerdo con el PA realizado a partir de un Análisis Factorial (FA), se pueden soportar hasta </a:t>
            </a:r>
            <a:r>
              <a:rPr lang="es-MX" b="1" dirty="0" smtClean="0"/>
              <a:t>18 factores </a:t>
            </a:r>
            <a:r>
              <a:rPr lang="es-MX" dirty="0" smtClean="0"/>
              <a:t>(donde se pierde la relación Real &gt; Simulación), sin embargo, consistente con lo que se revisaba para PC, parece ser mucho más indicado un número menor de factores (Como máximo, </a:t>
            </a:r>
            <a:r>
              <a:rPr lang="es-MX" b="1" dirty="0" smtClean="0"/>
              <a:t>5</a:t>
            </a:r>
            <a:r>
              <a:rPr lang="es-MX" dirty="0" smtClean="0"/>
              <a:t>)</a:t>
            </a:r>
            <a:endParaRPr lang="es-MX" b="1" dirty="0"/>
          </a:p>
        </p:txBody>
      </p:sp>
      <p:sp>
        <p:nvSpPr>
          <p:cNvPr id="7" name="Elipse 6"/>
          <p:cNvSpPr/>
          <p:nvPr/>
        </p:nvSpPr>
        <p:spPr>
          <a:xfrm>
            <a:off x="8098043" y="5178337"/>
            <a:ext cx="238126" cy="34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6886884" y="5088011"/>
            <a:ext cx="238126" cy="34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8217106" y="3724275"/>
            <a:ext cx="0" cy="136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7153625" y="4819650"/>
            <a:ext cx="2419001" cy="299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5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04" y="999744"/>
            <a:ext cx="11594592" cy="5693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2. Corremos el análisis factorial en R probando los números de factores sugeridos por los análisis previos y cotejamos la consistencia del modelo propuesto por nuestra Matriz Q.</a:t>
            </a:r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742950" indent="-742950">
              <a:buAutoNum type="arabicPeriod"/>
            </a:pPr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s-MX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5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Factorial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350" y="1323974"/>
            <a:ext cx="11830050" cy="52673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Primero, se realizó un análisis factorial con </a:t>
            </a:r>
            <a:r>
              <a:rPr lang="es-MX" b="1" dirty="0" smtClean="0"/>
              <a:t>3 factores</a:t>
            </a:r>
            <a:r>
              <a:rPr lang="es-MX" dirty="0" smtClean="0"/>
              <a:t> para evaluar la consistencia del modelo sugerido por la Matriz Q.</a:t>
            </a:r>
          </a:p>
          <a:p>
            <a:pPr lvl="1" algn="just"/>
            <a:r>
              <a:rPr lang="es-MX" dirty="0" smtClean="0"/>
              <a:t>Este primer factorial mostró una consistencia prácticamente nula con el agrupamiento de ítems sugerido por la Matriz Q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Después, de acuerdo con lo sugerido por el </a:t>
            </a:r>
            <a:r>
              <a:rPr lang="es-MX" b="1" dirty="0" smtClean="0"/>
              <a:t>Análisis Paralelo</a:t>
            </a:r>
            <a:r>
              <a:rPr lang="es-MX" dirty="0" smtClean="0"/>
              <a:t>, se realizó un análisis factorial con </a:t>
            </a:r>
            <a:r>
              <a:rPr lang="es-MX" b="1" dirty="0" smtClean="0"/>
              <a:t>5 factores</a:t>
            </a:r>
            <a:r>
              <a:rPr lang="es-MX" dirty="0" smtClean="0"/>
              <a:t>.</a:t>
            </a:r>
          </a:p>
          <a:p>
            <a:pPr lvl="1" algn="just"/>
            <a:r>
              <a:rPr lang="es-MX" dirty="0" smtClean="0"/>
              <a:t>Curiosamente, a pesar de evaluar 5 factores, la gran mayoría de los ítems presentaron una carga mayor para los </a:t>
            </a:r>
            <a:r>
              <a:rPr lang="es-MX" b="1" dirty="0" smtClean="0"/>
              <a:t>3 primeros factores</a:t>
            </a:r>
            <a:r>
              <a:rPr lang="es-MX" dirty="0" smtClean="0"/>
              <a:t>. </a:t>
            </a:r>
          </a:p>
          <a:p>
            <a:pPr lvl="1" algn="just"/>
            <a:r>
              <a:rPr lang="es-MX" dirty="0" smtClean="0"/>
              <a:t>Al tomar en cuenta únicamente estos 3 primeros factores (siendo el caso que los </a:t>
            </a:r>
            <a:r>
              <a:rPr lang="es-MX" b="1" dirty="0" smtClean="0"/>
              <a:t>4</a:t>
            </a:r>
            <a:r>
              <a:rPr lang="es-MX" dirty="0" smtClean="0"/>
              <a:t> ítems asignados al Factor 4 y los </a:t>
            </a:r>
            <a:r>
              <a:rPr lang="es-MX" b="1" dirty="0" smtClean="0"/>
              <a:t>3</a:t>
            </a:r>
            <a:r>
              <a:rPr lang="es-MX" dirty="0" smtClean="0"/>
              <a:t> ítems asignados al Factor 5 fueron reasignados al segundo factor al que más hubieran carga), se comienza a replicar el agrupamiento sugerido por la Matriz Q.</a:t>
            </a:r>
          </a:p>
          <a:p>
            <a:endParaRPr lang="es-MX" dirty="0"/>
          </a:p>
          <a:p>
            <a:r>
              <a:rPr lang="es-MX" dirty="0" smtClean="0"/>
              <a:t>Los factoriales aquí reportados fueron obtenidos con la función </a:t>
            </a:r>
            <a:r>
              <a:rPr lang="es-MX" b="1" dirty="0" err="1" smtClean="0"/>
              <a:t>factanal</a:t>
            </a:r>
            <a:r>
              <a:rPr lang="es-MX" b="1" dirty="0" smtClean="0"/>
              <a:t>()</a:t>
            </a:r>
            <a:r>
              <a:rPr lang="es-MX" dirty="0"/>
              <a:t> </a:t>
            </a:r>
            <a:r>
              <a:rPr lang="es-MX" dirty="0" smtClean="0"/>
              <a:t>de </a:t>
            </a:r>
            <a:r>
              <a:rPr lang="es-MX" b="1" dirty="0" smtClean="0"/>
              <a:t>R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5000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3191"/>
            <a:ext cx="10515600" cy="1325563"/>
          </a:xfrm>
        </p:spPr>
        <p:txBody>
          <a:bodyPr/>
          <a:lstStyle/>
          <a:p>
            <a:r>
              <a:rPr lang="es-MX" dirty="0" smtClean="0"/>
              <a:t>Análisis Factorial </a:t>
            </a:r>
            <a:r>
              <a:rPr lang="es-MX" b="1" dirty="0" smtClean="0"/>
              <a:t>con 3 factores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500" y="1253331"/>
            <a:ext cx="9715500" cy="4909344"/>
          </a:xfrm>
        </p:spPr>
        <p:txBody>
          <a:bodyPr>
            <a:normAutofit/>
          </a:bodyPr>
          <a:lstStyle/>
          <a:p>
            <a:r>
              <a:rPr lang="es-MX" dirty="0" smtClean="0"/>
              <a:t>Función: </a:t>
            </a:r>
            <a:r>
              <a:rPr lang="es-MX" dirty="0" err="1" smtClean="0"/>
              <a:t>factanal</a:t>
            </a:r>
            <a:r>
              <a:rPr lang="es-MX" dirty="0" smtClean="0"/>
              <a:t>(Datos, método=“</a:t>
            </a:r>
            <a:r>
              <a:rPr lang="es-MX" dirty="0" err="1" smtClean="0"/>
              <a:t>mle</a:t>
            </a:r>
            <a:r>
              <a:rPr lang="es-MX" dirty="0" smtClean="0"/>
              <a:t>”)</a:t>
            </a:r>
          </a:p>
          <a:p>
            <a:r>
              <a:rPr lang="es-MX" dirty="0" smtClean="0"/>
              <a:t>Podemos ver que en cada uno de los 3 factores identificados por el análisis, aparecen ítems identificados en la Matriz Q en los tres distintos ejes, sin un patrón evidente.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1 ítem  </a:t>
            </a:r>
            <a:r>
              <a:rPr lang="es-MX" b="1" dirty="0" smtClean="0"/>
              <a:t>(SMB17)</a:t>
            </a:r>
            <a:r>
              <a:rPr lang="es-MX" dirty="0" smtClean="0"/>
              <a:t> no fue asignado a ningún Factor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5000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30414"/>
              </p:ext>
            </p:extLst>
          </p:nvPr>
        </p:nvGraphicFramePr>
        <p:xfrm>
          <a:off x="771525" y="3346133"/>
          <a:ext cx="8410575" cy="181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691"/>
                <a:gridCol w="2875359"/>
                <a:gridCol w="2803525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“Factor 1”</a:t>
                      </a:r>
                    </a:p>
                    <a:p>
                      <a:r>
                        <a:rPr lang="es-MX" dirty="0" smtClean="0"/>
                        <a:t>14 ítems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“Factor 2”</a:t>
                      </a:r>
                    </a:p>
                    <a:p>
                      <a:r>
                        <a:rPr lang="es-MX" dirty="0" smtClean="0"/>
                        <a:t>18 ítems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“Factor 3”</a:t>
                      </a:r>
                    </a:p>
                    <a:p>
                      <a:r>
                        <a:rPr lang="es-MX" dirty="0" smtClean="0"/>
                        <a:t>17 ítems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5 ítems del Eje SNPA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 ítems del Eje SNPA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7 ítems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 del Eje SNPA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7 ítems del Eje</a:t>
                      </a:r>
                      <a:r>
                        <a:rPr lang="es-MX" baseline="0" dirty="0" smtClean="0"/>
                        <a:t> MI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 ítems del Eje</a:t>
                      </a:r>
                      <a:r>
                        <a:rPr lang="es-MX" baseline="0" dirty="0" smtClean="0"/>
                        <a:t> MI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 ítems del Eje MI</a:t>
                      </a:r>
                      <a:endParaRPr lang="es-MX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 ítems del Eje FEM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 ítems del Eje FEM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</a:t>
                      </a:r>
                      <a:r>
                        <a:rPr lang="es-MX" baseline="0" dirty="0" smtClean="0"/>
                        <a:t> ítems del Eje FEM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72" y="144126"/>
            <a:ext cx="2249028" cy="65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3191"/>
            <a:ext cx="10515600" cy="1325563"/>
          </a:xfrm>
        </p:spPr>
        <p:txBody>
          <a:bodyPr/>
          <a:lstStyle/>
          <a:p>
            <a:r>
              <a:rPr lang="es-MX" dirty="0" smtClean="0"/>
              <a:t>Análisis Factorial </a:t>
            </a:r>
            <a:r>
              <a:rPr lang="es-MX" b="1" dirty="0" smtClean="0"/>
              <a:t>con 3 factores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501" y="1253331"/>
            <a:ext cx="9620250" cy="4351338"/>
          </a:xfrm>
        </p:spPr>
        <p:txBody>
          <a:bodyPr/>
          <a:lstStyle/>
          <a:p>
            <a:r>
              <a:rPr lang="es-MX" dirty="0" smtClean="0"/>
              <a:t>De la misma forma, los ítems identificados en la Matriz Q como parte de cada Eje se distribuyen a lo largo de los 3 factores evaluados, sin que haya una patrón/relación evidente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5000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7934"/>
              </p:ext>
            </p:extLst>
          </p:nvPr>
        </p:nvGraphicFramePr>
        <p:xfrm>
          <a:off x="400050" y="2736533"/>
          <a:ext cx="924877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932"/>
                <a:gridCol w="3161918"/>
                <a:gridCol w="3082925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De los </a:t>
                      </a:r>
                      <a:r>
                        <a:rPr lang="es-MX" b="1" u="sng" dirty="0" smtClean="0"/>
                        <a:t>20</a:t>
                      </a:r>
                      <a:r>
                        <a:rPr lang="es-MX" b="1" u="sng" baseline="0" dirty="0" smtClean="0"/>
                        <a:t> reactivos </a:t>
                      </a:r>
                      <a:r>
                        <a:rPr lang="es-MX" b="1" baseline="0" dirty="0" smtClean="0"/>
                        <a:t>identificados en la Matriz Q en el Eje 1 SNPA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los </a:t>
                      </a:r>
                      <a:r>
                        <a:rPr lang="es-MX" u="sng" baseline="0" dirty="0" smtClean="0"/>
                        <a:t>14 ítems </a:t>
                      </a:r>
                      <a:r>
                        <a:rPr lang="es-MX" baseline="0" dirty="0" smtClean="0"/>
                        <a:t>identificados en la matriz Q como Eje 2 MI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 los </a:t>
                      </a:r>
                      <a:r>
                        <a:rPr lang="es-MX" u="sng" dirty="0" smtClean="0"/>
                        <a:t>16 ítems </a:t>
                      </a:r>
                      <a:r>
                        <a:rPr lang="es-MX" dirty="0" smtClean="0"/>
                        <a:t>identificados en la Matriz Q como Eje 3</a:t>
                      </a:r>
                      <a:r>
                        <a:rPr lang="es-MX" baseline="0" dirty="0" smtClean="0"/>
                        <a:t> FEM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5 aportaron</a:t>
                      </a:r>
                      <a:r>
                        <a:rPr lang="es-MX" baseline="0" dirty="0" smtClean="0"/>
                        <a:t> una mayor varianza en el “Factor 1”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 aportaron mayor varianza en el Factor</a:t>
                      </a:r>
                      <a:r>
                        <a:rPr lang="es-MX" baseline="0" dirty="0" smtClean="0"/>
                        <a:t> 1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1 reactivo no embonó con ningún Factor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 reactivos cayeron en el Factor 1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8 aportaron</a:t>
                      </a:r>
                      <a:r>
                        <a:rPr lang="es-MX" baseline="0" dirty="0" smtClean="0"/>
                        <a:t> una mayor varianza en el “Factor 2”</a:t>
                      </a:r>
                      <a:endParaRPr lang="es-MX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 aportaron</a:t>
                      </a:r>
                      <a:r>
                        <a:rPr lang="es-MX" baseline="0" dirty="0" smtClean="0"/>
                        <a:t> mayor varianza en el Factor 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 reactivos cayeron en</a:t>
                      </a:r>
                      <a:r>
                        <a:rPr lang="es-MX" baseline="0" dirty="0" smtClean="0"/>
                        <a:t> el Factor 2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7 aportaron</a:t>
                      </a:r>
                      <a:r>
                        <a:rPr lang="es-MX" baseline="0" dirty="0" smtClean="0"/>
                        <a:t> una mayor varianza en el “Factor 3”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 aportaron</a:t>
                      </a:r>
                      <a:r>
                        <a:rPr lang="es-MX" baseline="0" dirty="0" smtClean="0"/>
                        <a:t> mayor varianza en el Factor 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</a:t>
                      </a:r>
                      <a:r>
                        <a:rPr lang="es-MX" baseline="0" dirty="0" smtClean="0"/>
                        <a:t> reactivos cayeron en el Factor 3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062" y="144126"/>
            <a:ext cx="2249028" cy="653131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8620125" y="3924301"/>
            <a:ext cx="1332937" cy="16803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3191"/>
            <a:ext cx="10515600" cy="1325563"/>
          </a:xfrm>
        </p:spPr>
        <p:txBody>
          <a:bodyPr/>
          <a:lstStyle/>
          <a:p>
            <a:r>
              <a:rPr lang="es-MX" dirty="0" smtClean="0"/>
              <a:t>Análisis Factorial </a:t>
            </a:r>
            <a:r>
              <a:rPr lang="es-MX" b="1" dirty="0" smtClean="0"/>
              <a:t>con 5 factores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501" y="1253331"/>
            <a:ext cx="11630024" cy="4351338"/>
          </a:xfrm>
        </p:spPr>
        <p:txBody>
          <a:bodyPr/>
          <a:lstStyle/>
          <a:p>
            <a:r>
              <a:rPr lang="es-MX" dirty="0" smtClean="0"/>
              <a:t>Función: </a:t>
            </a:r>
            <a:r>
              <a:rPr lang="es-MX" dirty="0" err="1" smtClean="0"/>
              <a:t>factanal</a:t>
            </a:r>
            <a:r>
              <a:rPr lang="es-MX" dirty="0" smtClean="0"/>
              <a:t>(Datos, método=“</a:t>
            </a:r>
            <a:r>
              <a:rPr lang="es-MX" dirty="0" err="1" smtClean="0"/>
              <a:t>mle</a:t>
            </a:r>
            <a:r>
              <a:rPr lang="es-MX" dirty="0" smtClean="0"/>
              <a:t>”)</a:t>
            </a:r>
          </a:p>
          <a:p>
            <a:r>
              <a:rPr lang="es-MX" dirty="0" smtClean="0"/>
              <a:t>De acuerdo con el Análisis Paralelo, </a:t>
            </a:r>
          </a:p>
          <a:p>
            <a:r>
              <a:rPr lang="es-MX" dirty="0" smtClean="0"/>
              <a:t>Algo</a:t>
            </a:r>
            <a:r>
              <a:rPr lang="es-MX" b="1" dirty="0" smtClean="0"/>
              <a:t> curioso pasó:</a:t>
            </a:r>
          </a:p>
          <a:p>
            <a:pPr lvl="1"/>
            <a:r>
              <a:rPr lang="es-MX" dirty="0" smtClean="0"/>
              <a:t>1.- Primero, </a:t>
            </a:r>
          </a:p>
          <a:p>
            <a:pPr lvl="1"/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5000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1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176" y="554433"/>
            <a:ext cx="7305675" cy="779464"/>
          </a:xfrm>
        </p:spPr>
        <p:txBody>
          <a:bodyPr/>
          <a:lstStyle/>
          <a:p>
            <a:r>
              <a:rPr lang="es-MX" dirty="0" smtClean="0"/>
              <a:t>Análisis Factorial </a:t>
            </a:r>
            <a:r>
              <a:rPr lang="es-MX" b="1" dirty="0" smtClean="0"/>
              <a:t>con 5 factores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33" y="1171575"/>
            <a:ext cx="9775983" cy="5686424"/>
          </a:xfrm>
        </p:spPr>
        <p:txBody>
          <a:bodyPr>
            <a:normAutofit/>
          </a:bodyPr>
          <a:lstStyle/>
          <a:p>
            <a:r>
              <a:rPr lang="es-MX" dirty="0" smtClean="0"/>
              <a:t>Los ítems identificados en cada Eje en la Matriz Q cayeron en los cinco factores evaluados de la siguiente manera:</a:t>
            </a:r>
          </a:p>
          <a:p>
            <a:pPr marL="0" indent="0">
              <a:buNone/>
            </a:pP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.</a:t>
            </a:r>
          </a:p>
          <a:p>
            <a:r>
              <a:rPr lang="es-MX" u="sng" dirty="0" smtClean="0"/>
              <a:t>Solamente 4 ítems cayeron en los Factores 4 y 5, respectivamente</a:t>
            </a:r>
            <a:endParaRPr lang="es-MX" u="sng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01934"/>
              </p:ext>
            </p:extLst>
          </p:nvPr>
        </p:nvGraphicFramePr>
        <p:xfrm>
          <a:off x="155733" y="2151618"/>
          <a:ext cx="9277351" cy="330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508"/>
                <a:gridCol w="3161918"/>
                <a:gridCol w="308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De los </a:t>
                      </a:r>
                      <a:r>
                        <a:rPr lang="es-MX" sz="1500" b="1" u="sng" dirty="0" smtClean="0"/>
                        <a:t>20</a:t>
                      </a:r>
                      <a:r>
                        <a:rPr lang="es-MX" sz="1500" b="1" u="sng" baseline="0" dirty="0" smtClean="0"/>
                        <a:t> reactivos </a:t>
                      </a:r>
                      <a:r>
                        <a:rPr lang="es-MX" sz="1500" b="1" baseline="0" dirty="0" smtClean="0"/>
                        <a:t>identificados en la Matriz Q en el Eje 1 SNPA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De</a:t>
                      </a:r>
                      <a:r>
                        <a:rPr lang="es-MX" sz="1500" baseline="0" dirty="0" smtClean="0"/>
                        <a:t> los </a:t>
                      </a:r>
                      <a:r>
                        <a:rPr lang="es-MX" sz="1500" u="sng" baseline="0" dirty="0" smtClean="0"/>
                        <a:t>14 ítems </a:t>
                      </a:r>
                      <a:r>
                        <a:rPr lang="es-MX" sz="1500" baseline="0" dirty="0" smtClean="0"/>
                        <a:t>identificados en la matriz Q como Eje 2 MI</a:t>
                      </a:r>
                      <a:endParaRPr lang="es-MX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De los </a:t>
                      </a:r>
                      <a:r>
                        <a:rPr lang="es-MX" sz="1500" u="sng" dirty="0" smtClean="0"/>
                        <a:t>16 ítems </a:t>
                      </a:r>
                      <a:r>
                        <a:rPr lang="es-MX" sz="1500" dirty="0" smtClean="0"/>
                        <a:t>identificados en la Matriz Q como Eje 3</a:t>
                      </a:r>
                      <a:r>
                        <a:rPr lang="es-MX" sz="1500" baseline="0" dirty="0" smtClean="0"/>
                        <a:t> FEM</a:t>
                      </a:r>
                      <a:endParaRPr lang="es-MX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5 aportaron</a:t>
                      </a:r>
                      <a:r>
                        <a:rPr lang="es-MX" sz="1100" baseline="0" dirty="0" smtClean="0"/>
                        <a:t> una mayor varianza en el “Factor 1”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7 aportaron mayor varianza en el Factor</a:t>
                      </a:r>
                      <a:r>
                        <a:rPr lang="es-MX" sz="1100" baseline="0" dirty="0" smtClean="0"/>
                        <a:t> 1</a:t>
                      </a:r>
                      <a:endParaRPr lang="es-MX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solidFill>
                            <a:srgbClr val="FF0000"/>
                          </a:solidFill>
                        </a:rPr>
                        <a:t>1 reactivo no embonó con ningún Factor</a:t>
                      </a:r>
                    </a:p>
                    <a:p>
                      <a:r>
                        <a:rPr lang="es-MX" sz="1100" dirty="0" smtClean="0">
                          <a:solidFill>
                            <a:schemeClr val="tx1"/>
                          </a:solidFill>
                        </a:rPr>
                        <a:t>1 reactivos cayeron en el Factor 1</a:t>
                      </a:r>
                      <a:endParaRPr lang="es-MX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10 aportaron</a:t>
                      </a:r>
                      <a:r>
                        <a:rPr lang="es-MX" sz="1100" baseline="0" dirty="0" smtClean="0"/>
                        <a:t> una mayor varianza en el “Factor 2”</a:t>
                      </a:r>
                      <a:endParaRPr lang="es-MX" sz="11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5 aportaron</a:t>
                      </a:r>
                      <a:r>
                        <a:rPr lang="es-MX" sz="1100" baseline="0" dirty="0" smtClean="0"/>
                        <a:t> mayor varianza en el Factor 2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5 reactivos cayeron en</a:t>
                      </a:r>
                      <a:r>
                        <a:rPr lang="es-MX" sz="1100" baseline="0" dirty="0" smtClean="0"/>
                        <a:t> el Factor 2</a:t>
                      </a:r>
                      <a:endParaRPr lang="es-MX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3 aportaron</a:t>
                      </a:r>
                      <a:r>
                        <a:rPr lang="es-MX" sz="1100" baseline="0" dirty="0" smtClean="0"/>
                        <a:t> una mayor varianza en el “Factor 3”</a:t>
                      </a:r>
                      <a:endParaRPr lang="es-MX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1 aportaron</a:t>
                      </a:r>
                      <a:r>
                        <a:rPr lang="es-MX" sz="1100" baseline="0" dirty="0" smtClean="0"/>
                        <a:t> mayor varianza en el Factor 3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baseline="0" dirty="0" smtClean="0"/>
                        <a:t>4 reactivos cayeron en el Factor 3</a:t>
                      </a:r>
                      <a:endParaRPr lang="es-MX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Ningún ítem en el “Factor 4”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Ningún ítem en el “Factor 4”</a:t>
                      </a:r>
                    </a:p>
                    <a:p>
                      <a:pPr algn="ctr"/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1 reactivo cayó en Factor 4 (con</a:t>
                      </a:r>
                      <a:r>
                        <a:rPr lang="es-MX" sz="1100" baseline="0" dirty="0" smtClean="0"/>
                        <a:t> “Factor 1” como segunda opción)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1 reactivo cayó en Factor 4 (con</a:t>
                      </a:r>
                      <a:r>
                        <a:rPr lang="es-MX" sz="1100" baseline="0" dirty="0" smtClean="0"/>
                        <a:t> “Factor 2” como segunda opción)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2 reactivos cayeron en Factor 4 (con “Factor 3”</a:t>
                      </a:r>
                      <a:r>
                        <a:rPr lang="es-MX" sz="1100" baseline="0" dirty="0" smtClean="0"/>
                        <a:t> como segunda opción)</a:t>
                      </a:r>
                      <a:endParaRPr lang="es-MX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2 aportaron al “Factor 5”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(con</a:t>
                      </a:r>
                      <a:r>
                        <a:rPr lang="es-MX" sz="1100" baseline="0" dirty="0" smtClean="0"/>
                        <a:t> el Factor 3 como segundo lugar)</a:t>
                      </a:r>
                      <a:endParaRPr lang="es-MX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1 aportó al “Factor 5” (con el Factor 2 como segundo lugar)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1 reactivo cayó en el “Factor 5” sin</a:t>
                      </a:r>
                      <a:r>
                        <a:rPr lang="es-MX" sz="1100" baseline="0" dirty="0" smtClean="0"/>
                        <a:t> cargar a ningún otro factor</a:t>
                      </a:r>
                      <a:endParaRPr lang="es-MX" sz="11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983" y="863203"/>
            <a:ext cx="2416017" cy="5131594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9324975" y="4943475"/>
            <a:ext cx="451008" cy="29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782050" y="2876550"/>
            <a:ext cx="993933" cy="2247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3191"/>
            <a:ext cx="10515600" cy="1325563"/>
          </a:xfrm>
        </p:spPr>
        <p:txBody>
          <a:bodyPr/>
          <a:lstStyle/>
          <a:p>
            <a:r>
              <a:rPr lang="es-MX" dirty="0" smtClean="0"/>
              <a:t>Análisis Factorial </a:t>
            </a:r>
            <a:r>
              <a:rPr lang="es-MX" b="1" dirty="0" smtClean="0"/>
              <a:t>con 5 factores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501" y="1253330"/>
            <a:ext cx="9620250" cy="5104607"/>
          </a:xfrm>
        </p:spPr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…sólo tomamos en cuenta los 3 primeros factores y reasignamos estos 4 y 3 ítems al segundo factor al que más hayan aportado: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El problema es que el reactivo SMB15 (Factor 5) no carga para ninguno de los tres primeros factores.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5000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34449"/>
              </p:ext>
            </p:extLst>
          </p:nvPr>
        </p:nvGraphicFramePr>
        <p:xfrm>
          <a:off x="352425" y="2611517"/>
          <a:ext cx="924877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932"/>
                <a:gridCol w="3161918"/>
                <a:gridCol w="30829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De los </a:t>
                      </a:r>
                      <a:r>
                        <a:rPr lang="es-MX" sz="1600" b="1" u="sng" dirty="0" smtClean="0"/>
                        <a:t>20</a:t>
                      </a:r>
                      <a:r>
                        <a:rPr lang="es-MX" sz="1600" b="1" u="sng" baseline="0" dirty="0" smtClean="0"/>
                        <a:t> reactivos </a:t>
                      </a:r>
                      <a:r>
                        <a:rPr lang="es-MX" sz="1600" b="1" baseline="0" dirty="0" smtClean="0"/>
                        <a:t>identificados en la Matriz Q en el Eje 1 SNPA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De</a:t>
                      </a:r>
                      <a:r>
                        <a:rPr lang="es-MX" sz="1600" baseline="0" dirty="0" smtClean="0"/>
                        <a:t> los </a:t>
                      </a:r>
                      <a:r>
                        <a:rPr lang="es-MX" sz="1600" u="sng" baseline="0" dirty="0" smtClean="0"/>
                        <a:t>14 ítems </a:t>
                      </a:r>
                      <a:r>
                        <a:rPr lang="es-MX" sz="1600" baseline="0" dirty="0" smtClean="0"/>
                        <a:t>identificados en la matriz Q como Eje 2 MI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De los </a:t>
                      </a:r>
                      <a:r>
                        <a:rPr lang="es-MX" sz="1600" u="sng" dirty="0" smtClean="0"/>
                        <a:t>16 ítems </a:t>
                      </a:r>
                      <a:r>
                        <a:rPr lang="es-MX" sz="1600" dirty="0" smtClean="0"/>
                        <a:t>identificados en la Matriz Q como Eje 3</a:t>
                      </a:r>
                      <a:r>
                        <a:rPr lang="es-MX" sz="1600" baseline="0" dirty="0" smtClean="0"/>
                        <a:t> FEM</a:t>
                      </a:r>
                      <a:endParaRPr lang="es-MX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5 aportaron</a:t>
                      </a:r>
                      <a:r>
                        <a:rPr lang="es-MX" sz="1400" baseline="0" dirty="0" smtClean="0"/>
                        <a:t> una mayor varianza en el “Factor 1”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7 aportaron mayor varianza en el Factor</a:t>
                      </a:r>
                      <a:r>
                        <a:rPr lang="es-MX" sz="1400" baseline="0" dirty="0" smtClean="0"/>
                        <a:t> 1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1 reactivo</a:t>
                      </a:r>
                      <a:r>
                        <a:rPr lang="es-MX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s-MX" sz="1400" dirty="0" smtClean="0">
                          <a:solidFill>
                            <a:srgbClr val="FF0000"/>
                          </a:solidFill>
                        </a:rPr>
                        <a:t>no embonó con ningún Factor</a:t>
                      </a:r>
                    </a:p>
                    <a:p>
                      <a:r>
                        <a:rPr lang="es-MX" sz="1400" dirty="0" smtClean="0">
                          <a:solidFill>
                            <a:schemeClr val="tx1"/>
                          </a:solidFill>
                        </a:rPr>
                        <a:t>2 reactivos cayeron en el Factor 1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10 aportaron</a:t>
                      </a:r>
                      <a:r>
                        <a:rPr lang="es-MX" sz="1400" baseline="0" dirty="0" smtClean="0"/>
                        <a:t> una mayor varianza en el “Factor 2”</a:t>
                      </a:r>
                      <a:endParaRPr lang="es-MX" sz="1400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6 aportaron</a:t>
                      </a:r>
                      <a:r>
                        <a:rPr lang="es-MX" sz="1400" baseline="0" dirty="0" smtClean="0"/>
                        <a:t> mayor varianza en el Factor 2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6 reactivos cayeron en</a:t>
                      </a:r>
                      <a:r>
                        <a:rPr lang="es-MX" sz="1400" baseline="0" dirty="0" smtClean="0"/>
                        <a:t> el Factor 2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5 aportaron</a:t>
                      </a:r>
                      <a:r>
                        <a:rPr lang="es-MX" sz="1400" baseline="0" dirty="0" smtClean="0"/>
                        <a:t> una mayor varianza en el “Factor 3”</a:t>
                      </a: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1 aportaron</a:t>
                      </a:r>
                      <a:r>
                        <a:rPr lang="es-MX" sz="1400" baseline="0" dirty="0" smtClean="0"/>
                        <a:t> mayor varianza en el Factor 3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aseline="0" dirty="0" smtClean="0"/>
                        <a:t>6 reactivos cayeron en el Factor 3</a:t>
                      </a:r>
                      <a:endParaRPr lang="es-MX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983" y="863203"/>
            <a:ext cx="2416017" cy="5131594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8620125" y="3924301"/>
            <a:ext cx="1155858" cy="12001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9324975" y="4943475"/>
            <a:ext cx="451008" cy="295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Una mirada rápida a toda la prueba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35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3191"/>
            <a:ext cx="10515600" cy="1325563"/>
          </a:xfrm>
        </p:spPr>
        <p:txBody>
          <a:bodyPr/>
          <a:lstStyle/>
          <a:p>
            <a:r>
              <a:rPr lang="es-MX" dirty="0" smtClean="0"/>
              <a:t>Análisis Factorial </a:t>
            </a:r>
            <a:r>
              <a:rPr lang="es-MX" b="1" dirty="0" smtClean="0"/>
              <a:t>con 5 factores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501" y="1253331"/>
            <a:ext cx="9620250" cy="4351338"/>
          </a:xfrm>
        </p:spPr>
        <p:txBody>
          <a:bodyPr/>
          <a:lstStyle/>
          <a:p>
            <a:r>
              <a:rPr lang="es-MX" dirty="0" smtClean="0"/>
              <a:t>Pero lo interesante es que si reasignamos de esta forma los ítems, y revisamos la proporción de ítems de cada Eje que caen en cada Factor, ahora sí podemos comenzar a observar una cierta tendencia.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5000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4046"/>
              </p:ext>
            </p:extLst>
          </p:nvPr>
        </p:nvGraphicFramePr>
        <p:xfrm>
          <a:off x="323850" y="3174683"/>
          <a:ext cx="9248775" cy="181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932"/>
                <a:gridCol w="3161918"/>
                <a:gridCol w="3082925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“Factor 1”</a:t>
                      </a:r>
                    </a:p>
                    <a:p>
                      <a:r>
                        <a:rPr lang="es-MX" dirty="0" smtClean="0"/>
                        <a:t>14 ítems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“Factor 2”</a:t>
                      </a:r>
                    </a:p>
                    <a:p>
                      <a:r>
                        <a:rPr lang="es-MX" baseline="0" dirty="0" smtClean="0"/>
                        <a:t>22 ítems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“Factor 3”</a:t>
                      </a:r>
                    </a:p>
                    <a:p>
                      <a:r>
                        <a:rPr lang="es-MX" dirty="0" smtClean="0"/>
                        <a:t>12 ítems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5 ítems del Eje “SNPA”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 ítems del Eje SNPA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5 ítems del Eje SNPA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7 ítems del Eje “MI”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 ítems del Eje MI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 ítem del Eje</a:t>
                      </a:r>
                      <a:r>
                        <a:rPr lang="es-MX" baseline="0" dirty="0" smtClean="0"/>
                        <a:t> MI</a:t>
                      </a:r>
                      <a:endParaRPr lang="es-MX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 ítems</a:t>
                      </a:r>
                      <a:r>
                        <a:rPr lang="es-MX" baseline="0" dirty="0" smtClean="0"/>
                        <a:t> del Eje “FEM”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 ítems del Eje FEM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6 ítems del Eje FEM</a:t>
                      </a:r>
                      <a:endParaRPr lang="es-MX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983" y="863203"/>
            <a:ext cx="2416017" cy="5131594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1419225" y="5143500"/>
            <a:ext cx="4191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 abajo 9"/>
          <p:cNvSpPr/>
          <p:nvPr/>
        </p:nvSpPr>
        <p:spPr>
          <a:xfrm>
            <a:off x="4429125" y="5143500"/>
            <a:ext cx="4191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 abajo 10"/>
          <p:cNvSpPr/>
          <p:nvPr/>
        </p:nvSpPr>
        <p:spPr>
          <a:xfrm>
            <a:off x="7439025" y="5143500"/>
            <a:ext cx="4191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595313" y="5524500"/>
            <a:ext cx="256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mayoría de los ítems vienen del Eje 2: Manejo de la Información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328989" y="5434608"/>
            <a:ext cx="311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mayoría de los ítems vienen del Eje 1: Sentido Numérico y Pensamiento Algebraico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574631" y="5489375"/>
            <a:ext cx="256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mayoría de los ítems vienen del Eje 3: Forma, Espacio y </a:t>
            </a:r>
            <a:r>
              <a:rPr lang="es-MX" dirty="0" err="1" smtClean="0"/>
              <a:t>MEdida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03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1950" y="0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b="1" dirty="0" smtClean="0"/>
              <a:t>Conclusiones / Puntos importantes: 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La prueba PLANEA MAT09 parece ser difícil (como demuestran los índices de dificultad y la distribución de puntajes totales).</a:t>
            </a:r>
          </a:p>
          <a:p>
            <a:r>
              <a:rPr lang="es-MX" dirty="0" smtClean="0"/>
              <a:t>Las correlaciones entre los ítems se mantienen en un rango bajo (entre -0.003 y 0.25)</a:t>
            </a:r>
          </a:p>
          <a:p>
            <a:r>
              <a:rPr lang="es-MX" dirty="0" smtClean="0"/>
              <a:t>El alfa de </a:t>
            </a:r>
            <a:r>
              <a:rPr lang="es-MX" dirty="0" err="1" smtClean="0"/>
              <a:t>Cronbach</a:t>
            </a:r>
            <a:r>
              <a:rPr lang="es-MX" dirty="0" smtClean="0"/>
              <a:t> para todo el instrumento resulta adecuado (0.82), no obstante, esto no ocurre para los ítems identificados en cada Eje.</a:t>
            </a:r>
          </a:p>
          <a:p>
            <a:r>
              <a:rPr lang="es-MX" dirty="0" smtClean="0"/>
              <a:t>De acuerdo con los ACP y AP, parece conveniente utilizar un número de factores = 5 para revisar los datos</a:t>
            </a:r>
          </a:p>
          <a:p>
            <a:r>
              <a:rPr lang="es-MX" dirty="0" smtClean="0"/>
              <a:t>Consistentemente, para todos los Análisis Factoriales probados (con </a:t>
            </a:r>
            <a:r>
              <a:rPr lang="es-MX" dirty="0" err="1" smtClean="0"/>
              <a:t>n.factores</a:t>
            </a:r>
            <a:r>
              <a:rPr lang="es-MX" dirty="0" smtClean="0"/>
              <a:t>=1, 3, 5) el </a:t>
            </a:r>
            <a:r>
              <a:rPr lang="es-MX" b="1" dirty="0" smtClean="0"/>
              <a:t>ítem SMB17 no aporta carga a ningún factor</a:t>
            </a:r>
          </a:p>
        </p:txBody>
      </p:sp>
      <p:sp>
        <p:nvSpPr>
          <p:cNvPr id="4" name="Rectángulo 5"/>
          <p:cNvSpPr/>
          <p:nvPr/>
        </p:nvSpPr>
        <p:spPr>
          <a:xfrm>
            <a:off x="0" y="-1"/>
            <a:ext cx="12192000" cy="5000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6"/>
          <p:cNvSpPr/>
          <p:nvPr/>
        </p:nvSpPr>
        <p:spPr>
          <a:xfrm>
            <a:off x="0" y="6492874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11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446881"/>
            <a:ext cx="3911600" cy="5547256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Índices de dificultad clásicos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En general, se observa que la distribución de índices de dificultad observados está sesgada hacia la izquierda.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Valor mínimo:   0.188</a:t>
            </a:r>
          </a:p>
          <a:p>
            <a:pPr marL="0" indent="0" algn="just">
              <a:buNone/>
            </a:pPr>
            <a:r>
              <a:rPr lang="es-MX" dirty="0" smtClean="0"/>
              <a:t>Valor máximo:   0.685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74" y="446881"/>
            <a:ext cx="7199321" cy="59642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5435600" y="4021667"/>
            <a:ext cx="804333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El ítem SMA18 tiene un valor menor a .2</a:t>
            </a:r>
            <a:endParaRPr lang="es-MX" sz="1100" dirty="0"/>
          </a:p>
        </p:txBody>
      </p:sp>
      <p:sp>
        <p:nvSpPr>
          <p:cNvPr id="9" name="Flecha derecha 8"/>
          <p:cNvSpPr/>
          <p:nvPr/>
        </p:nvSpPr>
        <p:spPr>
          <a:xfrm rot="3046341">
            <a:off x="6170650" y="5036625"/>
            <a:ext cx="318534" cy="2564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8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310" y="365125"/>
            <a:ext cx="3909849" cy="581183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Distribución de Puntajes Totales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 smtClean="0"/>
          </a:p>
          <a:p>
            <a:pPr marL="0" indent="0" algn="just">
              <a:buNone/>
            </a:pPr>
            <a:r>
              <a:rPr lang="es-MX" dirty="0" smtClean="0"/>
              <a:t>De manera consistente, la distribución de Puntajes Totales alcanzados por la muestra presenta un sesgo hacia los valores más bajos, con un pico en 15 aciertos.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17" y="365125"/>
            <a:ext cx="7475854" cy="619333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48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815974"/>
            <a:ext cx="4438650" cy="51276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3000" b="1" u="sng" dirty="0" smtClean="0"/>
              <a:t>Correlaciones</a:t>
            </a:r>
          </a:p>
          <a:p>
            <a:endParaRPr lang="es-MX" sz="2000" dirty="0" smtClean="0"/>
          </a:p>
          <a:p>
            <a:r>
              <a:rPr lang="es-MX" sz="2000" dirty="0" smtClean="0"/>
              <a:t>En general, se observa que las correlaciones entre los ítems son casi todas positivas, y en su mayoría, pequeñas.</a:t>
            </a:r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 smtClean="0"/>
              <a:t>Correlación mínima:   -.003 	</a:t>
            </a:r>
            <a:r>
              <a:rPr lang="es-MX" sz="2000" dirty="0"/>
              <a:t> </a:t>
            </a:r>
            <a:r>
              <a:rPr lang="es-MX" sz="2000" dirty="0" smtClean="0"/>
              <a:t>                                                         		       (SMB22</a:t>
            </a:r>
            <a:r>
              <a:rPr lang="es-MX" sz="2000" dirty="0" smtClean="0">
                <a:solidFill>
                  <a:srgbClr val="FF0000"/>
                </a:solidFill>
              </a:rPr>
              <a:t>x</a:t>
            </a:r>
            <a:r>
              <a:rPr lang="es-MX" sz="2000" dirty="0" smtClean="0"/>
              <a:t>SMB23)</a:t>
            </a:r>
          </a:p>
          <a:p>
            <a:pPr marL="0" indent="0">
              <a:buNone/>
            </a:pPr>
            <a:r>
              <a:rPr lang="es-MX" sz="2000" dirty="0" smtClean="0"/>
              <a:t>Correlación máxima:  0.25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1600" dirty="0" smtClean="0"/>
              <a:t>*Ver más detalles en el código de R</a:t>
            </a:r>
            <a:endParaRPr lang="es-MX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3" y="119565"/>
            <a:ext cx="7989517" cy="661887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68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Alfas de </a:t>
            </a:r>
            <a:r>
              <a:rPr lang="es-MX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Cronbach</a:t>
            </a:r>
            <a:endParaRPr lang="es-MX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19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03729"/>
              </p:ext>
            </p:extLst>
          </p:nvPr>
        </p:nvGraphicFramePr>
        <p:xfrm>
          <a:off x="4546600" y="973984"/>
          <a:ext cx="2666124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Alfa de </a:t>
                      </a:r>
                      <a:r>
                        <a:rPr lang="es-MX" dirty="0" err="1" smtClean="0"/>
                        <a:t>Cronbach</a:t>
                      </a:r>
                      <a:r>
                        <a:rPr lang="es-MX" dirty="0" smtClean="0"/>
                        <a:t> para toda la prueba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0.82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47177"/>
              </p:ext>
            </p:extLst>
          </p:nvPr>
        </p:nvGraphicFramePr>
        <p:xfrm>
          <a:off x="1811867" y="3267049"/>
          <a:ext cx="8339667" cy="16494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37933"/>
                <a:gridCol w="2480733"/>
                <a:gridCol w="2921001"/>
              </a:tblGrid>
              <a:tr h="87899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1 : Sentido Numérico y Pensamiento Algebraico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 2: Manejo de la Información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 3: Forma, Espacio y Medida</a:t>
                      </a:r>
                      <a:endParaRPr lang="es-MX" dirty="0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0.67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0.59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>
                          <a:solidFill>
                            <a:srgbClr val="FF0000"/>
                          </a:solidFill>
                        </a:rPr>
                        <a:t>0.54</a:t>
                      </a:r>
                      <a:endParaRPr lang="es-MX" sz="3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77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0" y="1122362"/>
            <a:ext cx="9144000" cy="3437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Análisis de estructura interna</a:t>
            </a:r>
          </a:p>
          <a:p>
            <a:pPr algn="ctr"/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r>
              <a:rPr lang="es-MX" b="1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(en R)</a:t>
            </a:r>
          </a:p>
          <a:p>
            <a:pPr algn="ctr"/>
            <a:endParaRPr lang="es-MX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56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04" y="999744"/>
            <a:ext cx="11594592" cy="5693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Dado que las funciones disponibles en R para implementar análisis factoriales solicitan especificar el número de factores, algunos autores recomiendan 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realizar análisis de componentes 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para explorar los datos y tener una idea de cuál podría ser un 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número de 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factores adecuado a los datos, </a:t>
            </a:r>
            <a:r>
              <a:rPr lang="es-MX" b="1" dirty="0" err="1" smtClean="0">
                <a:latin typeface="Adobe Gothic Std B" pitchFamily="34" charset="-128"/>
                <a:ea typeface="Adobe Gothic Std B" pitchFamily="34" charset="-128"/>
              </a:rPr>
              <a:t>such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 as:</a:t>
            </a:r>
          </a:p>
          <a:p>
            <a:pPr marL="1200150" lvl="1" indent="-742950">
              <a:buAutoNum type="arabicPeriod"/>
            </a:pPr>
            <a:endParaRPr lang="es-MX" b="1" dirty="0">
              <a:latin typeface="Adobe Gothic Std B" pitchFamily="34" charset="-128"/>
              <a:ea typeface="Adobe Gothic Std B" pitchFamily="34" charset="-128"/>
            </a:endParaRPr>
          </a:p>
          <a:p>
            <a:pPr marL="1200150" lvl="1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Análisis de Componentes Principales (PCA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)  </a:t>
            </a:r>
            <a:r>
              <a:rPr lang="es-MX" dirty="0"/>
              <a:t>✔</a:t>
            </a:r>
            <a:endParaRPr lang="es-MX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1200150" lvl="1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Análisis Paralelo (PA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)  </a:t>
            </a:r>
            <a:r>
              <a:rPr lang="es-MX" dirty="0"/>
              <a:t>✔</a:t>
            </a:r>
            <a:endParaRPr lang="es-MX" b="1" dirty="0" smtClean="0">
              <a:latin typeface="Adobe Gothic Std B" pitchFamily="34" charset="-128"/>
              <a:ea typeface="Adobe Gothic Std B" pitchFamily="34" charset="-128"/>
            </a:endParaRPr>
          </a:p>
          <a:p>
            <a:pPr marL="1200150" lvl="1" indent="-742950">
              <a:buAutoNum type="arabicPeriod"/>
            </a:pP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VSS (</a:t>
            </a:r>
            <a:r>
              <a:rPr lang="es-MX" b="1" dirty="0" err="1" smtClean="0">
                <a:latin typeface="Adobe Gothic Std B" pitchFamily="34" charset="-128"/>
                <a:ea typeface="Adobe Gothic Std B" pitchFamily="34" charset="-128"/>
              </a:rPr>
              <a:t>Very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 Simple </a:t>
            </a:r>
            <a:r>
              <a:rPr lang="es-MX" b="1" dirty="0" err="1" smtClean="0">
                <a:latin typeface="Adobe Gothic Std B" pitchFamily="34" charset="-128"/>
                <a:ea typeface="Adobe Gothic Std B" pitchFamily="34" charset="-128"/>
              </a:rPr>
              <a:t>Structure</a:t>
            </a:r>
            <a:r>
              <a:rPr lang="es-MX" b="1" dirty="0" smtClean="0">
                <a:latin typeface="Adobe Gothic Std B" pitchFamily="34" charset="-128"/>
                <a:ea typeface="Adobe Gothic Std B" pitchFamily="34" charset="-128"/>
              </a:rPr>
              <a:t>) </a:t>
            </a:r>
          </a:p>
          <a:p>
            <a:pPr marL="1200150" lvl="1" indent="-742950">
              <a:buAutoNum type="arabicPeriod"/>
            </a:pPr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742950" indent="-742950">
              <a:buAutoNum type="arabicPeriod"/>
            </a:pPr>
            <a:endParaRPr lang="es-MX" b="1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ctr"/>
            <a:endParaRPr lang="es-MX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442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1828</Words>
  <Application>Microsoft Office PowerPoint</Application>
  <PresentationFormat>Panorámica</PresentationFormat>
  <Paragraphs>211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Adobe Gothic Std B</vt:lpstr>
      <vt:lpstr>Agency FB</vt:lpstr>
      <vt:lpstr>Arial</vt:lpstr>
      <vt:lpstr>Calibri</vt:lpstr>
      <vt:lpstr>Calibri Light</vt:lpstr>
      <vt:lpstr>Tema de Office</vt:lpstr>
      <vt:lpstr>Estimación de habilidades básicas en 3ero de secundaria (PLANEA MAT 09)</vt:lpstr>
      <vt:lpstr>Una mirada rápida a toda la prueba</vt:lpstr>
      <vt:lpstr> </vt:lpstr>
      <vt:lpstr> </vt:lpstr>
      <vt:lpstr> </vt:lpstr>
      <vt:lpstr>Alfas de Cronbach</vt:lpstr>
      <vt:lpstr> </vt:lpstr>
      <vt:lpstr>Presentación de PowerPoint</vt:lpstr>
      <vt:lpstr>Presentación de PowerPoint</vt:lpstr>
      <vt:lpstr> </vt:lpstr>
      <vt:lpstr> </vt:lpstr>
      <vt:lpstr> </vt:lpstr>
      <vt:lpstr>Presentación de PowerPoint</vt:lpstr>
      <vt:lpstr>Análisis Factorial </vt:lpstr>
      <vt:lpstr>Análisis Factorial con 3 factores </vt:lpstr>
      <vt:lpstr>Análisis Factorial con 3 factores </vt:lpstr>
      <vt:lpstr>Análisis Factorial con 5 factores </vt:lpstr>
      <vt:lpstr>Análisis Factorial con 5 factores </vt:lpstr>
      <vt:lpstr>Análisis Factorial con 5 factores </vt:lpstr>
      <vt:lpstr>Análisis Factorial con 5 factores </vt:lpstr>
      <vt:lpstr> Conclusiones / Puntos importantes: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del ajuste del modelo DINA a los datos PLANEA MAT09 ELCE</dc:title>
  <dc:creator>Alejandro</dc:creator>
  <cp:lastModifiedBy>Alejandro</cp:lastModifiedBy>
  <cp:revision>52</cp:revision>
  <dcterms:created xsi:type="dcterms:W3CDTF">2019-04-11T23:31:47Z</dcterms:created>
  <dcterms:modified xsi:type="dcterms:W3CDTF">2019-04-15T22:57:36Z</dcterms:modified>
</cp:coreProperties>
</file>