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1" r:id="rId3"/>
    <p:sldId id="272" r:id="rId4"/>
    <p:sldId id="273" r:id="rId5"/>
    <p:sldId id="278" r:id="rId6"/>
    <p:sldId id="274" r:id="rId7"/>
    <p:sldId id="279" r:id="rId8"/>
    <p:sldId id="280" r:id="rId9"/>
    <p:sldId id="281" r:id="rId10"/>
    <p:sldId id="282" r:id="rId11"/>
    <p:sldId id="283" r:id="rId12"/>
    <p:sldId id="275" r:id="rId13"/>
    <p:sldId id="284" r:id="rId14"/>
    <p:sldId id="287" r:id="rId15"/>
    <p:sldId id="295" r:id="rId16"/>
    <p:sldId id="296" r:id="rId17"/>
    <p:sldId id="297" r:id="rId18"/>
    <p:sldId id="298" r:id="rId19"/>
    <p:sldId id="299" r:id="rId20"/>
    <p:sldId id="300" r:id="rId21"/>
    <p:sldId id="288" r:id="rId22"/>
    <p:sldId id="301" r:id="rId23"/>
    <p:sldId id="302" r:id="rId24"/>
    <p:sldId id="285" r:id="rId25"/>
    <p:sldId id="305" r:id="rId26"/>
    <p:sldId id="306" r:id="rId27"/>
    <p:sldId id="303" r:id="rId28"/>
    <p:sldId id="304" r:id="rId29"/>
    <p:sldId id="289" r:id="rId30"/>
  </p:sldIdLst>
  <p:sldSz cx="9144000" cy="6858000" type="screen4x3"/>
  <p:notesSz cx="6797675" cy="9926638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1B36"/>
    <a:srgbClr val="AE8D62"/>
    <a:srgbClr val="BFAC83"/>
    <a:srgbClr val="DAC89D"/>
    <a:srgbClr val="CEB991"/>
    <a:srgbClr val="F0F0F0"/>
    <a:srgbClr val="FFE5B4"/>
    <a:srgbClr val="FFDFA7"/>
    <a:srgbClr val="FFFBDF"/>
    <a:srgbClr val="FFD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5" autoAdjust="0"/>
    <p:restoredTop sz="94674"/>
  </p:normalViewPr>
  <p:slideViewPr>
    <p:cSldViewPr snapToGrid="0" snapToObjects="1" showGuides="1">
      <p:cViewPr varScale="1">
        <p:scale>
          <a:sx n="77" d="100"/>
          <a:sy n="77" d="100"/>
        </p:scale>
        <p:origin x="90" y="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6" d="100"/>
          <a:sy n="166" d="100"/>
        </p:scale>
        <p:origin x="20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A32D1-A39A-4039-B075-AF0983BCF90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6D70062-3925-4A9E-9C3C-C89764DF5BFD}">
      <dgm:prSet phldrT="[Texto]" custT="1"/>
      <dgm:spPr>
        <a:solidFill>
          <a:srgbClr val="861B36"/>
        </a:solidFill>
      </dgm:spPr>
      <dgm:t>
        <a:bodyPr/>
        <a:lstStyle/>
        <a:p>
          <a:r>
            <a:rPr lang="es-MX" sz="1400" b="0" i="0" dirty="0" smtClean="0">
              <a:solidFill>
                <a:schemeClr val="bg1"/>
              </a:solidFill>
              <a:latin typeface="Century Gothic" panose="020B0502020202020204" pitchFamily="34" charset="0"/>
            </a:rPr>
            <a:t>Perfil profesional,  criterios</a:t>
          </a:r>
          <a:r>
            <a:rPr lang="es-ES" sz="1400" b="0" i="0" dirty="0" smtClean="0">
              <a:solidFill>
                <a:schemeClr val="bg1"/>
              </a:solidFill>
              <a:latin typeface="Century Gothic" panose="020B0502020202020204" pitchFamily="34" charset="0"/>
            </a:rPr>
            <a:t> e indicadores</a:t>
          </a:r>
          <a:endParaRPr lang="es-ES" sz="1400" b="0" i="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24C1718F-A9A9-4F2D-9566-004A8CE7A996}" type="parTrans" cxnId="{0153E517-CD5E-4444-B663-6A2E78A4B8EA}">
      <dgm:prSet/>
      <dgm:spPr/>
      <dgm:t>
        <a:bodyPr/>
        <a:lstStyle/>
        <a:p>
          <a:endParaRPr lang="es-ES" b="0"/>
        </a:p>
      </dgm:t>
    </dgm:pt>
    <dgm:pt modelId="{DD1D02F0-374B-47AC-AE63-789530B26240}" type="sibTrans" cxnId="{0153E517-CD5E-4444-B663-6A2E78A4B8EA}">
      <dgm:prSet/>
      <dgm:spPr/>
      <dgm:t>
        <a:bodyPr/>
        <a:lstStyle/>
        <a:p>
          <a:endParaRPr lang="es-ES" b="0"/>
        </a:p>
      </dgm:t>
    </dgm:pt>
    <dgm:pt modelId="{1F63901E-8F3D-4674-9124-7C11AEE12613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MX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Conjunto de características, requisitos, cualidades o aptitudes del aspirante a </a:t>
          </a:r>
          <a:r>
            <a:rPr lang="es-ES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desempeñar un puesto o función 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7EE4B38-B2F9-4CF1-9A79-9F9DB134303B}" type="parTrans" cxnId="{595411FD-C689-47C7-A92A-8E8EC08AB3C9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98CA1D86-3A4E-4BA7-B4CC-4906839ED4B0}" type="sibTrans" cxnId="{595411FD-C689-47C7-A92A-8E8EC08AB3C9}">
      <dgm:prSet/>
      <dgm:spPr/>
      <dgm:t>
        <a:bodyPr/>
        <a:lstStyle/>
        <a:p>
          <a:endParaRPr lang="es-ES" b="0"/>
        </a:p>
      </dgm:t>
    </dgm:pt>
    <dgm:pt modelId="{5007C888-14BF-4165-AD01-235675D0331C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ES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Son herramientas normativas de lo que deben saber y ser capaces de hacer las maestras y los maestros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4BA23ACF-1752-466F-91C0-6A8679261866}" type="parTrans" cxnId="{CD7768CC-DE59-420E-965F-94B6CCB36899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6BAAC9DB-64FE-4FE3-8FF9-0EBEF1522314}" type="sibTrans" cxnId="{CD7768CC-DE59-420E-965F-94B6CCB36899}">
      <dgm:prSet/>
      <dgm:spPr/>
      <dgm:t>
        <a:bodyPr/>
        <a:lstStyle/>
        <a:p>
          <a:endParaRPr lang="es-ES" b="0"/>
        </a:p>
      </dgm:t>
    </dgm:pt>
    <dgm:pt modelId="{405E1978-5F07-4BAC-BAFE-BFD4DEE3F068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ES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Son referentes de la buena práctica y el desempeño eficiente de maestros, directores y supervisores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F64ED467-8572-4C05-96B6-2F2F7E23E5ED}" type="parTrans" cxnId="{3B50A847-388D-4D72-A941-2F1423EF364A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488DAE96-B29C-45C8-AC7E-327CD1FCDB68}" type="sibTrans" cxnId="{3B50A847-388D-4D72-A941-2F1423EF364A}">
      <dgm:prSet/>
      <dgm:spPr/>
      <dgm:t>
        <a:bodyPr/>
        <a:lstStyle/>
        <a:p>
          <a:endParaRPr lang="es-ES" b="0"/>
        </a:p>
      </dgm:t>
    </dgm:pt>
    <dgm:pt modelId="{D6EAFB4E-E4EB-4F4D-9286-03230FB3703B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ES" sz="900" b="0" dirty="0" smtClean="0">
              <a:solidFill>
                <a:schemeClr val="tx1"/>
              </a:solidFill>
              <a:latin typeface="Century Gothic" panose="020B0502020202020204" pitchFamily="34" charset="0"/>
            </a:rPr>
            <a:t>Corresponde       a la SEP su elaboración, con la participación de las autoridades educativas, mediante las disposiciones que esta establezca </a:t>
          </a:r>
          <a:endParaRPr lang="es-ES" sz="90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3D5E90D-5130-4046-BFE0-DD51C733715D}" type="parTrans" cxnId="{461086D8-E087-4B4E-BB03-DF037150DAAD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8EF59D05-DC6B-49E8-BC9D-21EF03294D56}" type="sibTrans" cxnId="{461086D8-E087-4B4E-BB03-DF037150DAAD}">
      <dgm:prSet/>
      <dgm:spPr/>
      <dgm:t>
        <a:bodyPr/>
        <a:lstStyle/>
        <a:p>
          <a:endParaRPr lang="es-ES" b="0"/>
        </a:p>
      </dgm:t>
    </dgm:pt>
    <dgm:pt modelId="{0C198332-1496-4876-8B80-0A12D7D3A8B3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MX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Se utilizarán en los procesos de selección del Sistema y serán obligatorios para las autoridades educativas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A0F4E8C-F812-40C1-934B-964533BB8128}" type="parTrans" cxnId="{10850C9D-15BD-4A63-80BE-F9EECD132BF4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1FABD34E-FAEC-46DC-AE7F-C04895D69FDE}" type="sibTrans" cxnId="{10850C9D-15BD-4A63-80BE-F9EECD132BF4}">
      <dgm:prSet/>
      <dgm:spPr/>
      <dgm:t>
        <a:bodyPr/>
        <a:lstStyle/>
        <a:p>
          <a:endParaRPr lang="es-ES" b="0"/>
        </a:p>
      </dgm:t>
    </dgm:pt>
    <dgm:pt modelId="{FA5E5AB3-8E6D-4849-AB22-53A794916311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MX" sz="900" b="0" dirty="0" smtClean="0">
              <a:solidFill>
                <a:schemeClr val="tx1"/>
              </a:solidFill>
              <a:latin typeface="Century Gothic" panose="020B0502020202020204" pitchFamily="34" charset="0"/>
            </a:rPr>
            <a:t>Se propiciarán las condiciones para generar certeza y confianza en su uso y se  asegurará su difusión como referente del trabajo docente</a:t>
          </a:r>
          <a:endParaRPr lang="es-ES" sz="90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743BF90-B053-419D-AF8E-A1B3DB643E94}" type="parTrans" cxnId="{1E92E13C-90D2-430E-978E-94D014800C54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FF9DB532-544F-4079-A0B2-AA3B7A028F9C}" type="sibTrans" cxnId="{1E92E13C-90D2-430E-978E-94D014800C54}">
      <dgm:prSet/>
      <dgm:spPr/>
      <dgm:t>
        <a:bodyPr/>
        <a:lstStyle/>
        <a:p>
          <a:endParaRPr lang="es-ES" b="0"/>
        </a:p>
      </dgm:t>
    </dgm:pt>
    <dgm:pt modelId="{D88F87CB-B0CD-4EA1-927E-29A8D0844FA3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ES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Serán revisados periódicamente con la participación de las maestras, maestros y autoridades correspondientes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C5063D7-921B-4EA5-92F6-0C455170E3C5}" type="parTrans" cxnId="{5C7A7003-54FC-4A7D-A7A6-FC1ADE9F9F42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F2A0B35F-FACC-4F46-B1FA-A37563A0B8C1}" type="sibTrans" cxnId="{5C7A7003-54FC-4A7D-A7A6-FC1ADE9F9F42}">
      <dgm:prSet/>
      <dgm:spPr/>
      <dgm:t>
        <a:bodyPr/>
        <a:lstStyle/>
        <a:p>
          <a:endParaRPr lang="es-ES" b="0"/>
        </a:p>
      </dgm:t>
    </dgm:pt>
    <dgm:pt modelId="{2668E446-DE04-419C-8047-9695706EC3B9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ES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La formación, capacitación y actualización deberán ser congruentes con los criterios e indicadores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F000DB1-98A7-4359-AE88-06BCC9E4149A}" type="parTrans" cxnId="{6C81F325-011E-4667-9C13-CD6F75C4ADF1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 dirty="0"/>
        </a:p>
      </dgm:t>
    </dgm:pt>
    <dgm:pt modelId="{320FE9C6-8647-4E76-9241-7B66A48A3CF5}" type="sibTrans" cxnId="{6C81F325-011E-4667-9C13-CD6F75C4ADF1}">
      <dgm:prSet/>
      <dgm:spPr/>
      <dgm:t>
        <a:bodyPr/>
        <a:lstStyle/>
        <a:p>
          <a:endParaRPr lang="es-ES" b="0"/>
        </a:p>
      </dgm:t>
    </dgm:pt>
    <dgm:pt modelId="{B6C950B2-FB50-42B2-A119-0F037AED6885}" type="pres">
      <dgm:prSet presAssocID="{299A32D1-A39A-4039-B075-AF0983BCF90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46CA6C3-3450-4383-8A51-DF07CBBB87CD}" type="pres">
      <dgm:prSet presAssocID="{F6D70062-3925-4A9E-9C3C-C89764DF5BFD}" presName="centerShape" presStyleLbl="node0" presStyleIdx="0" presStyleCnt="1" custScaleX="121000" custScaleY="121000"/>
      <dgm:spPr/>
      <dgm:t>
        <a:bodyPr/>
        <a:lstStyle/>
        <a:p>
          <a:endParaRPr lang="es-ES"/>
        </a:p>
      </dgm:t>
    </dgm:pt>
    <dgm:pt modelId="{A9A1794F-24B5-4E8A-9749-62412F47A5B7}" type="pres">
      <dgm:prSet presAssocID="{C7EE4B38-B2F9-4CF1-9A79-9F9DB134303B}" presName="Name9" presStyleLbl="parChTrans1D2" presStyleIdx="0" presStyleCnt="8"/>
      <dgm:spPr/>
      <dgm:t>
        <a:bodyPr/>
        <a:lstStyle/>
        <a:p>
          <a:endParaRPr lang="es-ES"/>
        </a:p>
      </dgm:t>
    </dgm:pt>
    <dgm:pt modelId="{259FDCB8-9353-4138-9AD6-00798916514B}" type="pres">
      <dgm:prSet presAssocID="{C7EE4B38-B2F9-4CF1-9A79-9F9DB134303B}" presName="connTx" presStyleLbl="parChTrans1D2" presStyleIdx="0" presStyleCnt="8"/>
      <dgm:spPr/>
      <dgm:t>
        <a:bodyPr/>
        <a:lstStyle/>
        <a:p>
          <a:endParaRPr lang="es-ES"/>
        </a:p>
      </dgm:t>
    </dgm:pt>
    <dgm:pt modelId="{1B5DFAD6-8B85-4B76-857E-42EE3E965E89}" type="pres">
      <dgm:prSet presAssocID="{1F63901E-8F3D-4674-9124-7C11AEE12613}" presName="node" presStyleLbl="node1" presStyleIdx="0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6C168C-AFE4-40DC-9B70-6F4E70DA5BBB}" type="pres">
      <dgm:prSet presAssocID="{4BA23ACF-1752-466F-91C0-6A8679261866}" presName="Name9" presStyleLbl="parChTrans1D2" presStyleIdx="1" presStyleCnt="8"/>
      <dgm:spPr/>
      <dgm:t>
        <a:bodyPr/>
        <a:lstStyle/>
        <a:p>
          <a:endParaRPr lang="es-ES"/>
        </a:p>
      </dgm:t>
    </dgm:pt>
    <dgm:pt modelId="{159255D1-EDF8-448F-AE5B-6EA4A3F58C13}" type="pres">
      <dgm:prSet presAssocID="{4BA23ACF-1752-466F-91C0-6A8679261866}" presName="connTx" presStyleLbl="parChTrans1D2" presStyleIdx="1" presStyleCnt="8"/>
      <dgm:spPr/>
      <dgm:t>
        <a:bodyPr/>
        <a:lstStyle/>
        <a:p>
          <a:endParaRPr lang="es-ES"/>
        </a:p>
      </dgm:t>
    </dgm:pt>
    <dgm:pt modelId="{A2863600-451C-416D-8FDB-67C356F62A19}" type="pres">
      <dgm:prSet presAssocID="{5007C888-14BF-4165-AD01-235675D0331C}" presName="node" presStyleLbl="node1" presStyleIdx="1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519442-0508-4910-B451-3B79A2E046C3}" type="pres">
      <dgm:prSet presAssocID="{F64ED467-8572-4C05-96B6-2F2F7E23E5ED}" presName="Name9" presStyleLbl="parChTrans1D2" presStyleIdx="2" presStyleCnt="8"/>
      <dgm:spPr/>
      <dgm:t>
        <a:bodyPr/>
        <a:lstStyle/>
        <a:p>
          <a:endParaRPr lang="es-ES"/>
        </a:p>
      </dgm:t>
    </dgm:pt>
    <dgm:pt modelId="{FAC9A6C5-3E81-4BC3-9AFE-870A666FC3E8}" type="pres">
      <dgm:prSet presAssocID="{F64ED467-8572-4C05-96B6-2F2F7E23E5ED}" presName="connTx" presStyleLbl="parChTrans1D2" presStyleIdx="2" presStyleCnt="8"/>
      <dgm:spPr/>
      <dgm:t>
        <a:bodyPr/>
        <a:lstStyle/>
        <a:p>
          <a:endParaRPr lang="es-ES"/>
        </a:p>
      </dgm:t>
    </dgm:pt>
    <dgm:pt modelId="{CE4FB6EE-C55E-48AB-8C78-82485661021D}" type="pres">
      <dgm:prSet presAssocID="{405E1978-5F07-4BAC-BAFE-BFD4DEE3F068}" presName="node" presStyleLbl="node1" presStyleIdx="2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77D0C3-80BA-4552-A271-30EF495A5757}" type="pres">
      <dgm:prSet presAssocID="{53D5E90D-5130-4046-BFE0-DD51C733715D}" presName="Name9" presStyleLbl="parChTrans1D2" presStyleIdx="3" presStyleCnt="8"/>
      <dgm:spPr/>
      <dgm:t>
        <a:bodyPr/>
        <a:lstStyle/>
        <a:p>
          <a:endParaRPr lang="es-ES"/>
        </a:p>
      </dgm:t>
    </dgm:pt>
    <dgm:pt modelId="{ED10D706-8D5F-43F7-BA0E-5B91DB3F18C7}" type="pres">
      <dgm:prSet presAssocID="{53D5E90D-5130-4046-BFE0-DD51C733715D}" presName="connTx" presStyleLbl="parChTrans1D2" presStyleIdx="3" presStyleCnt="8"/>
      <dgm:spPr/>
      <dgm:t>
        <a:bodyPr/>
        <a:lstStyle/>
        <a:p>
          <a:endParaRPr lang="es-ES"/>
        </a:p>
      </dgm:t>
    </dgm:pt>
    <dgm:pt modelId="{9D9DC8DA-45F1-44B4-85A7-8E122D7C58DA}" type="pres">
      <dgm:prSet presAssocID="{D6EAFB4E-E4EB-4F4D-9286-03230FB3703B}" presName="node" presStyleLbl="node1" presStyleIdx="3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529107-5B1A-4066-9FFF-9D6554FEF897}" type="pres">
      <dgm:prSet presAssocID="{0A0F4E8C-F812-40C1-934B-964533BB8128}" presName="Name9" presStyleLbl="parChTrans1D2" presStyleIdx="4" presStyleCnt="8"/>
      <dgm:spPr/>
      <dgm:t>
        <a:bodyPr/>
        <a:lstStyle/>
        <a:p>
          <a:endParaRPr lang="es-ES"/>
        </a:p>
      </dgm:t>
    </dgm:pt>
    <dgm:pt modelId="{FD453CA3-1734-4273-864D-A0925A88AFF1}" type="pres">
      <dgm:prSet presAssocID="{0A0F4E8C-F812-40C1-934B-964533BB8128}" presName="connTx" presStyleLbl="parChTrans1D2" presStyleIdx="4" presStyleCnt="8"/>
      <dgm:spPr/>
      <dgm:t>
        <a:bodyPr/>
        <a:lstStyle/>
        <a:p>
          <a:endParaRPr lang="es-ES"/>
        </a:p>
      </dgm:t>
    </dgm:pt>
    <dgm:pt modelId="{EA7C52B8-9D0A-4F77-9A03-3214E15F57A2}" type="pres">
      <dgm:prSet presAssocID="{0C198332-1496-4876-8B80-0A12D7D3A8B3}" presName="node" presStyleLbl="node1" presStyleIdx="4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6AFA52-58B4-4A55-809A-374AED13C8A6}" type="pres">
      <dgm:prSet presAssocID="{0743BF90-B053-419D-AF8E-A1B3DB643E94}" presName="Name9" presStyleLbl="parChTrans1D2" presStyleIdx="5" presStyleCnt="8"/>
      <dgm:spPr/>
      <dgm:t>
        <a:bodyPr/>
        <a:lstStyle/>
        <a:p>
          <a:endParaRPr lang="es-ES"/>
        </a:p>
      </dgm:t>
    </dgm:pt>
    <dgm:pt modelId="{97CD990B-C837-4986-81FB-07BE7FA3B088}" type="pres">
      <dgm:prSet presAssocID="{0743BF90-B053-419D-AF8E-A1B3DB643E94}" presName="connTx" presStyleLbl="parChTrans1D2" presStyleIdx="5" presStyleCnt="8"/>
      <dgm:spPr/>
      <dgm:t>
        <a:bodyPr/>
        <a:lstStyle/>
        <a:p>
          <a:endParaRPr lang="es-ES"/>
        </a:p>
      </dgm:t>
    </dgm:pt>
    <dgm:pt modelId="{BDD9B0E0-4F56-4851-9E06-9A02B519509C}" type="pres">
      <dgm:prSet presAssocID="{FA5E5AB3-8E6D-4849-AB22-53A794916311}" presName="node" presStyleLbl="node1" presStyleIdx="5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34B4B0-EB26-4C7A-8076-ED53DDF99590}" type="pres">
      <dgm:prSet presAssocID="{6C5063D7-921B-4EA5-92F6-0C455170E3C5}" presName="Name9" presStyleLbl="parChTrans1D2" presStyleIdx="6" presStyleCnt="8"/>
      <dgm:spPr/>
      <dgm:t>
        <a:bodyPr/>
        <a:lstStyle/>
        <a:p>
          <a:endParaRPr lang="es-ES"/>
        </a:p>
      </dgm:t>
    </dgm:pt>
    <dgm:pt modelId="{206C3D6D-1E1C-476E-AC80-1FFFD723A785}" type="pres">
      <dgm:prSet presAssocID="{6C5063D7-921B-4EA5-92F6-0C455170E3C5}" presName="connTx" presStyleLbl="parChTrans1D2" presStyleIdx="6" presStyleCnt="8"/>
      <dgm:spPr/>
      <dgm:t>
        <a:bodyPr/>
        <a:lstStyle/>
        <a:p>
          <a:endParaRPr lang="es-ES"/>
        </a:p>
      </dgm:t>
    </dgm:pt>
    <dgm:pt modelId="{07CE243C-7AB8-4610-A20F-61A1654C8690}" type="pres">
      <dgm:prSet presAssocID="{D88F87CB-B0CD-4EA1-927E-29A8D0844FA3}" presName="node" presStyleLbl="node1" presStyleIdx="6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324F1A-2F1E-4E88-9BAA-0CD7275DA3DC}" type="pres">
      <dgm:prSet presAssocID="{7F000DB1-98A7-4359-AE88-06BCC9E4149A}" presName="Name9" presStyleLbl="parChTrans1D2" presStyleIdx="7" presStyleCnt="8"/>
      <dgm:spPr/>
      <dgm:t>
        <a:bodyPr/>
        <a:lstStyle/>
        <a:p>
          <a:endParaRPr lang="es-ES"/>
        </a:p>
      </dgm:t>
    </dgm:pt>
    <dgm:pt modelId="{2A275F35-884B-4982-B7A3-EB518724C879}" type="pres">
      <dgm:prSet presAssocID="{7F000DB1-98A7-4359-AE88-06BCC9E4149A}" presName="connTx" presStyleLbl="parChTrans1D2" presStyleIdx="7" presStyleCnt="8"/>
      <dgm:spPr/>
      <dgm:t>
        <a:bodyPr/>
        <a:lstStyle/>
        <a:p>
          <a:endParaRPr lang="es-ES"/>
        </a:p>
      </dgm:t>
    </dgm:pt>
    <dgm:pt modelId="{D02E13C6-334D-4943-9E5E-B698876D1B9E}" type="pres">
      <dgm:prSet presAssocID="{2668E446-DE04-419C-8047-9695706EC3B9}" presName="node" presStyleLbl="node1" presStyleIdx="7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F02396A-115D-4DEB-93B3-0320DDDB1472}" type="presOf" srcId="{0A0F4E8C-F812-40C1-934B-964533BB8128}" destId="{FD453CA3-1734-4273-864D-A0925A88AFF1}" srcOrd="1" destOrd="0" presId="urn:microsoft.com/office/officeart/2005/8/layout/radial1"/>
    <dgm:cxn modelId="{EB8CB8E5-7114-429B-A5CD-47C8A156478B}" type="presOf" srcId="{6C5063D7-921B-4EA5-92F6-0C455170E3C5}" destId="{206C3D6D-1E1C-476E-AC80-1FFFD723A785}" srcOrd="1" destOrd="0" presId="urn:microsoft.com/office/officeart/2005/8/layout/radial1"/>
    <dgm:cxn modelId="{EB6E78C7-8E94-4096-8C2A-6D4078EB411A}" type="presOf" srcId="{F6D70062-3925-4A9E-9C3C-C89764DF5BFD}" destId="{146CA6C3-3450-4383-8A51-DF07CBBB87CD}" srcOrd="0" destOrd="0" presId="urn:microsoft.com/office/officeart/2005/8/layout/radial1"/>
    <dgm:cxn modelId="{503F62E2-21D8-4F7F-9772-0B0641A02D5D}" type="presOf" srcId="{1F63901E-8F3D-4674-9124-7C11AEE12613}" destId="{1B5DFAD6-8B85-4B76-857E-42EE3E965E89}" srcOrd="0" destOrd="0" presId="urn:microsoft.com/office/officeart/2005/8/layout/radial1"/>
    <dgm:cxn modelId="{5C7A7003-54FC-4A7D-A7A6-FC1ADE9F9F42}" srcId="{F6D70062-3925-4A9E-9C3C-C89764DF5BFD}" destId="{D88F87CB-B0CD-4EA1-927E-29A8D0844FA3}" srcOrd="6" destOrd="0" parTransId="{6C5063D7-921B-4EA5-92F6-0C455170E3C5}" sibTransId="{F2A0B35F-FACC-4F46-B1FA-A37563A0B8C1}"/>
    <dgm:cxn modelId="{7F532A07-2A14-4E3E-8254-4C672FFE4829}" type="presOf" srcId="{D6EAFB4E-E4EB-4F4D-9286-03230FB3703B}" destId="{9D9DC8DA-45F1-44B4-85A7-8E122D7C58DA}" srcOrd="0" destOrd="0" presId="urn:microsoft.com/office/officeart/2005/8/layout/radial1"/>
    <dgm:cxn modelId="{0F4D7403-3A0F-40F7-87D7-10D64AEBCBAD}" type="presOf" srcId="{7F000DB1-98A7-4359-AE88-06BCC9E4149A}" destId="{E8324F1A-2F1E-4E88-9BAA-0CD7275DA3DC}" srcOrd="0" destOrd="0" presId="urn:microsoft.com/office/officeart/2005/8/layout/radial1"/>
    <dgm:cxn modelId="{40F4472A-4B30-4B72-897E-01004DACADFC}" type="presOf" srcId="{405E1978-5F07-4BAC-BAFE-BFD4DEE3F068}" destId="{CE4FB6EE-C55E-48AB-8C78-82485661021D}" srcOrd="0" destOrd="0" presId="urn:microsoft.com/office/officeart/2005/8/layout/radial1"/>
    <dgm:cxn modelId="{1E92E13C-90D2-430E-978E-94D014800C54}" srcId="{F6D70062-3925-4A9E-9C3C-C89764DF5BFD}" destId="{FA5E5AB3-8E6D-4849-AB22-53A794916311}" srcOrd="5" destOrd="0" parTransId="{0743BF90-B053-419D-AF8E-A1B3DB643E94}" sibTransId="{FF9DB532-544F-4079-A0B2-AA3B7A028F9C}"/>
    <dgm:cxn modelId="{461086D8-E087-4B4E-BB03-DF037150DAAD}" srcId="{F6D70062-3925-4A9E-9C3C-C89764DF5BFD}" destId="{D6EAFB4E-E4EB-4F4D-9286-03230FB3703B}" srcOrd="3" destOrd="0" parTransId="{53D5E90D-5130-4046-BFE0-DD51C733715D}" sibTransId="{8EF59D05-DC6B-49E8-BC9D-21EF03294D56}"/>
    <dgm:cxn modelId="{1D4EF2FC-BB98-4430-BAEE-DDAC1830AF90}" type="presOf" srcId="{299A32D1-A39A-4039-B075-AF0983BCF907}" destId="{B6C950B2-FB50-42B2-A119-0F037AED6885}" srcOrd="0" destOrd="0" presId="urn:microsoft.com/office/officeart/2005/8/layout/radial1"/>
    <dgm:cxn modelId="{2E01A06A-EB26-40AC-A868-E560C090DD62}" type="presOf" srcId="{4BA23ACF-1752-466F-91C0-6A8679261866}" destId="{416C168C-AFE4-40DC-9B70-6F4E70DA5BBB}" srcOrd="0" destOrd="0" presId="urn:microsoft.com/office/officeart/2005/8/layout/radial1"/>
    <dgm:cxn modelId="{5C60AB45-905E-4088-A570-1BD1811E0B83}" type="presOf" srcId="{0743BF90-B053-419D-AF8E-A1B3DB643E94}" destId="{97CD990B-C837-4986-81FB-07BE7FA3B088}" srcOrd="1" destOrd="0" presId="urn:microsoft.com/office/officeart/2005/8/layout/radial1"/>
    <dgm:cxn modelId="{6671EDFE-415D-4D7B-B87C-14F131979C35}" type="presOf" srcId="{0743BF90-B053-419D-AF8E-A1B3DB643E94}" destId="{F36AFA52-58B4-4A55-809A-374AED13C8A6}" srcOrd="0" destOrd="0" presId="urn:microsoft.com/office/officeart/2005/8/layout/radial1"/>
    <dgm:cxn modelId="{DC38C949-58DF-4B0F-AD0B-CDDAF2D9EF75}" type="presOf" srcId="{4BA23ACF-1752-466F-91C0-6A8679261866}" destId="{159255D1-EDF8-448F-AE5B-6EA4A3F58C13}" srcOrd="1" destOrd="0" presId="urn:microsoft.com/office/officeart/2005/8/layout/radial1"/>
    <dgm:cxn modelId="{3133CF09-77DE-4C71-98CE-1D2B65E7E321}" type="presOf" srcId="{C7EE4B38-B2F9-4CF1-9A79-9F9DB134303B}" destId="{259FDCB8-9353-4138-9AD6-00798916514B}" srcOrd="1" destOrd="0" presId="urn:microsoft.com/office/officeart/2005/8/layout/radial1"/>
    <dgm:cxn modelId="{097B4264-98AE-4B4D-A25B-70A950B294E2}" type="presOf" srcId="{0A0F4E8C-F812-40C1-934B-964533BB8128}" destId="{23529107-5B1A-4066-9FFF-9D6554FEF897}" srcOrd="0" destOrd="0" presId="urn:microsoft.com/office/officeart/2005/8/layout/radial1"/>
    <dgm:cxn modelId="{34874299-07DE-44C2-A57A-82A3672EF330}" type="presOf" srcId="{D88F87CB-B0CD-4EA1-927E-29A8D0844FA3}" destId="{07CE243C-7AB8-4610-A20F-61A1654C8690}" srcOrd="0" destOrd="0" presId="urn:microsoft.com/office/officeart/2005/8/layout/radial1"/>
    <dgm:cxn modelId="{10850C9D-15BD-4A63-80BE-F9EECD132BF4}" srcId="{F6D70062-3925-4A9E-9C3C-C89764DF5BFD}" destId="{0C198332-1496-4876-8B80-0A12D7D3A8B3}" srcOrd="4" destOrd="0" parTransId="{0A0F4E8C-F812-40C1-934B-964533BB8128}" sibTransId="{1FABD34E-FAEC-46DC-AE7F-C04895D69FDE}"/>
    <dgm:cxn modelId="{197673B1-7811-4290-9A9B-7612D7F77564}" type="presOf" srcId="{FA5E5AB3-8E6D-4849-AB22-53A794916311}" destId="{BDD9B0E0-4F56-4851-9E06-9A02B519509C}" srcOrd="0" destOrd="0" presId="urn:microsoft.com/office/officeart/2005/8/layout/radial1"/>
    <dgm:cxn modelId="{62681D16-1464-453B-81AA-3E57E6FEBCEE}" type="presOf" srcId="{6C5063D7-921B-4EA5-92F6-0C455170E3C5}" destId="{8634B4B0-EB26-4C7A-8076-ED53DDF99590}" srcOrd="0" destOrd="0" presId="urn:microsoft.com/office/officeart/2005/8/layout/radial1"/>
    <dgm:cxn modelId="{DBC836D5-3050-4A72-9F5D-183EF7A5FFFF}" type="presOf" srcId="{5007C888-14BF-4165-AD01-235675D0331C}" destId="{A2863600-451C-416D-8FDB-67C356F62A19}" srcOrd="0" destOrd="0" presId="urn:microsoft.com/office/officeart/2005/8/layout/radial1"/>
    <dgm:cxn modelId="{44F45D96-918E-48BD-AA2D-745F6371044E}" type="presOf" srcId="{2668E446-DE04-419C-8047-9695706EC3B9}" destId="{D02E13C6-334D-4943-9E5E-B698876D1B9E}" srcOrd="0" destOrd="0" presId="urn:microsoft.com/office/officeart/2005/8/layout/radial1"/>
    <dgm:cxn modelId="{595411FD-C689-47C7-A92A-8E8EC08AB3C9}" srcId="{F6D70062-3925-4A9E-9C3C-C89764DF5BFD}" destId="{1F63901E-8F3D-4674-9124-7C11AEE12613}" srcOrd="0" destOrd="0" parTransId="{C7EE4B38-B2F9-4CF1-9A79-9F9DB134303B}" sibTransId="{98CA1D86-3A4E-4BA7-B4CC-4906839ED4B0}"/>
    <dgm:cxn modelId="{611028E3-00AF-432F-8A0A-44AB17A68A97}" type="presOf" srcId="{53D5E90D-5130-4046-BFE0-DD51C733715D}" destId="{3877D0C3-80BA-4552-A271-30EF495A5757}" srcOrd="0" destOrd="0" presId="urn:microsoft.com/office/officeart/2005/8/layout/radial1"/>
    <dgm:cxn modelId="{11946C13-3BC3-4557-AF00-BD4E9E00E9AF}" type="presOf" srcId="{0C198332-1496-4876-8B80-0A12D7D3A8B3}" destId="{EA7C52B8-9D0A-4F77-9A03-3214E15F57A2}" srcOrd="0" destOrd="0" presId="urn:microsoft.com/office/officeart/2005/8/layout/radial1"/>
    <dgm:cxn modelId="{9F0C7027-6149-47FB-BE90-2E788C87F39F}" type="presOf" srcId="{C7EE4B38-B2F9-4CF1-9A79-9F9DB134303B}" destId="{A9A1794F-24B5-4E8A-9749-62412F47A5B7}" srcOrd="0" destOrd="0" presId="urn:microsoft.com/office/officeart/2005/8/layout/radial1"/>
    <dgm:cxn modelId="{AAFCC351-80A8-45AD-85EF-98CA679F0220}" type="presOf" srcId="{F64ED467-8572-4C05-96B6-2F2F7E23E5ED}" destId="{FAC9A6C5-3E81-4BC3-9AFE-870A666FC3E8}" srcOrd="1" destOrd="0" presId="urn:microsoft.com/office/officeart/2005/8/layout/radial1"/>
    <dgm:cxn modelId="{9F47D6C1-4333-4D01-96C7-CA573AA37511}" type="presOf" srcId="{7F000DB1-98A7-4359-AE88-06BCC9E4149A}" destId="{2A275F35-884B-4982-B7A3-EB518724C879}" srcOrd="1" destOrd="0" presId="urn:microsoft.com/office/officeart/2005/8/layout/radial1"/>
    <dgm:cxn modelId="{3B50A847-388D-4D72-A941-2F1423EF364A}" srcId="{F6D70062-3925-4A9E-9C3C-C89764DF5BFD}" destId="{405E1978-5F07-4BAC-BAFE-BFD4DEE3F068}" srcOrd="2" destOrd="0" parTransId="{F64ED467-8572-4C05-96B6-2F2F7E23E5ED}" sibTransId="{488DAE96-B29C-45C8-AC7E-327CD1FCDB68}"/>
    <dgm:cxn modelId="{6C81F325-011E-4667-9C13-CD6F75C4ADF1}" srcId="{F6D70062-3925-4A9E-9C3C-C89764DF5BFD}" destId="{2668E446-DE04-419C-8047-9695706EC3B9}" srcOrd="7" destOrd="0" parTransId="{7F000DB1-98A7-4359-AE88-06BCC9E4149A}" sibTransId="{320FE9C6-8647-4E76-9241-7B66A48A3CF5}"/>
    <dgm:cxn modelId="{0153E517-CD5E-4444-B663-6A2E78A4B8EA}" srcId="{299A32D1-A39A-4039-B075-AF0983BCF907}" destId="{F6D70062-3925-4A9E-9C3C-C89764DF5BFD}" srcOrd="0" destOrd="0" parTransId="{24C1718F-A9A9-4F2D-9566-004A8CE7A996}" sibTransId="{DD1D02F0-374B-47AC-AE63-789530B26240}"/>
    <dgm:cxn modelId="{0EC5BA25-C6C5-42E0-B071-866195FAD737}" type="presOf" srcId="{53D5E90D-5130-4046-BFE0-DD51C733715D}" destId="{ED10D706-8D5F-43F7-BA0E-5B91DB3F18C7}" srcOrd="1" destOrd="0" presId="urn:microsoft.com/office/officeart/2005/8/layout/radial1"/>
    <dgm:cxn modelId="{01DED2E3-5034-40F6-8700-545B24B46DF7}" type="presOf" srcId="{F64ED467-8572-4C05-96B6-2F2F7E23E5ED}" destId="{A1519442-0508-4910-B451-3B79A2E046C3}" srcOrd="0" destOrd="0" presId="urn:microsoft.com/office/officeart/2005/8/layout/radial1"/>
    <dgm:cxn modelId="{CD7768CC-DE59-420E-965F-94B6CCB36899}" srcId="{F6D70062-3925-4A9E-9C3C-C89764DF5BFD}" destId="{5007C888-14BF-4165-AD01-235675D0331C}" srcOrd="1" destOrd="0" parTransId="{4BA23ACF-1752-466F-91C0-6A8679261866}" sibTransId="{6BAAC9DB-64FE-4FE3-8FF9-0EBEF1522314}"/>
    <dgm:cxn modelId="{20CF943B-9847-476C-8A42-433088DF0547}" type="presParOf" srcId="{B6C950B2-FB50-42B2-A119-0F037AED6885}" destId="{146CA6C3-3450-4383-8A51-DF07CBBB87CD}" srcOrd="0" destOrd="0" presId="urn:microsoft.com/office/officeart/2005/8/layout/radial1"/>
    <dgm:cxn modelId="{7DFFA229-EC0D-45B5-B824-71C37889F15E}" type="presParOf" srcId="{B6C950B2-FB50-42B2-A119-0F037AED6885}" destId="{A9A1794F-24B5-4E8A-9749-62412F47A5B7}" srcOrd="1" destOrd="0" presId="urn:microsoft.com/office/officeart/2005/8/layout/radial1"/>
    <dgm:cxn modelId="{7067BB92-D337-4083-9564-C2B64B7BDC21}" type="presParOf" srcId="{A9A1794F-24B5-4E8A-9749-62412F47A5B7}" destId="{259FDCB8-9353-4138-9AD6-00798916514B}" srcOrd="0" destOrd="0" presId="urn:microsoft.com/office/officeart/2005/8/layout/radial1"/>
    <dgm:cxn modelId="{8E633C90-F5BF-4067-ADDA-3C4FAEAF372D}" type="presParOf" srcId="{B6C950B2-FB50-42B2-A119-0F037AED6885}" destId="{1B5DFAD6-8B85-4B76-857E-42EE3E965E89}" srcOrd="2" destOrd="0" presId="urn:microsoft.com/office/officeart/2005/8/layout/radial1"/>
    <dgm:cxn modelId="{2F59D9E0-0B1B-45B3-A0F4-70245B6433BC}" type="presParOf" srcId="{B6C950B2-FB50-42B2-A119-0F037AED6885}" destId="{416C168C-AFE4-40DC-9B70-6F4E70DA5BBB}" srcOrd="3" destOrd="0" presId="urn:microsoft.com/office/officeart/2005/8/layout/radial1"/>
    <dgm:cxn modelId="{51CB555F-E8B6-4E18-A33A-CA4C86DAA5D2}" type="presParOf" srcId="{416C168C-AFE4-40DC-9B70-6F4E70DA5BBB}" destId="{159255D1-EDF8-448F-AE5B-6EA4A3F58C13}" srcOrd="0" destOrd="0" presId="urn:microsoft.com/office/officeart/2005/8/layout/radial1"/>
    <dgm:cxn modelId="{9244EA93-1D47-44EE-B155-2CE7E2216025}" type="presParOf" srcId="{B6C950B2-FB50-42B2-A119-0F037AED6885}" destId="{A2863600-451C-416D-8FDB-67C356F62A19}" srcOrd="4" destOrd="0" presId="urn:microsoft.com/office/officeart/2005/8/layout/radial1"/>
    <dgm:cxn modelId="{E0F5E09D-096B-4915-9B84-DC2F886BF273}" type="presParOf" srcId="{B6C950B2-FB50-42B2-A119-0F037AED6885}" destId="{A1519442-0508-4910-B451-3B79A2E046C3}" srcOrd="5" destOrd="0" presId="urn:microsoft.com/office/officeart/2005/8/layout/radial1"/>
    <dgm:cxn modelId="{4472679D-141F-4645-93C8-D94EAD1C5F6B}" type="presParOf" srcId="{A1519442-0508-4910-B451-3B79A2E046C3}" destId="{FAC9A6C5-3E81-4BC3-9AFE-870A666FC3E8}" srcOrd="0" destOrd="0" presId="urn:microsoft.com/office/officeart/2005/8/layout/radial1"/>
    <dgm:cxn modelId="{3E48FDB8-947B-4792-AAFC-1501DBEEE3AB}" type="presParOf" srcId="{B6C950B2-FB50-42B2-A119-0F037AED6885}" destId="{CE4FB6EE-C55E-48AB-8C78-82485661021D}" srcOrd="6" destOrd="0" presId="urn:microsoft.com/office/officeart/2005/8/layout/radial1"/>
    <dgm:cxn modelId="{1405BC09-9130-4B2D-8E55-FFB5765BADBA}" type="presParOf" srcId="{B6C950B2-FB50-42B2-A119-0F037AED6885}" destId="{3877D0C3-80BA-4552-A271-30EF495A5757}" srcOrd="7" destOrd="0" presId="urn:microsoft.com/office/officeart/2005/8/layout/radial1"/>
    <dgm:cxn modelId="{9EBA5826-8D0D-4E52-92A9-4919E317E8AD}" type="presParOf" srcId="{3877D0C3-80BA-4552-A271-30EF495A5757}" destId="{ED10D706-8D5F-43F7-BA0E-5B91DB3F18C7}" srcOrd="0" destOrd="0" presId="urn:microsoft.com/office/officeart/2005/8/layout/radial1"/>
    <dgm:cxn modelId="{D5C662F5-7B41-42B8-933F-7CF6AB059504}" type="presParOf" srcId="{B6C950B2-FB50-42B2-A119-0F037AED6885}" destId="{9D9DC8DA-45F1-44B4-85A7-8E122D7C58DA}" srcOrd="8" destOrd="0" presId="urn:microsoft.com/office/officeart/2005/8/layout/radial1"/>
    <dgm:cxn modelId="{8775B5F8-08B3-4340-BA68-A3FB28A4F7FF}" type="presParOf" srcId="{B6C950B2-FB50-42B2-A119-0F037AED6885}" destId="{23529107-5B1A-4066-9FFF-9D6554FEF897}" srcOrd="9" destOrd="0" presId="urn:microsoft.com/office/officeart/2005/8/layout/radial1"/>
    <dgm:cxn modelId="{DD56F399-953E-4187-9A9F-4407DCC58F8E}" type="presParOf" srcId="{23529107-5B1A-4066-9FFF-9D6554FEF897}" destId="{FD453CA3-1734-4273-864D-A0925A88AFF1}" srcOrd="0" destOrd="0" presId="urn:microsoft.com/office/officeart/2005/8/layout/radial1"/>
    <dgm:cxn modelId="{90C8D872-2C3F-4AD2-96AA-D1D2D2166FC5}" type="presParOf" srcId="{B6C950B2-FB50-42B2-A119-0F037AED6885}" destId="{EA7C52B8-9D0A-4F77-9A03-3214E15F57A2}" srcOrd="10" destOrd="0" presId="urn:microsoft.com/office/officeart/2005/8/layout/radial1"/>
    <dgm:cxn modelId="{5A3DF99D-3A8A-46EC-B0AD-DA0D8BE83DBC}" type="presParOf" srcId="{B6C950B2-FB50-42B2-A119-0F037AED6885}" destId="{F36AFA52-58B4-4A55-809A-374AED13C8A6}" srcOrd="11" destOrd="0" presId="urn:microsoft.com/office/officeart/2005/8/layout/radial1"/>
    <dgm:cxn modelId="{D7CAF6DC-09F9-481B-9BC2-7D08DD763B97}" type="presParOf" srcId="{F36AFA52-58B4-4A55-809A-374AED13C8A6}" destId="{97CD990B-C837-4986-81FB-07BE7FA3B088}" srcOrd="0" destOrd="0" presId="urn:microsoft.com/office/officeart/2005/8/layout/radial1"/>
    <dgm:cxn modelId="{79A08007-B671-4EA3-AF73-A72DC9611E04}" type="presParOf" srcId="{B6C950B2-FB50-42B2-A119-0F037AED6885}" destId="{BDD9B0E0-4F56-4851-9E06-9A02B519509C}" srcOrd="12" destOrd="0" presId="urn:microsoft.com/office/officeart/2005/8/layout/radial1"/>
    <dgm:cxn modelId="{655DE869-9545-4DA0-AB33-72FF5FB447E7}" type="presParOf" srcId="{B6C950B2-FB50-42B2-A119-0F037AED6885}" destId="{8634B4B0-EB26-4C7A-8076-ED53DDF99590}" srcOrd="13" destOrd="0" presId="urn:microsoft.com/office/officeart/2005/8/layout/radial1"/>
    <dgm:cxn modelId="{CFB6D1E3-B44C-4877-B650-95CCEF7C48D3}" type="presParOf" srcId="{8634B4B0-EB26-4C7A-8076-ED53DDF99590}" destId="{206C3D6D-1E1C-476E-AC80-1FFFD723A785}" srcOrd="0" destOrd="0" presId="urn:microsoft.com/office/officeart/2005/8/layout/radial1"/>
    <dgm:cxn modelId="{616E80B3-22D4-4462-AEC7-C52A0A6412D3}" type="presParOf" srcId="{B6C950B2-FB50-42B2-A119-0F037AED6885}" destId="{07CE243C-7AB8-4610-A20F-61A1654C8690}" srcOrd="14" destOrd="0" presId="urn:microsoft.com/office/officeart/2005/8/layout/radial1"/>
    <dgm:cxn modelId="{9F49BB3F-8074-4036-8F14-B6ADA2F5DB89}" type="presParOf" srcId="{B6C950B2-FB50-42B2-A119-0F037AED6885}" destId="{E8324F1A-2F1E-4E88-9BAA-0CD7275DA3DC}" srcOrd="15" destOrd="0" presId="urn:microsoft.com/office/officeart/2005/8/layout/radial1"/>
    <dgm:cxn modelId="{62C43B5E-2C6E-4C9F-82A4-45AE80D1F112}" type="presParOf" srcId="{E8324F1A-2F1E-4E88-9BAA-0CD7275DA3DC}" destId="{2A275F35-884B-4982-B7A3-EB518724C879}" srcOrd="0" destOrd="0" presId="urn:microsoft.com/office/officeart/2005/8/layout/radial1"/>
    <dgm:cxn modelId="{B9E616D4-256B-4D95-A604-CA1DADD3A08F}" type="presParOf" srcId="{B6C950B2-FB50-42B2-A119-0F037AED6885}" destId="{D02E13C6-334D-4943-9E5E-B698876D1B9E}" srcOrd="16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E96D9-6004-4F67-905D-76442F4689E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E8FFAEB-DE2A-4559-9E2E-9DDC2FC31AC6}">
      <dgm:prSet phldrT="[Texto]" custT="1"/>
      <dgm:spPr>
        <a:solidFill>
          <a:srgbClr val="861B36"/>
        </a:solidFill>
      </dgm:spPr>
      <dgm:t>
        <a:bodyPr/>
        <a:lstStyle/>
        <a:p>
          <a:pPr algn="just"/>
          <a:r>
            <a:rPr lang="es-ES" sz="1100" b="1" dirty="0" smtClean="0">
              <a:latin typeface="Century Gothic" panose="020B0502020202020204" pitchFamily="34" charset="0"/>
            </a:rPr>
            <a:t>Desarrollaron estrategias de análisis variadas, </a:t>
          </a:r>
          <a:r>
            <a:rPr lang="es-ES" sz="1100" dirty="0" smtClean="0">
              <a:latin typeface="Century Gothic" panose="020B0502020202020204" pitchFamily="34" charset="0"/>
            </a:rPr>
            <a:t>como foros de consulta, grupos de enfoque, mesas técnicas, de discusión y análisis, y sesiones de trabajo colegiado con la participación de docentes, directores y supervisores, así como de las estructuras en los niveles educativos de la entidad.</a:t>
          </a:r>
          <a:endParaRPr lang="es-ES" sz="1100" dirty="0">
            <a:latin typeface="Century Gothic" panose="020B0502020202020204" pitchFamily="34" charset="0"/>
          </a:endParaRPr>
        </a:p>
      </dgm:t>
    </dgm:pt>
    <dgm:pt modelId="{A2564AB8-9296-412A-ADA5-E9911FC28936}" type="parTrans" cxnId="{CB1577EF-AD08-453E-83C3-FCBDAD8229D1}">
      <dgm:prSet/>
      <dgm:spPr/>
      <dgm:t>
        <a:bodyPr/>
        <a:lstStyle/>
        <a:p>
          <a:endParaRPr lang="es-ES" sz="5400">
            <a:latin typeface="Century Gothic" panose="020B0502020202020204" pitchFamily="34" charset="0"/>
          </a:endParaRPr>
        </a:p>
      </dgm:t>
    </dgm:pt>
    <dgm:pt modelId="{47398F26-C0B9-4551-9D08-C4E7D0F1C956}" type="sibTrans" cxnId="{CB1577EF-AD08-453E-83C3-FCBDAD8229D1}">
      <dgm:prSet/>
      <dgm:spPr/>
      <dgm:t>
        <a:bodyPr/>
        <a:lstStyle/>
        <a:p>
          <a:endParaRPr lang="es-ES" sz="5400">
            <a:latin typeface="Century Gothic" panose="020B0502020202020204" pitchFamily="34" charset="0"/>
          </a:endParaRPr>
        </a:p>
      </dgm:t>
    </dgm:pt>
    <dgm:pt modelId="{A3AB2E04-367E-4D4E-A1C2-8340A09F9E53}">
      <dgm:prSet phldrT="[Texto]" custT="1"/>
      <dgm:spPr>
        <a:solidFill>
          <a:srgbClr val="B04A00"/>
        </a:solidFill>
      </dgm:spPr>
      <dgm:t>
        <a:bodyPr/>
        <a:lstStyle/>
        <a:p>
          <a:pPr algn="just"/>
          <a:r>
            <a:rPr lang="es-ES" sz="1000" b="1" dirty="0" smtClean="0">
              <a:latin typeface="Century Gothic" panose="020B0502020202020204" pitchFamily="34" charset="0"/>
            </a:rPr>
            <a:t>Consideran que los dominios y criterios reflejan aspectos clave de la función.</a:t>
          </a:r>
        </a:p>
        <a:p>
          <a:pPr algn="just"/>
          <a:r>
            <a:rPr lang="es-MX" sz="1000" b="1" i="0" dirty="0" smtClean="0">
              <a:latin typeface="Century Gothic" panose="020B0502020202020204" pitchFamily="34" charset="0"/>
            </a:rPr>
            <a:t>Docentes</a:t>
          </a:r>
          <a:r>
            <a:rPr lang="es-MX" sz="1000" i="0" dirty="0" smtClean="0">
              <a:latin typeface="Century Gothic" panose="020B0502020202020204" pitchFamily="34" charset="0"/>
            </a:rPr>
            <a:t>: “</a:t>
          </a:r>
          <a:r>
            <a:rPr lang="es-MX" sz="1000" i="1" dirty="0" smtClean="0">
              <a:latin typeface="Century Gothic" panose="020B0502020202020204" pitchFamily="34" charset="0"/>
            </a:rPr>
            <a:t>de primera impresión parece muy exigente pero esto es muy bueno para lograr la excelencia en la educación” (San Luis Potosí).</a:t>
          </a:r>
        </a:p>
        <a:p>
          <a:pPr algn="just"/>
          <a:r>
            <a:rPr lang="es-MX" sz="1000" b="1" i="0" dirty="0" smtClean="0">
              <a:latin typeface="Century Gothic" panose="020B0502020202020204" pitchFamily="34" charset="0"/>
            </a:rPr>
            <a:t>Directores</a:t>
          </a:r>
          <a:r>
            <a:rPr lang="es-MX" sz="1000" i="0" dirty="0" smtClean="0">
              <a:latin typeface="Century Gothic" panose="020B0502020202020204" pitchFamily="34" charset="0"/>
            </a:rPr>
            <a:t>: </a:t>
          </a:r>
          <a:r>
            <a:rPr lang="es-MX" sz="1000" i="1" dirty="0" smtClean="0">
              <a:latin typeface="Century Gothic" panose="020B0502020202020204" pitchFamily="34" charset="0"/>
            </a:rPr>
            <a:t>“El documento incluye elementos acordes y pertinentes a los planteamientos de la Nueva Escuela Mexicana, y cumple con los criterios considerados para guiar el diseño de los perfiles”</a:t>
          </a:r>
          <a:r>
            <a:rPr lang="es-MX" sz="1000" dirty="0" smtClean="0">
              <a:latin typeface="Century Gothic" panose="020B0502020202020204" pitchFamily="34" charset="0"/>
            </a:rPr>
            <a:t> (Sonora); </a:t>
          </a:r>
        </a:p>
        <a:p>
          <a:pPr algn="just"/>
          <a:r>
            <a:rPr lang="es-ES" sz="1000" b="1" dirty="0" smtClean="0">
              <a:latin typeface="Century Gothic" panose="020B0502020202020204" pitchFamily="34" charset="0"/>
            </a:rPr>
            <a:t>Supervisores: </a:t>
          </a:r>
          <a:r>
            <a:rPr lang="es-MX" sz="1000" i="1" dirty="0" smtClean="0">
              <a:latin typeface="Century Gothic" panose="020B0502020202020204" pitchFamily="34" charset="0"/>
            </a:rPr>
            <a:t>“Se considera pertinente lo que se está abordando, es claro y va a lo sustancial” </a:t>
          </a:r>
          <a:r>
            <a:rPr lang="es-MX" sz="1000" dirty="0" smtClean="0">
              <a:latin typeface="Century Gothic" panose="020B0502020202020204" pitchFamily="34" charset="0"/>
            </a:rPr>
            <a:t>(Jalisco)</a:t>
          </a:r>
          <a:r>
            <a:rPr lang="es-ES" sz="1000" dirty="0" smtClean="0">
              <a:latin typeface="Century Gothic" panose="020B0502020202020204" pitchFamily="34" charset="0"/>
            </a:rPr>
            <a:t>. </a:t>
          </a:r>
          <a:endParaRPr lang="es-ES" sz="1000" dirty="0">
            <a:latin typeface="Century Gothic" panose="020B0502020202020204" pitchFamily="34" charset="0"/>
          </a:endParaRPr>
        </a:p>
      </dgm:t>
    </dgm:pt>
    <dgm:pt modelId="{1197A2B0-F9ED-4080-9C34-92F0E04D929A}" type="parTrans" cxnId="{98236534-964F-4A81-BE9B-B0ADDF105163}">
      <dgm:prSet/>
      <dgm:spPr/>
      <dgm:t>
        <a:bodyPr/>
        <a:lstStyle/>
        <a:p>
          <a:endParaRPr lang="es-ES" sz="5400">
            <a:latin typeface="Century Gothic" panose="020B0502020202020204" pitchFamily="34" charset="0"/>
          </a:endParaRPr>
        </a:p>
      </dgm:t>
    </dgm:pt>
    <dgm:pt modelId="{42D2019D-1E85-4DFF-AFA1-C3C0FFFE94C8}" type="sibTrans" cxnId="{98236534-964F-4A81-BE9B-B0ADDF105163}">
      <dgm:prSet/>
      <dgm:spPr/>
      <dgm:t>
        <a:bodyPr/>
        <a:lstStyle/>
        <a:p>
          <a:endParaRPr lang="es-ES" sz="5400">
            <a:latin typeface="Century Gothic" panose="020B0502020202020204" pitchFamily="34" charset="0"/>
          </a:endParaRPr>
        </a:p>
      </dgm:t>
    </dgm:pt>
    <dgm:pt modelId="{55A160F9-08E4-4469-9183-1E69CF2D0957}">
      <dgm:prSet phldrT="[Texto]" custT="1"/>
      <dgm:spPr>
        <a:solidFill>
          <a:srgbClr val="AD6300"/>
        </a:solidFill>
      </dgm:spPr>
      <dgm:t>
        <a:bodyPr/>
        <a:lstStyle/>
        <a:p>
          <a:pPr algn="just"/>
          <a:r>
            <a:rPr lang="es-ES" sz="1000" b="1" dirty="0" smtClean="0">
              <a:latin typeface="Century Gothic" panose="020B0502020202020204" pitchFamily="34" charset="0"/>
            </a:rPr>
            <a:t>Presentan propuestas para incluir aspectos no considerados en el perfil.</a:t>
          </a:r>
        </a:p>
        <a:p>
          <a:pPr algn="just"/>
          <a:r>
            <a:rPr lang="es-ES" sz="1000" b="1" dirty="0" smtClean="0">
              <a:latin typeface="Century Gothic" panose="020B0502020202020204" pitchFamily="34" charset="0"/>
            </a:rPr>
            <a:t>Docentes</a:t>
          </a:r>
          <a:r>
            <a:rPr lang="es-ES" sz="1000" dirty="0" smtClean="0">
              <a:latin typeface="Century Gothic" panose="020B0502020202020204" pitchFamily="34" charset="0"/>
            </a:rPr>
            <a:t>: “conocer y practicar el factor humano, considerarse como un maestro asumiendo su rol con ética, compromiso y vocación para desempeñar su papel” (Tlaxcala).</a:t>
          </a:r>
        </a:p>
        <a:p>
          <a:pPr algn="just"/>
          <a:r>
            <a:rPr lang="es-ES" sz="1000" b="1" dirty="0" smtClean="0">
              <a:latin typeface="Century Gothic" panose="020B0502020202020204" pitchFamily="34" charset="0"/>
            </a:rPr>
            <a:t>Directores</a:t>
          </a:r>
          <a:r>
            <a:rPr lang="es-ES" sz="1000" dirty="0" smtClean="0">
              <a:latin typeface="Century Gothic" panose="020B0502020202020204" pitchFamily="34" charset="0"/>
            </a:rPr>
            <a:t>: “No se menciona, dentro del perfil, el conocimiento y aplicación de la normatividad que aplican al ámbito educativo, derivados del artículo 3°” (Jalisco).</a:t>
          </a:r>
        </a:p>
        <a:p>
          <a:pPr algn="just"/>
          <a:r>
            <a:rPr lang="es-ES" sz="1000" b="1" dirty="0" smtClean="0">
              <a:latin typeface="Century Gothic" panose="020B0502020202020204" pitchFamily="34" charset="0"/>
            </a:rPr>
            <a:t>Supervisores</a:t>
          </a:r>
          <a:r>
            <a:rPr lang="es-ES" sz="1000" dirty="0" smtClean="0">
              <a:latin typeface="Century Gothic" panose="020B0502020202020204" pitchFamily="34" charset="0"/>
            </a:rPr>
            <a:t>: “conocimiento de los diferentes programas educativos que operan en las escuelas. Sus lineamientos, reglas de operación y recursos” (Aguascalientes).</a:t>
          </a:r>
        </a:p>
      </dgm:t>
    </dgm:pt>
    <dgm:pt modelId="{5CCC0717-E7F7-4D99-9BC0-FDA2879CF4D2}" type="parTrans" cxnId="{CDA7D92C-3347-4824-ACF1-77C6AC74952E}">
      <dgm:prSet/>
      <dgm:spPr/>
      <dgm:t>
        <a:bodyPr/>
        <a:lstStyle/>
        <a:p>
          <a:endParaRPr lang="es-ES" sz="5400">
            <a:latin typeface="Century Gothic" panose="020B0502020202020204" pitchFamily="34" charset="0"/>
          </a:endParaRPr>
        </a:p>
      </dgm:t>
    </dgm:pt>
    <dgm:pt modelId="{13871C93-DF31-4636-BD60-C82C868F6F23}" type="sibTrans" cxnId="{CDA7D92C-3347-4824-ACF1-77C6AC74952E}">
      <dgm:prSet/>
      <dgm:spPr/>
      <dgm:t>
        <a:bodyPr/>
        <a:lstStyle/>
        <a:p>
          <a:endParaRPr lang="es-ES" sz="5400">
            <a:latin typeface="Century Gothic" panose="020B0502020202020204" pitchFamily="34" charset="0"/>
          </a:endParaRPr>
        </a:p>
      </dgm:t>
    </dgm:pt>
    <dgm:pt modelId="{BC81E067-C314-4E6C-A6F7-EF5884B91E5A}">
      <dgm:prSet phldrT="[Texto]" custT="1"/>
      <dgm:spPr>
        <a:solidFill>
          <a:srgbClr val="A5A5A5"/>
        </a:solidFill>
      </dgm:spPr>
      <dgm:t>
        <a:bodyPr/>
        <a:lstStyle/>
        <a:p>
          <a:pPr algn="just"/>
          <a:r>
            <a:rPr lang="es-ES" sz="1100" dirty="0" smtClean="0">
              <a:latin typeface="Century Gothic" panose="020B0502020202020204" pitchFamily="34" charset="0"/>
            </a:rPr>
            <a:t>Solicitan </a:t>
          </a:r>
          <a:r>
            <a:rPr lang="es-ES" sz="1100" b="1" dirty="0" smtClean="0">
              <a:latin typeface="Century Gothic" panose="020B0502020202020204" pitchFamily="34" charset="0"/>
            </a:rPr>
            <a:t>diversificar los perfiles</a:t>
          </a:r>
          <a:r>
            <a:rPr lang="es-ES" sz="1100" dirty="0" smtClean="0">
              <a:latin typeface="Century Gothic" panose="020B0502020202020204" pitchFamily="34" charset="0"/>
            </a:rPr>
            <a:t> a figuras tales como subdirectores, coordinadores, jefes de sector, jefes de enseñanza, asesores técnico pedagógicos y tutores, así como diferenciar los aspectos administrativos de los pedagógicos que sean esenciales para cada función.</a:t>
          </a:r>
          <a:endParaRPr lang="es-ES" sz="1100" dirty="0">
            <a:latin typeface="Century Gothic" panose="020B0502020202020204" pitchFamily="34" charset="0"/>
          </a:endParaRPr>
        </a:p>
      </dgm:t>
    </dgm:pt>
    <dgm:pt modelId="{8C5FB685-4234-4254-83C8-8C49AD14A253}" type="parTrans" cxnId="{BDCB2F51-31FC-43BF-A520-9882D9F63478}">
      <dgm:prSet/>
      <dgm:spPr/>
      <dgm:t>
        <a:bodyPr/>
        <a:lstStyle/>
        <a:p>
          <a:endParaRPr lang="es-ES" sz="5400">
            <a:latin typeface="Century Gothic" panose="020B0502020202020204" pitchFamily="34" charset="0"/>
          </a:endParaRPr>
        </a:p>
      </dgm:t>
    </dgm:pt>
    <dgm:pt modelId="{0FA0BFE5-90E5-4027-BD76-352DB43E4610}" type="sibTrans" cxnId="{BDCB2F51-31FC-43BF-A520-9882D9F63478}">
      <dgm:prSet/>
      <dgm:spPr/>
      <dgm:t>
        <a:bodyPr/>
        <a:lstStyle/>
        <a:p>
          <a:endParaRPr lang="es-ES" sz="5400">
            <a:latin typeface="Century Gothic" panose="020B0502020202020204" pitchFamily="34" charset="0"/>
          </a:endParaRPr>
        </a:p>
      </dgm:t>
    </dgm:pt>
    <dgm:pt modelId="{7F213FE0-699E-4A73-BA74-E1EF70D96A73}">
      <dgm:prSet phldrT="[Texto]" custT="1"/>
      <dgm:spPr>
        <a:solidFill>
          <a:srgbClr val="AD8330"/>
        </a:solidFill>
      </dgm:spPr>
      <dgm:t>
        <a:bodyPr/>
        <a:lstStyle/>
        <a:p>
          <a:pPr algn="just"/>
          <a:r>
            <a:rPr lang="es-ES" sz="1000" b="1" dirty="0" smtClean="0">
              <a:latin typeface="Century Gothic" panose="020B0502020202020204" pitchFamily="34" charset="0"/>
            </a:rPr>
            <a:t>Destacan niveles de dominio más profundos respecto de los atributos considerados.</a:t>
          </a:r>
        </a:p>
        <a:p>
          <a:pPr algn="just"/>
          <a:r>
            <a:rPr lang="es-ES" sz="1000" b="1" dirty="0" smtClean="0">
              <a:latin typeface="Century Gothic" panose="020B0502020202020204" pitchFamily="34" charset="0"/>
            </a:rPr>
            <a:t>Docentes</a:t>
          </a:r>
          <a:r>
            <a:rPr lang="es-ES" sz="1000" dirty="0" smtClean="0">
              <a:latin typeface="Century Gothic" panose="020B0502020202020204" pitchFamily="34" charset="0"/>
            </a:rPr>
            <a:t>: “Diseña estrategias de evaluación...”, en sustitución de “Selecciona estrategias de evaluación” (Puebla).</a:t>
          </a:r>
        </a:p>
        <a:p>
          <a:pPr algn="just"/>
          <a:r>
            <a:rPr lang="es-ES" sz="1000" b="1" dirty="0" smtClean="0">
              <a:latin typeface="Century Gothic" panose="020B0502020202020204" pitchFamily="34" charset="0"/>
            </a:rPr>
            <a:t>Directores</a:t>
          </a:r>
          <a:r>
            <a:rPr lang="es-ES" sz="1000" dirty="0" smtClean="0">
              <a:latin typeface="Century Gothic" panose="020B0502020202020204" pitchFamily="34" charset="0"/>
            </a:rPr>
            <a:t>: “Domina los propósitos y aspectos centrales del currículo vigente”, en sustitución de “Identifica los propósitos…” (Baja California Sur).</a:t>
          </a:r>
        </a:p>
        <a:p>
          <a:pPr algn="just"/>
          <a:r>
            <a:rPr lang="es-ES" sz="1000" b="1" dirty="0" smtClean="0">
              <a:latin typeface="Century Gothic" panose="020B0502020202020204" pitchFamily="34" charset="0"/>
            </a:rPr>
            <a:t>Supervisores</a:t>
          </a:r>
          <a:r>
            <a:rPr lang="es-ES" sz="1000" dirty="0" smtClean="0">
              <a:latin typeface="Century Gothic" panose="020B0502020202020204" pitchFamily="34" charset="0"/>
            </a:rPr>
            <a:t>: “</a:t>
          </a:r>
          <a:r>
            <a:rPr lang="es-MX" sz="1000" dirty="0" smtClean="0">
              <a:latin typeface="Century Gothic" panose="020B0502020202020204" pitchFamily="34" charset="0"/>
            </a:rPr>
            <a:t>Impulsa altas expectativas acerca del aprendizaje de los alumnos en las escuelas”, en sustitución de “Cuenta con altas expectativas…” (Sonora).</a:t>
          </a:r>
          <a:endParaRPr lang="es-ES" sz="1000" b="1" dirty="0" smtClean="0">
            <a:latin typeface="Century Gothic" panose="020B0502020202020204" pitchFamily="34" charset="0"/>
          </a:endParaRPr>
        </a:p>
      </dgm:t>
    </dgm:pt>
    <dgm:pt modelId="{6E910A0F-702A-4B00-B864-54B64314B73F}" type="parTrans" cxnId="{CD35D3A9-9974-463E-9D2F-7A86273D193A}">
      <dgm:prSet/>
      <dgm:spPr/>
      <dgm:t>
        <a:bodyPr/>
        <a:lstStyle/>
        <a:p>
          <a:endParaRPr lang="es-ES" sz="5400">
            <a:latin typeface="Century Gothic" panose="020B0502020202020204" pitchFamily="34" charset="0"/>
          </a:endParaRPr>
        </a:p>
      </dgm:t>
    </dgm:pt>
    <dgm:pt modelId="{0E5B79F1-A00C-48EC-B4CC-60069CEBA7FD}" type="sibTrans" cxnId="{CD35D3A9-9974-463E-9D2F-7A86273D193A}">
      <dgm:prSet/>
      <dgm:spPr/>
      <dgm:t>
        <a:bodyPr/>
        <a:lstStyle/>
        <a:p>
          <a:endParaRPr lang="es-ES" sz="5400">
            <a:latin typeface="Century Gothic" panose="020B0502020202020204" pitchFamily="34" charset="0"/>
          </a:endParaRPr>
        </a:p>
      </dgm:t>
    </dgm:pt>
    <dgm:pt modelId="{F9040280-46AF-403C-BC3C-DC24F39A6035}" type="pres">
      <dgm:prSet presAssocID="{E9FE96D9-6004-4F67-905D-76442F4689E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D4ECF9F1-720F-4B6B-A060-11BD53E6CA22}" type="pres">
      <dgm:prSet presAssocID="{E9FE96D9-6004-4F67-905D-76442F4689EA}" presName="Name1" presStyleCnt="0"/>
      <dgm:spPr/>
    </dgm:pt>
    <dgm:pt modelId="{02665C55-A114-4F30-B4A6-CBD0F45FE579}" type="pres">
      <dgm:prSet presAssocID="{E9FE96D9-6004-4F67-905D-76442F4689EA}" presName="cycle" presStyleCnt="0"/>
      <dgm:spPr/>
    </dgm:pt>
    <dgm:pt modelId="{3DFF05B8-B412-4BF7-B6BB-C0E80A04BAA0}" type="pres">
      <dgm:prSet presAssocID="{E9FE96D9-6004-4F67-905D-76442F4689EA}" presName="srcNode" presStyleLbl="node1" presStyleIdx="0" presStyleCnt="5"/>
      <dgm:spPr/>
    </dgm:pt>
    <dgm:pt modelId="{03D35C32-28DF-4548-AA40-5ACBEFDC7842}" type="pres">
      <dgm:prSet presAssocID="{E9FE96D9-6004-4F67-905D-76442F4689EA}" presName="conn" presStyleLbl="parChTrans1D2" presStyleIdx="0" presStyleCnt="1"/>
      <dgm:spPr/>
      <dgm:t>
        <a:bodyPr/>
        <a:lstStyle/>
        <a:p>
          <a:endParaRPr lang="es-ES"/>
        </a:p>
      </dgm:t>
    </dgm:pt>
    <dgm:pt modelId="{2D85C9DB-F034-4B38-85C0-192A4FC124DF}" type="pres">
      <dgm:prSet presAssocID="{E9FE96D9-6004-4F67-905D-76442F4689EA}" presName="extraNode" presStyleLbl="node1" presStyleIdx="0" presStyleCnt="5"/>
      <dgm:spPr/>
    </dgm:pt>
    <dgm:pt modelId="{2F7DA6E7-AD8F-43F8-B6C9-F074CB7BD8FA}" type="pres">
      <dgm:prSet presAssocID="{E9FE96D9-6004-4F67-905D-76442F4689EA}" presName="dstNode" presStyleLbl="node1" presStyleIdx="0" presStyleCnt="5"/>
      <dgm:spPr/>
    </dgm:pt>
    <dgm:pt modelId="{50006718-3ABD-4E51-ACA6-3B7F1B85464F}" type="pres">
      <dgm:prSet presAssocID="{2E8FFAEB-DE2A-4559-9E2E-9DDC2FC31AC6}" presName="text_1" presStyleLbl="node1" presStyleIdx="0" presStyleCnt="5" custScaleX="105957" custScaleY="10130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FF23FB-13DC-4C4D-8979-74CE436AC62B}" type="pres">
      <dgm:prSet presAssocID="{2E8FFAEB-DE2A-4559-9E2E-9DDC2FC31AC6}" presName="accent_1" presStyleCnt="0"/>
      <dgm:spPr/>
    </dgm:pt>
    <dgm:pt modelId="{CD8DA7FA-520A-4A55-95DB-1C5570B0AC17}" type="pres">
      <dgm:prSet presAssocID="{2E8FFAEB-DE2A-4559-9E2E-9DDC2FC31AC6}" presName="accentRepeatNode" presStyleLbl="solidFgAcc1" presStyleIdx="0" presStyleCnt="5" custScaleX="68302" custScaleY="68302"/>
      <dgm:spPr/>
    </dgm:pt>
    <dgm:pt modelId="{2AA5906F-367C-409F-9A80-4FE48340C049}" type="pres">
      <dgm:prSet presAssocID="{A3AB2E04-367E-4D4E-A1C2-8340A09F9E53}" presName="text_2" presStyleLbl="node1" presStyleIdx="1" presStyleCnt="5" custScaleX="105957" custScaleY="144138" custLinFactNeighborX="-446" custLinFactNeighborY="-1293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BCD9A6-861A-4B13-ADEB-99304F3C9AC3}" type="pres">
      <dgm:prSet presAssocID="{A3AB2E04-367E-4D4E-A1C2-8340A09F9E53}" presName="accent_2" presStyleCnt="0"/>
      <dgm:spPr/>
    </dgm:pt>
    <dgm:pt modelId="{CCDE4E78-76D5-452C-A61E-643EDA119384}" type="pres">
      <dgm:prSet presAssocID="{A3AB2E04-367E-4D4E-A1C2-8340A09F9E53}" presName="accentRepeatNode" presStyleLbl="solidFgAcc1" presStyleIdx="1" presStyleCnt="5" custScaleX="68302" custScaleY="68302" custLinFactNeighborX="-3448" custLinFactNeighborY="-10344"/>
      <dgm:spPr/>
    </dgm:pt>
    <dgm:pt modelId="{A736E3EB-44A4-4F2F-9E10-2B25FD4F84CB}" type="pres">
      <dgm:prSet presAssocID="{55A160F9-08E4-4469-9183-1E69CF2D0957}" presName="text_3" presStyleLbl="node1" presStyleIdx="2" presStyleCnt="5" custScaleX="105957" custScaleY="16789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EC12D3-3D4D-4093-A7F3-C4C11A0293D5}" type="pres">
      <dgm:prSet presAssocID="{55A160F9-08E4-4469-9183-1E69CF2D0957}" presName="accent_3" presStyleCnt="0"/>
      <dgm:spPr/>
    </dgm:pt>
    <dgm:pt modelId="{06255203-0C87-4F02-B480-6C376994816A}" type="pres">
      <dgm:prSet presAssocID="{55A160F9-08E4-4469-9183-1E69CF2D0957}" presName="accentRepeatNode" presStyleLbl="solidFgAcc1" presStyleIdx="2" presStyleCnt="5" custScaleX="68302" custScaleY="68302"/>
      <dgm:spPr/>
    </dgm:pt>
    <dgm:pt modelId="{C715668A-D1CA-4E26-B861-7E15DBFC7E62}" type="pres">
      <dgm:prSet presAssocID="{7F213FE0-699E-4A73-BA74-E1EF70D96A73}" presName="text_4" presStyleLbl="node1" presStyleIdx="3" presStyleCnt="5" custScaleX="105957" custScaleY="148143" custLinFactNeighborX="-446" custLinFactNeighborY="172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132306-B320-47D0-BC0A-527DFD35BF6A}" type="pres">
      <dgm:prSet presAssocID="{7F213FE0-699E-4A73-BA74-E1EF70D96A73}" presName="accent_4" presStyleCnt="0"/>
      <dgm:spPr/>
    </dgm:pt>
    <dgm:pt modelId="{3E375E0A-6637-49E4-9461-92903C442F5C}" type="pres">
      <dgm:prSet presAssocID="{7F213FE0-699E-4A73-BA74-E1EF70D96A73}" presName="accentRepeatNode" presStyleLbl="solidFgAcc1" presStyleIdx="3" presStyleCnt="5" custScaleX="68302" custScaleY="68302" custLinFactNeighborX="-3448" custLinFactNeighborY="13793"/>
      <dgm:spPr/>
    </dgm:pt>
    <dgm:pt modelId="{D840B094-502C-4FCC-8631-51E1DBB8CADA}" type="pres">
      <dgm:prSet presAssocID="{BC81E067-C314-4E6C-A6F7-EF5884B91E5A}" presName="text_5" presStyleLbl="node1" presStyleIdx="4" presStyleCnt="5" custScaleX="105957" custScaleY="931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10B9CD-161B-4CBB-BDB4-147AC0A0E378}" type="pres">
      <dgm:prSet presAssocID="{BC81E067-C314-4E6C-A6F7-EF5884B91E5A}" presName="accent_5" presStyleCnt="0"/>
      <dgm:spPr/>
    </dgm:pt>
    <dgm:pt modelId="{78E98924-7633-4D63-A25D-3DE68AC717CC}" type="pres">
      <dgm:prSet presAssocID="{BC81E067-C314-4E6C-A6F7-EF5884B91E5A}" presName="accentRepeatNode" presStyleLbl="solidFgAcc1" presStyleIdx="4" presStyleCnt="5" custScaleX="68302" custScaleY="68302"/>
      <dgm:spPr/>
    </dgm:pt>
  </dgm:ptLst>
  <dgm:cxnLst>
    <dgm:cxn modelId="{11D43DBA-83F3-4934-AC11-41D48E9D9F12}" type="presOf" srcId="{2E8FFAEB-DE2A-4559-9E2E-9DDC2FC31AC6}" destId="{50006718-3ABD-4E51-ACA6-3B7F1B85464F}" srcOrd="0" destOrd="0" presId="urn:microsoft.com/office/officeart/2008/layout/VerticalCurvedList"/>
    <dgm:cxn modelId="{A7FA807C-2E9F-48BA-9234-0119D8C409BE}" type="presOf" srcId="{55A160F9-08E4-4469-9183-1E69CF2D0957}" destId="{A736E3EB-44A4-4F2F-9E10-2B25FD4F84CB}" srcOrd="0" destOrd="0" presId="urn:microsoft.com/office/officeart/2008/layout/VerticalCurvedList"/>
    <dgm:cxn modelId="{CB1577EF-AD08-453E-83C3-FCBDAD8229D1}" srcId="{E9FE96D9-6004-4F67-905D-76442F4689EA}" destId="{2E8FFAEB-DE2A-4559-9E2E-9DDC2FC31AC6}" srcOrd="0" destOrd="0" parTransId="{A2564AB8-9296-412A-ADA5-E9911FC28936}" sibTransId="{47398F26-C0B9-4551-9D08-C4E7D0F1C956}"/>
    <dgm:cxn modelId="{16DB6299-7867-4864-9188-AF90AAAE00F9}" type="presOf" srcId="{E9FE96D9-6004-4F67-905D-76442F4689EA}" destId="{F9040280-46AF-403C-BC3C-DC24F39A6035}" srcOrd="0" destOrd="0" presId="urn:microsoft.com/office/officeart/2008/layout/VerticalCurvedList"/>
    <dgm:cxn modelId="{CDA7D92C-3347-4824-ACF1-77C6AC74952E}" srcId="{E9FE96D9-6004-4F67-905D-76442F4689EA}" destId="{55A160F9-08E4-4469-9183-1E69CF2D0957}" srcOrd="2" destOrd="0" parTransId="{5CCC0717-E7F7-4D99-9BC0-FDA2879CF4D2}" sibTransId="{13871C93-DF31-4636-BD60-C82C868F6F23}"/>
    <dgm:cxn modelId="{BDCB2F51-31FC-43BF-A520-9882D9F63478}" srcId="{E9FE96D9-6004-4F67-905D-76442F4689EA}" destId="{BC81E067-C314-4E6C-A6F7-EF5884B91E5A}" srcOrd="4" destOrd="0" parTransId="{8C5FB685-4234-4254-83C8-8C49AD14A253}" sibTransId="{0FA0BFE5-90E5-4027-BD76-352DB43E4610}"/>
    <dgm:cxn modelId="{98236534-964F-4A81-BE9B-B0ADDF105163}" srcId="{E9FE96D9-6004-4F67-905D-76442F4689EA}" destId="{A3AB2E04-367E-4D4E-A1C2-8340A09F9E53}" srcOrd="1" destOrd="0" parTransId="{1197A2B0-F9ED-4080-9C34-92F0E04D929A}" sibTransId="{42D2019D-1E85-4DFF-AFA1-C3C0FFFE94C8}"/>
    <dgm:cxn modelId="{D5F9514D-68F7-4266-BD54-012C4FA66414}" type="presOf" srcId="{BC81E067-C314-4E6C-A6F7-EF5884B91E5A}" destId="{D840B094-502C-4FCC-8631-51E1DBB8CADA}" srcOrd="0" destOrd="0" presId="urn:microsoft.com/office/officeart/2008/layout/VerticalCurvedList"/>
    <dgm:cxn modelId="{33511211-C2EF-4E5E-BEBD-6804964E0884}" type="presOf" srcId="{7F213FE0-699E-4A73-BA74-E1EF70D96A73}" destId="{C715668A-D1CA-4E26-B861-7E15DBFC7E62}" srcOrd="0" destOrd="0" presId="urn:microsoft.com/office/officeart/2008/layout/VerticalCurvedList"/>
    <dgm:cxn modelId="{F921E9D3-B051-46A9-A6A7-0A23BB22E682}" type="presOf" srcId="{47398F26-C0B9-4551-9D08-C4E7D0F1C956}" destId="{03D35C32-28DF-4548-AA40-5ACBEFDC7842}" srcOrd="0" destOrd="0" presId="urn:microsoft.com/office/officeart/2008/layout/VerticalCurvedList"/>
    <dgm:cxn modelId="{CD654550-6DF7-4E47-8467-4BC45FF77A27}" type="presOf" srcId="{A3AB2E04-367E-4D4E-A1C2-8340A09F9E53}" destId="{2AA5906F-367C-409F-9A80-4FE48340C049}" srcOrd="0" destOrd="0" presId="urn:microsoft.com/office/officeart/2008/layout/VerticalCurvedList"/>
    <dgm:cxn modelId="{CD35D3A9-9974-463E-9D2F-7A86273D193A}" srcId="{E9FE96D9-6004-4F67-905D-76442F4689EA}" destId="{7F213FE0-699E-4A73-BA74-E1EF70D96A73}" srcOrd="3" destOrd="0" parTransId="{6E910A0F-702A-4B00-B864-54B64314B73F}" sibTransId="{0E5B79F1-A00C-48EC-B4CC-60069CEBA7FD}"/>
    <dgm:cxn modelId="{92F0441F-3D31-46DE-8195-49411E0EF7FD}" type="presParOf" srcId="{F9040280-46AF-403C-BC3C-DC24F39A6035}" destId="{D4ECF9F1-720F-4B6B-A060-11BD53E6CA22}" srcOrd="0" destOrd="0" presId="urn:microsoft.com/office/officeart/2008/layout/VerticalCurvedList"/>
    <dgm:cxn modelId="{65AC1D58-8D7C-4FE6-B054-4EB1EDC9285F}" type="presParOf" srcId="{D4ECF9F1-720F-4B6B-A060-11BD53E6CA22}" destId="{02665C55-A114-4F30-B4A6-CBD0F45FE579}" srcOrd="0" destOrd="0" presId="urn:microsoft.com/office/officeart/2008/layout/VerticalCurvedList"/>
    <dgm:cxn modelId="{C52335BE-DAE9-41DD-ABA5-3724FB4EBFA8}" type="presParOf" srcId="{02665C55-A114-4F30-B4A6-CBD0F45FE579}" destId="{3DFF05B8-B412-4BF7-B6BB-C0E80A04BAA0}" srcOrd="0" destOrd="0" presId="urn:microsoft.com/office/officeart/2008/layout/VerticalCurvedList"/>
    <dgm:cxn modelId="{C86A0DF4-2047-4C79-9D9B-489D9B9CE416}" type="presParOf" srcId="{02665C55-A114-4F30-B4A6-CBD0F45FE579}" destId="{03D35C32-28DF-4548-AA40-5ACBEFDC7842}" srcOrd="1" destOrd="0" presId="urn:microsoft.com/office/officeart/2008/layout/VerticalCurvedList"/>
    <dgm:cxn modelId="{CC6A68C3-0A72-4E64-8F38-57A809ABB1CE}" type="presParOf" srcId="{02665C55-A114-4F30-B4A6-CBD0F45FE579}" destId="{2D85C9DB-F034-4B38-85C0-192A4FC124DF}" srcOrd="2" destOrd="0" presId="urn:microsoft.com/office/officeart/2008/layout/VerticalCurvedList"/>
    <dgm:cxn modelId="{243E5A88-DF24-4B02-A3EF-5C55DA8C7154}" type="presParOf" srcId="{02665C55-A114-4F30-B4A6-CBD0F45FE579}" destId="{2F7DA6E7-AD8F-43F8-B6C9-F074CB7BD8FA}" srcOrd="3" destOrd="0" presId="urn:microsoft.com/office/officeart/2008/layout/VerticalCurvedList"/>
    <dgm:cxn modelId="{E036B48F-E053-4B20-8AA1-9A06BF0F3578}" type="presParOf" srcId="{D4ECF9F1-720F-4B6B-A060-11BD53E6CA22}" destId="{50006718-3ABD-4E51-ACA6-3B7F1B85464F}" srcOrd="1" destOrd="0" presId="urn:microsoft.com/office/officeart/2008/layout/VerticalCurvedList"/>
    <dgm:cxn modelId="{DF9B1636-581C-4529-8746-8BBEB2724483}" type="presParOf" srcId="{D4ECF9F1-720F-4B6B-A060-11BD53E6CA22}" destId="{D1FF23FB-13DC-4C4D-8979-74CE436AC62B}" srcOrd="2" destOrd="0" presId="urn:microsoft.com/office/officeart/2008/layout/VerticalCurvedList"/>
    <dgm:cxn modelId="{AE2FB079-39CD-4EC3-9806-E604EBC5FCE9}" type="presParOf" srcId="{D1FF23FB-13DC-4C4D-8979-74CE436AC62B}" destId="{CD8DA7FA-520A-4A55-95DB-1C5570B0AC17}" srcOrd="0" destOrd="0" presId="urn:microsoft.com/office/officeart/2008/layout/VerticalCurvedList"/>
    <dgm:cxn modelId="{52377A8D-1744-403D-8150-517A392E2A80}" type="presParOf" srcId="{D4ECF9F1-720F-4B6B-A060-11BD53E6CA22}" destId="{2AA5906F-367C-409F-9A80-4FE48340C049}" srcOrd="3" destOrd="0" presId="urn:microsoft.com/office/officeart/2008/layout/VerticalCurvedList"/>
    <dgm:cxn modelId="{EF34A4F8-EB7A-4E8D-AE3A-BCDFBF5BE97B}" type="presParOf" srcId="{D4ECF9F1-720F-4B6B-A060-11BD53E6CA22}" destId="{23BCD9A6-861A-4B13-ADEB-99304F3C9AC3}" srcOrd="4" destOrd="0" presId="urn:microsoft.com/office/officeart/2008/layout/VerticalCurvedList"/>
    <dgm:cxn modelId="{890439F7-C2B7-4600-A106-F7009A2ED44C}" type="presParOf" srcId="{23BCD9A6-861A-4B13-ADEB-99304F3C9AC3}" destId="{CCDE4E78-76D5-452C-A61E-643EDA119384}" srcOrd="0" destOrd="0" presId="urn:microsoft.com/office/officeart/2008/layout/VerticalCurvedList"/>
    <dgm:cxn modelId="{3E420E7A-F4B6-43F5-A011-67DDE3B72EFC}" type="presParOf" srcId="{D4ECF9F1-720F-4B6B-A060-11BD53E6CA22}" destId="{A736E3EB-44A4-4F2F-9E10-2B25FD4F84CB}" srcOrd="5" destOrd="0" presId="urn:microsoft.com/office/officeart/2008/layout/VerticalCurvedList"/>
    <dgm:cxn modelId="{2323FE6F-4947-48D2-9750-BF64058618B6}" type="presParOf" srcId="{D4ECF9F1-720F-4B6B-A060-11BD53E6CA22}" destId="{7DEC12D3-3D4D-4093-A7F3-C4C11A0293D5}" srcOrd="6" destOrd="0" presId="urn:microsoft.com/office/officeart/2008/layout/VerticalCurvedList"/>
    <dgm:cxn modelId="{B3B4D9C1-9CEF-422C-942D-970C45FF3592}" type="presParOf" srcId="{7DEC12D3-3D4D-4093-A7F3-C4C11A0293D5}" destId="{06255203-0C87-4F02-B480-6C376994816A}" srcOrd="0" destOrd="0" presId="urn:microsoft.com/office/officeart/2008/layout/VerticalCurvedList"/>
    <dgm:cxn modelId="{5F891B2A-9EAC-4283-85FA-2BAF2FD2EC4C}" type="presParOf" srcId="{D4ECF9F1-720F-4B6B-A060-11BD53E6CA22}" destId="{C715668A-D1CA-4E26-B861-7E15DBFC7E62}" srcOrd="7" destOrd="0" presId="urn:microsoft.com/office/officeart/2008/layout/VerticalCurvedList"/>
    <dgm:cxn modelId="{54C2AC6A-0CA3-4050-995D-3522E46B522D}" type="presParOf" srcId="{D4ECF9F1-720F-4B6B-A060-11BD53E6CA22}" destId="{FB132306-B320-47D0-BC0A-527DFD35BF6A}" srcOrd="8" destOrd="0" presId="urn:microsoft.com/office/officeart/2008/layout/VerticalCurvedList"/>
    <dgm:cxn modelId="{F1F7E158-C808-4ACC-8B2F-1087506017B9}" type="presParOf" srcId="{FB132306-B320-47D0-BC0A-527DFD35BF6A}" destId="{3E375E0A-6637-49E4-9461-92903C442F5C}" srcOrd="0" destOrd="0" presId="urn:microsoft.com/office/officeart/2008/layout/VerticalCurvedList"/>
    <dgm:cxn modelId="{FB5916A5-209F-41AC-B97A-B155CD3C67E7}" type="presParOf" srcId="{D4ECF9F1-720F-4B6B-A060-11BD53E6CA22}" destId="{D840B094-502C-4FCC-8631-51E1DBB8CADA}" srcOrd="9" destOrd="0" presId="urn:microsoft.com/office/officeart/2008/layout/VerticalCurvedList"/>
    <dgm:cxn modelId="{40A1FFEE-EDDB-4D6A-9F91-7DF72E42D827}" type="presParOf" srcId="{D4ECF9F1-720F-4B6B-A060-11BD53E6CA22}" destId="{7510B9CD-161B-4CBB-BDB4-147AC0A0E378}" srcOrd="10" destOrd="0" presId="urn:microsoft.com/office/officeart/2008/layout/VerticalCurvedList"/>
    <dgm:cxn modelId="{63C5FDA9-579E-4383-A0E7-D9751D089C6D}" type="presParOf" srcId="{7510B9CD-161B-4CBB-BDB4-147AC0A0E378}" destId="{78E98924-7633-4D63-A25D-3DE68AC717C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A6C3-3450-4383-8A51-DF07CBBB87CD}">
      <dsp:nvSpPr>
        <dsp:cNvPr id="0" name=""/>
        <dsp:cNvSpPr/>
      </dsp:nvSpPr>
      <dsp:spPr>
        <a:xfrm>
          <a:off x="2995523" y="1952401"/>
          <a:ext cx="1464013" cy="1464013"/>
        </a:xfrm>
        <a:prstGeom prst="ellipse">
          <a:avLst/>
        </a:prstGeom>
        <a:solidFill>
          <a:srgbClr val="861B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kern="1200" dirty="0" smtClean="0">
              <a:solidFill>
                <a:schemeClr val="bg1"/>
              </a:solidFill>
              <a:latin typeface="Century Gothic" panose="020B0502020202020204" pitchFamily="34" charset="0"/>
            </a:rPr>
            <a:t>Perfil profesional,  criterios</a:t>
          </a:r>
          <a:r>
            <a:rPr lang="es-ES" sz="1400" b="0" i="0" kern="1200" dirty="0" smtClean="0">
              <a:solidFill>
                <a:schemeClr val="bg1"/>
              </a:solidFill>
              <a:latin typeface="Century Gothic" panose="020B0502020202020204" pitchFamily="34" charset="0"/>
            </a:rPr>
            <a:t> e indicadores</a:t>
          </a:r>
          <a:endParaRPr lang="es-ES" sz="1400" b="0" i="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3209923" y="2166801"/>
        <a:ext cx="1035213" cy="1035213"/>
      </dsp:txXfrm>
    </dsp:sp>
    <dsp:sp modelId="{A9A1794F-24B5-4E8A-9749-62412F47A5B7}">
      <dsp:nvSpPr>
        <dsp:cNvPr id="0" name=""/>
        <dsp:cNvSpPr/>
      </dsp:nvSpPr>
      <dsp:spPr>
        <a:xfrm rot="16200000">
          <a:off x="3430481" y="1640746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3712677" y="1640500"/>
        <a:ext cx="29704" cy="29704"/>
      </dsp:txXfrm>
    </dsp:sp>
    <dsp:sp modelId="{1B5DFAD6-8B85-4B76-857E-42EE3E965E89}">
      <dsp:nvSpPr>
        <dsp:cNvPr id="0" name=""/>
        <dsp:cNvSpPr/>
      </dsp:nvSpPr>
      <dsp:spPr>
        <a:xfrm>
          <a:off x="2995523" y="-105709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Conjunto de características, requisitos, cualidades o aptitudes del aspirante a </a:t>
          </a:r>
          <a:r>
            <a:rPr lang="es-ES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desempeñar un puesto o función 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209923" y="108691"/>
        <a:ext cx="1035213" cy="1035213"/>
      </dsp:txXfrm>
    </dsp:sp>
    <dsp:sp modelId="{416C168C-AFE4-40DC-9B70-6F4E70DA5BBB}">
      <dsp:nvSpPr>
        <dsp:cNvPr id="0" name=""/>
        <dsp:cNvSpPr/>
      </dsp:nvSpPr>
      <dsp:spPr>
        <a:xfrm rot="18900000">
          <a:off x="4158133" y="1942149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4440329" y="1941903"/>
        <a:ext cx="29704" cy="29704"/>
      </dsp:txXfrm>
    </dsp:sp>
    <dsp:sp modelId="{A2863600-451C-416D-8FDB-67C356F62A19}">
      <dsp:nvSpPr>
        <dsp:cNvPr id="0" name=""/>
        <dsp:cNvSpPr/>
      </dsp:nvSpPr>
      <dsp:spPr>
        <a:xfrm>
          <a:off x="4450827" y="497097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Son herramientas normativas de lo que deben saber y ser capaces de hacer las maestras y los maestros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4665227" y="711497"/>
        <a:ext cx="1035213" cy="1035213"/>
      </dsp:txXfrm>
    </dsp:sp>
    <dsp:sp modelId="{A1519442-0508-4910-B451-3B79A2E046C3}">
      <dsp:nvSpPr>
        <dsp:cNvPr id="0" name=""/>
        <dsp:cNvSpPr/>
      </dsp:nvSpPr>
      <dsp:spPr>
        <a:xfrm>
          <a:off x="4459536" y="2669801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4741732" y="2669555"/>
        <a:ext cx="29704" cy="29704"/>
      </dsp:txXfrm>
    </dsp:sp>
    <dsp:sp modelId="{CE4FB6EE-C55E-48AB-8C78-82485661021D}">
      <dsp:nvSpPr>
        <dsp:cNvPr id="0" name=""/>
        <dsp:cNvSpPr/>
      </dsp:nvSpPr>
      <dsp:spPr>
        <a:xfrm>
          <a:off x="5053633" y="1952401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Son referentes de la buena práctica y el desempeño eficiente de maestros, directores y supervisores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5268033" y="2166801"/>
        <a:ext cx="1035213" cy="1035213"/>
      </dsp:txXfrm>
    </dsp:sp>
    <dsp:sp modelId="{3877D0C3-80BA-4552-A271-30EF495A5757}">
      <dsp:nvSpPr>
        <dsp:cNvPr id="0" name=""/>
        <dsp:cNvSpPr/>
      </dsp:nvSpPr>
      <dsp:spPr>
        <a:xfrm rot="2700000">
          <a:off x="4158133" y="3397453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4440329" y="3397207"/>
        <a:ext cx="29704" cy="29704"/>
      </dsp:txXfrm>
    </dsp:sp>
    <dsp:sp modelId="{9D9DC8DA-45F1-44B4-85A7-8E122D7C58DA}">
      <dsp:nvSpPr>
        <dsp:cNvPr id="0" name=""/>
        <dsp:cNvSpPr/>
      </dsp:nvSpPr>
      <dsp:spPr>
        <a:xfrm>
          <a:off x="4450827" y="3407705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Corresponde       a la SEP su elaboración, con la participación de las autoridades educativas, mediante las disposiciones que esta establezca </a:t>
          </a:r>
          <a:endParaRPr lang="es-ES" sz="90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4665227" y="3622105"/>
        <a:ext cx="1035213" cy="1035213"/>
      </dsp:txXfrm>
    </dsp:sp>
    <dsp:sp modelId="{23529107-5B1A-4066-9FFF-9D6554FEF897}">
      <dsp:nvSpPr>
        <dsp:cNvPr id="0" name=""/>
        <dsp:cNvSpPr/>
      </dsp:nvSpPr>
      <dsp:spPr>
        <a:xfrm rot="5400000">
          <a:off x="3430481" y="3698856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3712677" y="3698610"/>
        <a:ext cx="29704" cy="29704"/>
      </dsp:txXfrm>
    </dsp:sp>
    <dsp:sp modelId="{EA7C52B8-9D0A-4F77-9A03-3214E15F57A2}">
      <dsp:nvSpPr>
        <dsp:cNvPr id="0" name=""/>
        <dsp:cNvSpPr/>
      </dsp:nvSpPr>
      <dsp:spPr>
        <a:xfrm>
          <a:off x="2995523" y="4010511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Se utilizarán en los procesos de selección del Sistema y serán obligatorios para las autoridades educativas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209923" y="4224911"/>
        <a:ext cx="1035213" cy="1035213"/>
      </dsp:txXfrm>
    </dsp:sp>
    <dsp:sp modelId="{F36AFA52-58B4-4A55-809A-374AED13C8A6}">
      <dsp:nvSpPr>
        <dsp:cNvPr id="0" name=""/>
        <dsp:cNvSpPr/>
      </dsp:nvSpPr>
      <dsp:spPr>
        <a:xfrm rot="8100000">
          <a:off x="2702829" y="3397453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 rot="10800000">
        <a:off x="2985025" y="3397207"/>
        <a:ext cx="29704" cy="29704"/>
      </dsp:txXfrm>
    </dsp:sp>
    <dsp:sp modelId="{BDD9B0E0-4F56-4851-9E06-9A02B519509C}">
      <dsp:nvSpPr>
        <dsp:cNvPr id="0" name=""/>
        <dsp:cNvSpPr/>
      </dsp:nvSpPr>
      <dsp:spPr>
        <a:xfrm>
          <a:off x="1540219" y="3407705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Se propiciarán las condiciones para generar certeza y confianza en su uso y se  asegurará su difusión como referente del trabajo docente</a:t>
          </a:r>
          <a:endParaRPr lang="es-ES" sz="90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754619" y="3622105"/>
        <a:ext cx="1035213" cy="1035213"/>
      </dsp:txXfrm>
    </dsp:sp>
    <dsp:sp modelId="{8634B4B0-EB26-4C7A-8076-ED53DDF99590}">
      <dsp:nvSpPr>
        <dsp:cNvPr id="0" name=""/>
        <dsp:cNvSpPr/>
      </dsp:nvSpPr>
      <dsp:spPr>
        <a:xfrm rot="10800000">
          <a:off x="2401426" y="2669801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 rot="10800000">
        <a:off x="2683622" y="2669555"/>
        <a:ext cx="29704" cy="29704"/>
      </dsp:txXfrm>
    </dsp:sp>
    <dsp:sp modelId="{07CE243C-7AB8-4610-A20F-61A1654C8690}">
      <dsp:nvSpPr>
        <dsp:cNvPr id="0" name=""/>
        <dsp:cNvSpPr/>
      </dsp:nvSpPr>
      <dsp:spPr>
        <a:xfrm>
          <a:off x="937412" y="1952401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Serán revisados periódicamente con la participación de las maestras, maestros y autoridades correspondientes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151812" y="2166801"/>
        <a:ext cx="1035213" cy="1035213"/>
      </dsp:txXfrm>
    </dsp:sp>
    <dsp:sp modelId="{E8324F1A-2F1E-4E88-9BAA-0CD7275DA3DC}">
      <dsp:nvSpPr>
        <dsp:cNvPr id="0" name=""/>
        <dsp:cNvSpPr/>
      </dsp:nvSpPr>
      <dsp:spPr>
        <a:xfrm rot="13500000">
          <a:off x="2702829" y="1942149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 dirty="0"/>
        </a:p>
      </dsp:txBody>
      <dsp:txXfrm rot="10800000">
        <a:off x="2985025" y="1941903"/>
        <a:ext cx="29704" cy="29704"/>
      </dsp:txXfrm>
    </dsp:sp>
    <dsp:sp modelId="{D02E13C6-334D-4943-9E5E-B698876D1B9E}">
      <dsp:nvSpPr>
        <dsp:cNvPr id="0" name=""/>
        <dsp:cNvSpPr/>
      </dsp:nvSpPr>
      <dsp:spPr>
        <a:xfrm>
          <a:off x="1540219" y="497097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La formación, capacitación y actualización deberán ser congruentes con los criterios e indicadores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754619" y="711497"/>
        <a:ext cx="1035213" cy="1035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35C32-28DF-4548-AA40-5ACBEFDC7842}">
      <dsp:nvSpPr>
        <dsp:cNvPr id="0" name=""/>
        <dsp:cNvSpPr/>
      </dsp:nvSpPr>
      <dsp:spPr>
        <a:xfrm>
          <a:off x="-7227362" y="-1086220"/>
          <a:ext cx="8456283" cy="8456283"/>
        </a:xfrm>
        <a:prstGeom prst="blockArc">
          <a:avLst>
            <a:gd name="adj1" fmla="val 18900000"/>
            <a:gd name="adj2" fmla="val 2700000"/>
            <a:gd name="adj3" fmla="val 255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06718-3ABD-4E51-ACA6-3B7F1B85464F}">
      <dsp:nvSpPr>
        <dsp:cNvPr id="0" name=""/>
        <dsp:cNvSpPr/>
      </dsp:nvSpPr>
      <dsp:spPr>
        <a:xfrm>
          <a:off x="225050" y="387471"/>
          <a:ext cx="8647195" cy="796016"/>
        </a:xfrm>
        <a:prstGeom prst="rect">
          <a:avLst/>
        </a:prstGeom>
        <a:solidFill>
          <a:srgbClr val="861B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674" tIns="27940" rIns="27940" bIns="2794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>
              <a:latin typeface="Century Gothic" panose="020B0502020202020204" pitchFamily="34" charset="0"/>
            </a:rPr>
            <a:t>Desarrollaron estrategias de análisis variadas, </a:t>
          </a:r>
          <a:r>
            <a:rPr lang="es-ES" sz="1100" kern="1200" dirty="0" smtClean="0">
              <a:latin typeface="Century Gothic" panose="020B0502020202020204" pitchFamily="34" charset="0"/>
            </a:rPr>
            <a:t>como foros de consulta, grupos de enfoque, mesas técnicas, de discusión y análisis, y sesiones de trabajo colegiado con la participación de docentes, directores y supervisores, así como de las estructuras en los niveles educativos de la entidad.</a:t>
          </a:r>
          <a:endParaRPr lang="es-ES" sz="1100" kern="1200" dirty="0">
            <a:latin typeface="Century Gothic" panose="020B0502020202020204" pitchFamily="34" charset="0"/>
          </a:endParaRPr>
        </a:p>
      </dsp:txBody>
      <dsp:txXfrm>
        <a:off x="225050" y="387471"/>
        <a:ext cx="8647195" cy="796016"/>
      </dsp:txXfrm>
    </dsp:sp>
    <dsp:sp modelId="{CD8DA7FA-520A-4A55-95DB-1C5570B0AC17}">
      <dsp:nvSpPr>
        <dsp:cNvPr id="0" name=""/>
        <dsp:cNvSpPr/>
      </dsp:nvSpPr>
      <dsp:spPr>
        <a:xfrm>
          <a:off x="132707" y="450061"/>
          <a:ext cx="670837" cy="670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5906F-367C-409F-9A80-4FE48340C049}">
      <dsp:nvSpPr>
        <dsp:cNvPr id="0" name=""/>
        <dsp:cNvSpPr/>
      </dsp:nvSpPr>
      <dsp:spPr>
        <a:xfrm>
          <a:off x="770965" y="1295828"/>
          <a:ext cx="8050623" cy="1132537"/>
        </a:xfrm>
        <a:prstGeom prst="rect">
          <a:avLst/>
        </a:prstGeom>
        <a:solidFill>
          <a:srgbClr val="B04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674" tIns="25400" rIns="25400" bIns="25400" numCol="1" spcCol="1270" anchor="ctr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Century Gothic" panose="020B0502020202020204" pitchFamily="34" charset="0"/>
            </a:rPr>
            <a:t>Consideran que los dominios y criterios reflejan aspectos clave de la función.</a:t>
          </a:r>
        </a:p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b="1" i="0" kern="1200" dirty="0" smtClean="0">
              <a:latin typeface="Century Gothic" panose="020B0502020202020204" pitchFamily="34" charset="0"/>
            </a:rPr>
            <a:t>Docentes</a:t>
          </a:r>
          <a:r>
            <a:rPr lang="es-MX" sz="1000" i="0" kern="1200" dirty="0" smtClean="0">
              <a:latin typeface="Century Gothic" panose="020B0502020202020204" pitchFamily="34" charset="0"/>
            </a:rPr>
            <a:t>: “</a:t>
          </a:r>
          <a:r>
            <a:rPr lang="es-MX" sz="1000" i="1" kern="1200" dirty="0" smtClean="0">
              <a:latin typeface="Century Gothic" panose="020B0502020202020204" pitchFamily="34" charset="0"/>
            </a:rPr>
            <a:t>de primera impresión parece muy exigente pero esto es muy bueno para lograr la excelencia en la educación” (San Luis Potosí).</a:t>
          </a:r>
        </a:p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b="1" i="0" kern="1200" dirty="0" smtClean="0">
              <a:latin typeface="Century Gothic" panose="020B0502020202020204" pitchFamily="34" charset="0"/>
            </a:rPr>
            <a:t>Directores</a:t>
          </a:r>
          <a:r>
            <a:rPr lang="es-MX" sz="1000" i="0" kern="1200" dirty="0" smtClean="0">
              <a:latin typeface="Century Gothic" panose="020B0502020202020204" pitchFamily="34" charset="0"/>
            </a:rPr>
            <a:t>: </a:t>
          </a:r>
          <a:r>
            <a:rPr lang="es-MX" sz="1000" i="1" kern="1200" dirty="0" smtClean="0">
              <a:latin typeface="Century Gothic" panose="020B0502020202020204" pitchFamily="34" charset="0"/>
            </a:rPr>
            <a:t>“El documento incluye elementos acordes y pertinentes a los planteamientos de la Nueva Escuela Mexicana, y cumple con los criterios considerados para guiar el diseño de los perfiles”</a:t>
          </a:r>
          <a:r>
            <a:rPr lang="es-MX" sz="1000" kern="1200" dirty="0" smtClean="0">
              <a:latin typeface="Century Gothic" panose="020B0502020202020204" pitchFamily="34" charset="0"/>
            </a:rPr>
            <a:t> (Sonora); </a:t>
          </a:r>
        </a:p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Century Gothic" panose="020B0502020202020204" pitchFamily="34" charset="0"/>
            </a:rPr>
            <a:t>Supervisores: </a:t>
          </a:r>
          <a:r>
            <a:rPr lang="es-MX" sz="1000" i="1" kern="1200" dirty="0" smtClean="0">
              <a:latin typeface="Century Gothic" panose="020B0502020202020204" pitchFamily="34" charset="0"/>
            </a:rPr>
            <a:t>“Se considera pertinente lo que se está abordando, es claro y va a lo sustancial” </a:t>
          </a:r>
          <a:r>
            <a:rPr lang="es-MX" sz="1000" kern="1200" dirty="0" smtClean="0">
              <a:latin typeface="Century Gothic" panose="020B0502020202020204" pitchFamily="34" charset="0"/>
            </a:rPr>
            <a:t>(Jalisco)</a:t>
          </a:r>
          <a:r>
            <a:rPr lang="es-ES" sz="1000" kern="1200" dirty="0" smtClean="0">
              <a:latin typeface="Century Gothic" panose="020B0502020202020204" pitchFamily="34" charset="0"/>
            </a:rPr>
            <a:t>. </a:t>
          </a:r>
          <a:endParaRPr lang="es-ES" sz="1000" kern="1200" dirty="0">
            <a:latin typeface="Century Gothic" panose="020B0502020202020204" pitchFamily="34" charset="0"/>
          </a:endParaRPr>
        </a:p>
      </dsp:txBody>
      <dsp:txXfrm>
        <a:off x="770965" y="1295828"/>
        <a:ext cx="8050623" cy="1132537"/>
      </dsp:txXfrm>
    </dsp:sp>
    <dsp:sp modelId="{CCDE4E78-76D5-452C-A61E-643EDA119384}">
      <dsp:nvSpPr>
        <dsp:cNvPr id="0" name=""/>
        <dsp:cNvSpPr/>
      </dsp:nvSpPr>
      <dsp:spPr>
        <a:xfrm>
          <a:off x="661874" y="1526686"/>
          <a:ext cx="670837" cy="670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6E3EB-44A4-4F2F-9E10-2B25FD4F84CB}">
      <dsp:nvSpPr>
        <dsp:cNvPr id="0" name=""/>
        <dsp:cNvSpPr/>
      </dsp:nvSpPr>
      <dsp:spPr>
        <a:xfrm>
          <a:off x="982804" y="2482311"/>
          <a:ext cx="7867523" cy="1319219"/>
        </a:xfrm>
        <a:prstGeom prst="rect">
          <a:avLst/>
        </a:prstGeom>
        <a:solidFill>
          <a:srgbClr val="AD6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674" tIns="25400" rIns="25400" bIns="25400" numCol="1" spcCol="1270" anchor="ctr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Century Gothic" panose="020B0502020202020204" pitchFamily="34" charset="0"/>
            </a:rPr>
            <a:t>Presentan propuestas para incluir aspectos no considerados en el perfil.</a:t>
          </a:r>
        </a:p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Century Gothic" panose="020B0502020202020204" pitchFamily="34" charset="0"/>
            </a:rPr>
            <a:t>Docentes</a:t>
          </a:r>
          <a:r>
            <a:rPr lang="es-ES" sz="1000" kern="1200" dirty="0" smtClean="0">
              <a:latin typeface="Century Gothic" panose="020B0502020202020204" pitchFamily="34" charset="0"/>
            </a:rPr>
            <a:t>: “conocer y practicar el factor humano, considerarse como un maestro asumiendo su rol con ética, compromiso y vocación para desempeñar su papel” (Tlaxcala).</a:t>
          </a:r>
        </a:p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Century Gothic" panose="020B0502020202020204" pitchFamily="34" charset="0"/>
            </a:rPr>
            <a:t>Directores</a:t>
          </a:r>
          <a:r>
            <a:rPr lang="es-ES" sz="1000" kern="1200" dirty="0" smtClean="0">
              <a:latin typeface="Century Gothic" panose="020B0502020202020204" pitchFamily="34" charset="0"/>
            </a:rPr>
            <a:t>: “No se menciona, dentro del perfil, el conocimiento y aplicación de la normatividad que aplican al ámbito educativo, derivados del artículo 3°” (Jalisco).</a:t>
          </a:r>
        </a:p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Century Gothic" panose="020B0502020202020204" pitchFamily="34" charset="0"/>
            </a:rPr>
            <a:t>Supervisores</a:t>
          </a:r>
          <a:r>
            <a:rPr lang="es-ES" sz="1000" kern="1200" dirty="0" smtClean="0">
              <a:latin typeface="Century Gothic" panose="020B0502020202020204" pitchFamily="34" charset="0"/>
            </a:rPr>
            <a:t>: “conocimiento de los diferentes programas educativos que operan en las escuelas. Sus lineamientos, reglas de operación y recursos” (Aguascalientes).</a:t>
          </a:r>
        </a:p>
      </dsp:txBody>
      <dsp:txXfrm>
        <a:off x="982804" y="2482311"/>
        <a:ext cx="7867523" cy="1319219"/>
      </dsp:txXfrm>
    </dsp:sp>
    <dsp:sp modelId="{06255203-0C87-4F02-B480-6C376994816A}">
      <dsp:nvSpPr>
        <dsp:cNvPr id="0" name=""/>
        <dsp:cNvSpPr/>
      </dsp:nvSpPr>
      <dsp:spPr>
        <a:xfrm>
          <a:off x="868545" y="2806502"/>
          <a:ext cx="670837" cy="670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5668A-D1CA-4E26-B861-7E15DBFC7E62}">
      <dsp:nvSpPr>
        <dsp:cNvPr id="0" name=""/>
        <dsp:cNvSpPr/>
      </dsp:nvSpPr>
      <dsp:spPr>
        <a:xfrm>
          <a:off x="770965" y="3873606"/>
          <a:ext cx="8050623" cy="1164006"/>
        </a:xfrm>
        <a:prstGeom prst="rect">
          <a:avLst/>
        </a:prstGeom>
        <a:solidFill>
          <a:srgbClr val="AD83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674" tIns="25400" rIns="25400" bIns="25400" numCol="1" spcCol="1270" anchor="ctr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Century Gothic" panose="020B0502020202020204" pitchFamily="34" charset="0"/>
            </a:rPr>
            <a:t>Destacan niveles de dominio más profundos respecto de los atributos considerados.</a:t>
          </a:r>
        </a:p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Century Gothic" panose="020B0502020202020204" pitchFamily="34" charset="0"/>
            </a:rPr>
            <a:t>Docentes</a:t>
          </a:r>
          <a:r>
            <a:rPr lang="es-ES" sz="1000" kern="1200" dirty="0" smtClean="0">
              <a:latin typeface="Century Gothic" panose="020B0502020202020204" pitchFamily="34" charset="0"/>
            </a:rPr>
            <a:t>: “Diseña estrategias de evaluación...”, en sustitución de “Selecciona estrategias de evaluación” (Puebla).</a:t>
          </a:r>
        </a:p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Century Gothic" panose="020B0502020202020204" pitchFamily="34" charset="0"/>
            </a:rPr>
            <a:t>Directores</a:t>
          </a:r>
          <a:r>
            <a:rPr lang="es-ES" sz="1000" kern="1200" dirty="0" smtClean="0">
              <a:latin typeface="Century Gothic" panose="020B0502020202020204" pitchFamily="34" charset="0"/>
            </a:rPr>
            <a:t>: “Domina los propósitos y aspectos centrales del currículo vigente”, en sustitución de “Identifica los propósitos…” (Baja California Sur).</a:t>
          </a:r>
        </a:p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Century Gothic" panose="020B0502020202020204" pitchFamily="34" charset="0"/>
            </a:rPr>
            <a:t>Supervisores</a:t>
          </a:r>
          <a:r>
            <a:rPr lang="es-ES" sz="1000" kern="1200" dirty="0" smtClean="0">
              <a:latin typeface="Century Gothic" panose="020B0502020202020204" pitchFamily="34" charset="0"/>
            </a:rPr>
            <a:t>: “</a:t>
          </a:r>
          <a:r>
            <a:rPr lang="es-MX" sz="1000" kern="1200" dirty="0" smtClean="0">
              <a:latin typeface="Century Gothic" panose="020B0502020202020204" pitchFamily="34" charset="0"/>
            </a:rPr>
            <a:t>Impulsa altas expectativas acerca del aprendizaje de los alumnos en las escuelas”, en sustitución de “Cuenta con altas expectativas…” (Sonora).</a:t>
          </a:r>
          <a:endParaRPr lang="es-ES" sz="1000" b="1" kern="1200" dirty="0" smtClean="0">
            <a:latin typeface="Century Gothic" panose="020B0502020202020204" pitchFamily="34" charset="0"/>
          </a:endParaRPr>
        </a:p>
      </dsp:txBody>
      <dsp:txXfrm>
        <a:off x="770965" y="3873606"/>
        <a:ext cx="8050623" cy="1164006"/>
      </dsp:txXfrm>
    </dsp:sp>
    <dsp:sp modelId="{3E375E0A-6637-49E4-9461-92903C442F5C}">
      <dsp:nvSpPr>
        <dsp:cNvPr id="0" name=""/>
        <dsp:cNvSpPr/>
      </dsp:nvSpPr>
      <dsp:spPr>
        <a:xfrm>
          <a:off x="661874" y="4120192"/>
          <a:ext cx="670837" cy="670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0B094-502C-4FCC-8631-51E1DBB8CADA}">
      <dsp:nvSpPr>
        <dsp:cNvPr id="0" name=""/>
        <dsp:cNvSpPr/>
      </dsp:nvSpPr>
      <dsp:spPr>
        <a:xfrm>
          <a:off x="225050" y="5132375"/>
          <a:ext cx="8647195" cy="731971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674" tIns="27940" rIns="27940" bIns="2794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latin typeface="Century Gothic" panose="020B0502020202020204" pitchFamily="34" charset="0"/>
            </a:rPr>
            <a:t>Solicitan </a:t>
          </a:r>
          <a:r>
            <a:rPr lang="es-ES" sz="1100" b="1" kern="1200" dirty="0" smtClean="0">
              <a:latin typeface="Century Gothic" panose="020B0502020202020204" pitchFamily="34" charset="0"/>
            </a:rPr>
            <a:t>diversificar los perfiles</a:t>
          </a:r>
          <a:r>
            <a:rPr lang="es-ES" sz="1100" kern="1200" dirty="0" smtClean="0">
              <a:latin typeface="Century Gothic" panose="020B0502020202020204" pitchFamily="34" charset="0"/>
            </a:rPr>
            <a:t> a figuras tales como subdirectores, coordinadores, jefes de sector, jefes de enseñanza, asesores técnico pedagógicos y tutores, así como diferenciar los aspectos administrativos de los pedagógicos que sean esenciales para cada función.</a:t>
          </a:r>
          <a:endParaRPr lang="es-ES" sz="1100" kern="1200" dirty="0">
            <a:latin typeface="Century Gothic" panose="020B0502020202020204" pitchFamily="34" charset="0"/>
          </a:endParaRPr>
        </a:p>
      </dsp:txBody>
      <dsp:txXfrm>
        <a:off x="225050" y="5132375"/>
        <a:ext cx="8647195" cy="731971"/>
      </dsp:txXfrm>
    </dsp:sp>
    <dsp:sp modelId="{78E98924-7633-4D63-A25D-3DE68AC717CC}">
      <dsp:nvSpPr>
        <dsp:cNvPr id="0" name=""/>
        <dsp:cNvSpPr/>
      </dsp:nvSpPr>
      <dsp:spPr>
        <a:xfrm>
          <a:off x="132707" y="5162942"/>
          <a:ext cx="670837" cy="670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4EE5BBB-1E93-B24F-A927-481825F01E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B2833A-F329-C94B-AAFF-CFF4DDD355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B72B-AAD2-B849-B11F-500454AE375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9696BF-01C6-4E4E-8810-03D83621A1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1594B0-38CC-DB4F-A2F8-CED15C8B8B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ED35-7CB1-D547-84FD-3D9689F0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216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D26F4-8251-CD47-9D75-24BD2FF995B4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6813D-12EE-D543-93F5-9F0A3407B3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277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1E97834-DBAF-654B-AFED-5E54BAB7474E}"/>
              </a:ext>
            </a:extLst>
          </p:cNvPr>
          <p:cNvSpPr/>
          <p:nvPr userDrawn="1"/>
        </p:nvSpPr>
        <p:spPr>
          <a:xfrm>
            <a:off x="6495691" y="0"/>
            <a:ext cx="2648309" cy="6858000"/>
          </a:xfrm>
          <a:prstGeom prst="rect">
            <a:avLst/>
          </a:prstGeom>
          <a:solidFill>
            <a:srgbClr val="D1AB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C8B71A-B330-F14D-BBA5-2F8FA7BDC335}"/>
              </a:ext>
            </a:extLst>
          </p:cNvPr>
          <p:cNvSpPr/>
          <p:nvPr userDrawn="1"/>
        </p:nvSpPr>
        <p:spPr>
          <a:xfrm>
            <a:off x="0" y="6461185"/>
            <a:ext cx="4554748" cy="241540"/>
          </a:xfrm>
          <a:prstGeom prst="rect">
            <a:avLst/>
          </a:prstGeom>
          <a:gradFill>
            <a:gsLst>
              <a:gs pos="8000">
                <a:srgbClr val="BFAC8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F92245E-C37B-8D4F-9F65-420618A3A01E}"/>
              </a:ext>
            </a:extLst>
          </p:cNvPr>
          <p:cNvSpPr txBox="1"/>
          <p:nvPr userDrawn="1"/>
        </p:nvSpPr>
        <p:spPr>
          <a:xfrm>
            <a:off x="82103" y="6461185"/>
            <a:ext cx="6413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900" dirty="0">
                <a:solidFill>
                  <a:srgbClr val="861B36"/>
                </a:solidFill>
                <a:latin typeface="Montserrat Medium" pitchFamily="2" charset="77"/>
              </a:rPr>
              <a:t>Reunión de análisis de Autoridades Educativas de las Entidades Federativas y USICAMM</a:t>
            </a:r>
          </a:p>
        </p:txBody>
      </p:sp>
    </p:spTree>
    <p:extLst>
      <p:ext uri="{BB962C8B-B14F-4D97-AF65-F5344CB8AC3E}">
        <p14:creationId xmlns:p14="http://schemas.microsoft.com/office/powerpoint/2010/main" val="123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2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50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2ABD-F528-0E48-9231-474752B7A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A0FDC-C3E5-5A48-BF55-D122EC2F9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A4F5D8-AC59-C844-88C3-8843D90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1997-B6B0-4C1F-A863-7D3A40D2BD84}" type="datetime1">
              <a:rPr lang="es-MX" smtClean="0"/>
              <a:t>29/11/2019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2FB5F-3D67-D749-9154-A9E7E7D0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9AA9E-4BA2-7646-924A-836C876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11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8987"/>
            <a:ext cx="2057400" cy="19248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53DE8C1-661A-DE46-8A97-E113668624D1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76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4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7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08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09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38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3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6C23C5E-79FD-6948-B904-97A4A6BBEE64}"/>
              </a:ext>
            </a:extLst>
          </p:cNvPr>
          <p:cNvSpPr/>
          <p:nvPr userDrawn="1"/>
        </p:nvSpPr>
        <p:spPr>
          <a:xfrm>
            <a:off x="0" y="6540843"/>
            <a:ext cx="4554748" cy="161882"/>
          </a:xfrm>
          <a:prstGeom prst="rect">
            <a:avLst/>
          </a:prstGeom>
          <a:gradFill>
            <a:gsLst>
              <a:gs pos="0">
                <a:srgbClr val="BFAC83">
                  <a:alpha val="66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4AC4B38-C71A-7F48-80B2-03B1C4E9F87F}"/>
              </a:ext>
            </a:extLst>
          </p:cNvPr>
          <p:cNvSpPr/>
          <p:nvPr userDrawn="1"/>
        </p:nvSpPr>
        <p:spPr>
          <a:xfrm>
            <a:off x="6495691" y="0"/>
            <a:ext cx="2648309" cy="6858000"/>
          </a:xfrm>
          <a:prstGeom prst="rect">
            <a:avLst/>
          </a:prstGeom>
          <a:solidFill>
            <a:srgbClr val="D1AB7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E8E6DC-3D25-6E47-8D09-3E92B6F07654}"/>
              </a:ext>
            </a:extLst>
          </p:cNvPr>
          <p:cNvSpPr/>
          <p:nvPr userDrawn="1"/>
        </p:nvSpPr>
        <p:spPr>
          <a:xfrm>
            <a:off x="6499654" y="535455"/>
            <a:ext cx="2644346" cy="123568"/>
          </a:xfrm>
          <a:prstGeom prst="rect">
            <a:avLst/>
          </a:prstGeom>
          <a:solidFill>
            <a:srgbClr val="86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  <a:endParaRPr lang="es-MX" sz="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EB7DBD-5CC5-464D-9751-69730CD2B345}"/>
              </a:ext>
            </a:extLst>
          </p:cNvPr>
          <p:cNvSpPr txBox="1"/>
          <p:nvPr userDrawn="1"/>
        </p:nvSpPr>
        <p:spPr>
          <a:xfrm>
            <a:off x="6499952" y="516854"/>
            <a:ext cx="264404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50" b="1" i="0" dirty="0">
                <a:solidFill>
                  <a:schemeClr val="bg1"/>
                </a:solidFill>
                <a:latin typeface="Montserrat SemiBold" pitchFamily="2" charset="77"/>
              </a:rPr>
              <a:t>UNIDAD DEL SISTEMA PARA LA CARRERA DE LAS MAESTRAS Y LOS MAESTROS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7A4FDB-D7B8-794C-BD80-B2617642C23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65414" y="82378"/>
            <a:ext cx="1924577" cy="3978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40BA9E-05F8-E247-8777-642B87C7916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1120347"/>
            <a:ext cx="5406887" cy="52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8EBD9D2-F18E-5148-8F80-7D4CE8D2F5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66269E-4BD6-8047-B313-B863BC2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367"/>
            <a:ext cx="6440993" cy="6258915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F4C12566-25A3-1547-B733-D7C31D0878A9}"/>
              </a:ext>
            </a:extLst>
          </p:cNvPr>
          <p:cNvGrpSpPr/>
          <p:nvPr/>
        </p:nvGrpSpPr>
        <p:grpSpPr>
          <a:xfrm>
            <a:off x="707366" y="2828835"/>
            <a:ext cx="7502137" cy="1076924"/>
            <a:chOff x="707366" y="2564506"/>
            <a:chExt cx="7502137" cy="1076924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7397409-9143-854D-A6CC-30396622B4A1}"/>
                </a:ext>
              </a:extLst>
            </p:cNvPr>
            <p:cNvSpPr txBox="1"/>
            <p:nvPr/>
          </p:nvSpPr>
          <p:spPr>
            <a:xfrm>
              <a:off x="1736157" y="2564506"/>
              <a:ext cx="56717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2000" b="1" cap="small" dirty="0">
                  <a:solidFill>
                    <a:srgbClr val="960E20"/>
                  </a:solidFill>
                  <a:latin typeface="Montserrat" pitchFamily="2" charset="77"/>
                </a:rPr>
                <a:t>Perfil docente, directivo y de </a:t>
              </a:r>
              <a:r>
                <a:rPr lang="es-MX" sz="2000" b="1" cap="small" dirty="0" smtClean="0">
                  <a:solidFill>
                    <a:srgbClr val="960E20"/>
                  </a:solidFill>
                  <a:latin typeface="Montserrat" pitchFamily="2" charset="77"/>
                </a:rPr>
                <a:t>supervisión.</a:t>
              </a:r>
            </a:p>
            <a:p>
              <a:pPr algn="ctr"/>
              <a:r>
                <a:rPr lang="es-MX" sz="2000" b="1" cap="small" dirty="0" smtClean="0">
                  <a:solidFill>
                    <a:srgbClr val="960E20"/>
                  </a:solidFill>
                  <a:latin typeface="Montserrat" pitchFamily="2" charset="77"/>
                </a:rPr>
                <a:t>Educación Básica</a:t>
              </a:r>
              <a:endParaRPr lang="es-MX" sz="2000" b="1" dirty="0">
                <a:solidFill>
                  <a:srgbClr val="960E20"/>
                </a:solidFill>
                <a:latin typeface="Montserrat" pitchFamily="2" charset="77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B34150CE-3FD1-E14B-B083-207AE1A504FD}"/>
                </a:ext>
              </a:extLst>
            </p:cNvPr>
            <p:cNvCxnSpPr>
              <a:cxnSpLocks/>
            </p:cNvCxnSpPr>
            <p:nvPr/>
          </p:nvCxnSpPr>
          <p:spPr>
            <a:xfrm>
              <a:off x="707366" y="3641430"/>
              <a:ext cx="750213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14E553-211D-4F4E-A4E3-F0D37ABAEB3B}"/>
              </a:ext>
            </a:extLst>
          </p:cNvPr>
          <p:cNvSpPr txBox="1"/>
          <p:nvPr/>
        </p:nvSpPr>
        <p:spPr>
          <a:xfrm>
            <a:off x="3361577" y="5609620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29 de noviembre de 2019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8FEABB9-A386-C14F-92D2-930C0CCE04F4}"/>
              </a:ext>
            </a:extLst>
          </p:cNvPr>
          <p:cNvGrpSpPr/>
          <p:nvPr/>
        </p:nvGrpSpPr>
        <p:grpSpPr>
          <a:xfrm>
            <a:off x="842380" y="361341"/>
            <a:ext cx="7474620" cy="561685"/>
            <a:chOff x="842380" y="361341"/>
            <a:chExt cx="7474620" cy="561685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827F0BB-6321-BE4A-9E99-BE2E2D59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380" y="361341"/>
              <a:ext cx="2717336" cy="561685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CD3739A-A758-3C4F-8F0B-586805441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9699" y="361923"/>
              <a:ext cx="1517301" cy="542646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0B8A3B4C-E87F-254F-B0EE-49438C295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62949"/>
            <a:ext cx="9144000" cy="19505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7397409-9143-854D-A6CC-30396622B4A1}"/>
              </a:ext>
            </a:extLst>
          </p:cNvPr>
          <p:cNvSpPr txBox="1"/>
          <p:nvPr/>
        </p:nvSpPr>
        <p:spPr>
          <a:xfrm>
            <a:off x="1457535" y="4103086"/>
            <a:ext cx="6391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>
                <a:solidFill>
                  <a:srgbClr val="BFAC83"/>
                </a:solidFill>
                <a:latin typeface="Montserrat" pitchFamily="2" charset="77"/>
              </a:rPr>
              <a:t>Reunión </a:t>
            </a:r>
            <a:r>
              <a:rPr lang="es-MX" sz="1400" b="1" dirty="0" smtClean="0">
                <a:solidFill>
                  <a:srgbClr val="BFAC83"/>
                </a:solidFill>
                <a:latin typeface="Montserrat" pitchFamily="2" charset="77"/>
              </a:rPr>
              <a:t>de trabajo</a:t>
            </a:r>
          </a:p>
          <a:p>
            <a:pPr algn="ctr"/>
            <a:endParaRPr lang="es-MX" sz="1400" b="1" dirty="0" smtClean="0">
              <a:solidFill>
                <a:srgbClr val="BFAC83"/>
              </a:solidFill>
              <a:latin typeface="Montserrat" pitchFamily="2" charset="77"/>
            </a:endParaRPr>
          </a:p>
          <a:p>
            <a:pPr algn="ctr"/>
            <a:r>
              <a:rPr lang="es-MX" sz="1400" b="1" dirty="0" smtClean="0">
                <a:solidFill>
                  <a:srgbClr val="BFAC83"/>
                </a:solidFill>
                <a:latin typeface="Montserrat" pitchFamily="2" charset="77"/>
              </a:rPr>
              <a:t>Unidad del </a:t>
            </a:r>
            <a:r>
              <a:rPr lang="es-MX" sz="1400" b="1" dirty="0">
                <a:solidFill>
                  <a:srgbClr val="BFAC83"/>
                </a:solidFill>
                <a:latin typeface="Montserrat" pitchFamily="2" charset="77"/>
              </a:rPr>
              <a:t>Sistema para la Carrera de las Maestras y los Maestros </a:t>
            </a:r>
            <a:endParaRPr lang="es-MX" sz="1400" b="1" dirty="0" smtClean="0">
              <a:solidFill>
                <a:srgbClr val="BFAC83"/>
              </a:solidFill>
              <a:latin typeface="Montserrat" pitchFamily="2" charset="77"/>
            </a:endParaRPr>
          </a:p>
          <a:p>
            <a:pPr algn="ctr"/>
            <a:r>
              <a:rPr lang="es-MX" sz="1400" b="1" dirty="0" smtClean="0">
                <a:solidFill>
                  <a:srgbClr val="BFAC83"/>
                </a:solidFill>
                <a:latin typeface="Montserrat" pitchFamily="2" charset="77"/>
              </a:rPr>
              <a:t>Subsecretaría de Educación Básica </a:t>
            </a:r>
            <a:endParaRPr lang="es-MX" sz="1400" b="1" dirty="0">
              <a:solidFill>
                <a:srgbClr val="BFAC8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330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Consulta a autoridades educativas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916567078"/>
              </p:ext>
            </p:extLst>
          </p:nvPr>
        </p:nvGraphicFramePr>
        <p:xfrm>
          <a:off x="0" y="650358"/>
          <a:ext cx="8840954" cy="628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ángulo 1"/>
          <p:cNvSpPr/>
          <p:nvPr/>
        </p:nvSpPr>
        <p:spPr>
          <a:xfrm>
            <a:off x="216131" y="650357"/>
            <a:ext cx="8927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latin typeface="Century Gothic" panose="020B0502020202020204" pitchFamily="34" charset="0"/>
              </a:rPr>
              <a:t>Aspectos destacados de las aportaciones de las Autoridades Educativas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2479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43941"/>
              </p:ext>
            </p:extLst>
          </p:nvPr>
        </p:nvGraphicFramePr>
        <p:xfrm>
          <a:off x="474916" y="753789"/>
          <a:ext cx="8160125" cy="5846979"/>
        </p:xfrm>
        <a:graphic>
          <a:graphicData uri="http://schemas.openxmlformats.org/drawingml/2006/table">
            <a:tbl>
              <a:tblPr firstRow="1" firstCol="1" bandRow="1"/>
              <a:tblGrid>
                <a:gridCol w="8160125">
                  <a:extLst>
                    <a:ext uri="{9D8B030D-6E8A-4147-A177-3AD203B41FA5}">
                      <a16:colId xmlns:a16="http://schemas.microsoft.com/office/drawing/2014/main" val="3328289363"/>
                    </a:ext>
                  </a:extLst>
                </a:gridCol>
              </a:tblGrid>
              <a:tr h="142043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kern="1200" dirty="0" smtClean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PERFIL DOCENTE, DIRECTIVO Y DE SUPERVISIÓN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EDUCACIÓN BÁSICA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b="1" kern="1200" dirty="0" smtClean="0">
                        <a:solidFill>
                          <a:schemeClr val="bg1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Reunión de trabajo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 de noviembre de 2019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0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23311"/>
                  </a:ext>
                </a:extLst>
              </a:tr>
              <a:tr h="474236">
                <a:tc>
                  <a:txBody>
                    <a:bodyPr/>
                    <a:lstStyle/>
                    <a:p>
                      <a:pPr marL="342900" lvl="0" indent="-16192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Perfiles </a:t>
                      </a:r>
                      <a:r>
                        <a:rPr lang="es-ES_tradnl" sz="1200" kern="120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profesionales, criterios e indicadores en la Ley General del Sistema para la Carrera de las Maestras y los Maestros.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19633"/>
                  </a:ext>
                </a:extLst>
              </a:tr>
              <a:tr h="448427">
                <a:tc>
                  <a:txBody>
                    <a:bodyPr/>
                    <a:lstStyle/>
                    <a:p>
                      <a:pPr marL="342900" lvl="0" indent="-16192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2"/>
                      </a:pPr>
                      <a:r>
                        <a:rPr lang="es-ES_tradnl" sz="1200" kern="120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de consulta a las autoridades educativas de las entidades federativas y a personal docente, directivo y de supervisión.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75632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marL="361950" lvl="0" indent="-18097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3"/>
                      </a:pP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Reestructuración del proceso de integración de los perfiles profesionales, criterios e indicadores.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22187"/>
                  </a:ext>
                </a:extLst>
              </a:tr>
              <a:tr h="418112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4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Avances en la definición de las nuevas versiones de los perfiles</a:t>
                      </a: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97134"/>
                  </a:ext>
                </a:extLst>
              </a:tr>
              <a:tr h="506685">
                <a:tc>
                  <a:txBody>
                    <a:bodyPr/>
                    <a:lstStyle/>
                    <a:p>
                      <a:pPr marL="358775" lvl="0" indent="-176213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5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de consulta a maestros sobre los nuevos perfiles para docentes, directores y supervisores escolares de educación básica. Grupos de enfoque</a:t>
                      </a: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643648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6"/>
                      </a:pP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Distribución de grupos y mesas de trabajo.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506536"/>
                  </a:ext>
                </a:extLst>
              </a:tr>
              <a:tr h="380102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Coordinación de grupos y mesas. Funciones a realizar. 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00298"/>
                  </a:ext>
                </a:extLst>
              </a:tr>
              <a:tr h="1424309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Productos y evidencias de los grupos de enfoque:</a:t>
                      </a:r>
                    </a:p>
                    <a:p>
                      <a:pPr marL="720725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2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Perfil profesional, criterios e indicadores 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 observaciones.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individual de observaciones generales al perfil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para el registro de aportaciones </a:t>
                      </a:r>
                      <a:r>
                        <a:rPr lang="es-MX" sz="1200" i="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firmado por todos los participantes de la mesa. 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Archivo electrónico del </a:t>
                      </a:r>
                      <a:r>
                        <a:rPr lang="es-MX" sz="12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individual de observaciones generales al perfil.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Archivo electrónico del </a:t>
                      </a:r>
                      <a:r>
                        <a:rPr lang="es-MX" sz="12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para el registro de aportaciones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68127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14240" y="3114875"/>
            <a:ext cx="8681475" cy="746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Grupos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 enfoque</a:t>
            </a: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3848EF97-DB6F-9C46-9AC3-BE4543CDC0A6}"/>
              </a:ext>
            </a:extLst>
          </p:cNvPr>
          <p:cNvSpPr txBox="1"/>
          <p:nvPr/>
        </p:nvSpPr>
        <p:spPr>
          <a:xfrm>
            <a:off x="660948" y="774392"/>
            <a:ext cx="7865234" cy="201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MX" sz="1400" b="1" dirty="0" smtClean="0">
                <a:solidFill>
                  <a:srgbClr val="A60000"/>
                </a:solidFill>
                <a:latin typeface="Century Gothic" panose="020B0502020202020204" pitchFamily="34" charset="0"/>
              </a:rPr>
              <a:t>Fecha: </a:t>
            </a:r>
            <a:r>
              <a:rPr lang="es-MX" sz="1400" dirty="0" smtClean="0">
                <a:latin typeface="Century Gothic" panose="020B0502020202020204" pitchFamily="34" charset="0"/>
              </a:rPr>
              <a:t>2 y 3 diciembre del </a:t>
            </a:r>
            <a:r>
              <a:rPr lang="es-MX" sz="1400" dirty="0">
                <a:latin typeface="Century Gothic" panose="020B0502020202020204" pitchFamily="34" charset="0"/>
              </a:rPr>
              <a:t>2019</a:t>
            </a:r>
            <a:endParaRPr lang="es-MX" sz="1400" b="1" dirty="0" smtClean="0">
              <a:solidFill>
                <a:srgbClr val="A60000"/>
              </a:solidFill>
              <a:latin typeface="Century Gothic" panose="020B0502020202020204" pitchFamily="34" charset="0"/>
            </a:endParaRPr>
          </a:p>
          <a:p>
            <a:pPr lvl="0" algn="just"/>
            <a:endParaRPr lang="es-MX" sz="1400" b="1" dirty="0">
              <a:solidFill>
                <a:srgbClr val="A60000"/>
              </a:solidFill>
              <a:latin typeface="Century Gothic" panose="020B0502020202020204" pitchFamily="34" charset="0"/>
            </a:endParaRPr>
          </a:p>
          <a:p>
            <a:pPr lvl="0" algn="just"/>
            <a:r>
              <a:rPr lang="es-MX" sz="1400" b="1" dirty="0" smtClean="0">
                <a:solidFill>
                  <a:srgbClr val="A60000"/>
                </a:solidFill>
                <a:latin typeface="Century Gothic" panose="020B0502020202020204" pitchFamily="34" charset="0"/>
              </a:rPr>
              <a:t>Sede: </a:t>
            </a:r>
            <a:r>
              <a:rPr lang="es-MX" sz="1400" dirty="0">
                <a:latin typeface="Century Gothic" panose="020B0502020202020204" pitchFamily="34" charset="0"/>
              </a:rPr>
              <a:t>Av. Universidad No. 1200, </a:t>
            </a:r>
            <a:r>
              <a:rPr lang="es-MX" sz="1400" dirty="0" smtClean="0">
                <a:latin typeface="Century Gothic" panose="020B0502020202020204" pitchFamily="34" charset="0"/>
              </a:rPr>
              <a:t>Col</a:t>
            </a:r>
            <a:r>
              <a:rPr lang="es-MX" sz="1400" dirty="0">
                <a:latin typeface="Century Gothic" panose="020B0502020202020204" pitchFamily="34" charset="0"/>
              </a:rPr>
              <a:t>. </a:t>
            </a:r>
            <a:r>
              <a:rPr lang="es-MX" sz="1400" dirty="0" err="1">
                <a:latin typeface="Century Gothic" panose="020B0502020202020204" pitchFamily="34" charset="0"/>
              </a:rPr>
              <a:t>Xoco</a:t>
            </a:r>
            <a:r>
              <a:rPr lang="es-MX" sz="1400" dirty="0">
                <a:latin typeface="Century Gothic" panose="020B0502020202020204" pitchFamily="34" charset="0"/>
              </a:rPr>
              <a:t>, Alcaldía Benito Juárez, C.P. 03330, CDMX</a:t>
            </a:r>
            <a:r>
              <a:rPr lang="es-MX" sz="1400" dirty="0" smtClean="0">
                <a:latin typeface="Century Gothic" panose="020B0502020202020204" pitchFamily="34" charset="0"/>
              </a:rPr>
              <a:t>.</a:t>
            </a:r>
          </a:p>
          <a:p>
            <a:pPr lvl="0" algn="just"/>
            <a:r>
              <a:rPr lang="es-MX" sz="1400" dirty="0">
                <a:latin typeface="Century Gothic" panose="020B0502020202020204" pitchFamily="34" charset="0"/>
              </a:rPr>
              <a:t>	</a:t>
            </a:r>
            <a:endParaRPr lang="es-MX" sz="1400" dirty="0" smtClean="0">
              <a:latin typeface="Century Gothic" panose="020B0502020202020204" pitchFamily="34" charset="0"/>
            </a:endParaRPr>
          </a:p>
          <a:p>
            <a:pPr lvl="0" algn="just"/>
            <a:r>
              <a:rPr lang="es-MX" sz="1400" b="1" dirty="0" smtClean="0">
                <a:solidFill>
                  <a:srgbClr val="A60000"/>
                </a:solidFill>
                <a:latin typeface="Century Gothic" panose="020B0502020202020204" pitchFamily="34" charset="0"/>
              </a:rPr>
              <a:t>Participación</a:t>
            </a:r>
            <a:r>
              <a:rPr lang="es-MX" sz="1400" dirty="0" smtClean="0">
                <a:latin typeface="Century Gothic" panose="020B0502020202020204" pitchFamily="34" charset="0"/>
              </a:rPr>
              <a:t>: </a:t>
            </a:r>
            <a:r>
              <a:rPr lang="es-MX" sz="1400" b="1" dirty="0">
                <a:latin typeface="Century Gothic" panose="020B0502020202020204" pitchFamily="34" charset="0"/>
              </a:rPr>
              <a:t>108 docentes y técnicos docentes, y </a:t>
            </a:r>
            <a:r>
              <a:rPr lang="es-MX" sz="1400" b="1" dirty="0" smtClean="0">
                <a:latin typeface="Century Gothic" panose="020B0502020202020204" pitchFamily="34" charset="0"/>
              </a:rPr>
              <a:t>126 directores y </a:t>
            </a:r>
            <a:r>
              <a:rPr lang="es-MX" sz="1400" b="1" dirty="0">
                <a:latin typeface="Century Gothic" panose="020B0502020202020204" pitchFamily="34" charset="0"/>
              </a:rPr>
              <a:t>supervisores de zona </a:t>
            </a:r>
            <a:r>
              <a:rPr lang="es-MX" sz="1400" b="1" dirty="0" smtClean="0">
                <a:latin typeface="Century Gothic" panose="020B0502020202020204" pitchFamily="34" charset="0"/>
              </a:rPr>
              <a:t>escolar, </a:t>
            </a:r>
            <a:r>
              <a:rPr lang="es-MX" sz="1400" dirty="0">
                <a:latin typeface="Century Gothic" panose="020B0502020202020204" pitchFamily="34" charset="0"/>
              </a:rPr>
              <a:t>en servicio destacados de educación básica (Inicial, Preescolar, Primaria y Secundaria) de diferentes contextos, modalidades y tipos de servicio</a:t>
            </a:r>
            <a:r>
              <a:rPr lang="es-MX" sz="1400" dirty="0" smtClean="0">
                <a:latin typeface="Century Gothic" panose="020B0502020202020204" pitchFamily="34" charset="0"/>
              </a:rPr>
              <a:t>. </a:t>
            </a:r>
          </a:p>
          <a:p>
            <a:pPr lvl="0" algn="just"/>
            <a:endParaRPr lang="es-MX" sz="1400" dirty="0" smtClean="0">
              <a:latin typeface="Century Gothic" panose="020B0502020202020204" pitchFamily="34" charset="0"/>
            </a:endParaRPr>
          </a:p>
          <a:p>
            <a:pPr algn="just"/>
            <a:r>
              <a:rPr lang="es-MX" sz="1400" b="1" dirty="0" smtClean="0">
                <a:solidFill>
                  <a:srgbClr val="A60000"/>
                </a:solidFill>
                <a:latin typeface="Century Gothic" panose="020B0502020202020204" pitchFamily="34" charset="0"/>
              </a:rPr>
              <a:t>Coordinación</a:t>
            </a:r>
            <a:r>
              <a:rPr lang="es-MX" sz="1400" dirty="0">
                <a:solidFill>
                  <a:srgbClr val="A60000"/>
                </a:solidFill>
                <a:latin typeface="Century Gothic" panose="020B0502020202020204" pitchFamily="34" charset="0"/>
              </a:rPr>
              <a:t>: </a:t>
            </a:r>
            <a:r>
              <a:rPr lang="es-MX" sz="1400" dirty="0">
                <a:latin typeface="Century Gothic" panose="020B0502020202020204" pitchFamily="34" charset="0"/>
              </a:rPr>
              <a:t>Personal de la USICAMM y de la Subsecretaría de Educación </a:t>
            </a:r>
            <a:r>
              <a:rPr lang="es-MX" sz="1400" dirty="0" smtClean="0">
                <a:latin typeface="Century Gothic" panose="020B0502020202020204" pitchFamily="34" charset="0"/>
              </a:rPr>
              <a:t>Básica.</a:t>
            </a:r>
            <a:endParaRPr lang="es-MX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183390"/>
              </p:ext>
            </p:extLst>
          </p:nvPr>
        </p:nvGraphicFramePr>
        <p:xfrm>
          <a:off x="517585" y="2878397"/>
          <a:ext cx="8321614" cy="3264855"/>
        </p:xfrm>
        <a:graphic>
          <a:graphicData uri="http://schemas.openxmlformats.org/drawingml/2006/table">
            <a:tbl>
              <a:tblPr firstRow="1" firstCol="1" bandRow="1"/>
              <a:tblGrid>
                <a:gridCol w="4054415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4267199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</a:tblGrid>
              <a:tr h="17608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Estrategia de trabajo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400" b="1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de diciembre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de diciembre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1770039">
                <a:tc>
                  <a:txBody>
                    <a:bodyPr/>
                    <a:lstStyle/>
                    <a:p>
                      <a:pPr marL="0" lvl="0" indent="0" algn="just">
                        <a:buFontTx/>
                        <a:buNone/>
                      </a:pPr>
                      <a:r>
                        <a:rPr lang="es-MX" sz="1200" dirty="0" smtClean="0">
                          <a:latin typeface="Century Gothic" panose="020B0502020202020204" pitchFamily="34" charset="0"/>
                        </a:rPr>
                        <a:t>Tres grupos integrados por 24 maestros cada uno del mismo nivel educativo, en sus distintas modalidades y tipos de servicio; </a:t>
                      </a:r>
                    </a:p>
                    <a:p>
                      <a:pPr marL="0" lvl="0" indent="0" algn="just">
                        <a:buFontTx/>
                        <a:buNone/>
                      </a:pPr>
                      <a:endParaRPr lang="es-MX" sz="1200" dirty="0" smtClean="0">
                        <a:latin typeface="Century Gothic" panose="020B0502020202020204" pitchFamily="34" charset="0"/>
                      </a:endParaRPr>
                    </a:p>
                    <a:p>
                      <a:pPr marL="0" lvl="0" indent="0" algn="just">
                        <a:buFontTx/>
                        <a:buNone/>
                      </a:pPr>
                      <a:r>
                        <a:rPr lang="es-MX" sz="1200" dirty="0" smtClean="0">
                          <a:latin typeface="Century Gothic" panose="020B0502020202020204" pitchFamily="34" charset="0"/>
                        </a:rPr>
                        <a:t>Un grupo inter nivel, es decir, con 24 maestros de los tres niveles de educación básica, en sus distintas modalidades y tipos de servicio;</a:t>
                      </a:r>
                    </a:p>
                    <a:p>
                      <a:pPr marL="0" lvl="0" indent="0" algn="just">
                        <a:buFontTx/>
                        <a:buNone/>
                      </a:pPr>
                      <a:endParaRPr lang="es-MX" sz="1200" dirty="0" smtClean="0">
                        <a:latin typeface="Century Gothic" panose="020B0502020202020204" pitchFamily="34" charset="0"/>
                      </a:endParaRPr>
                    </a:p>
                    <a:p>
                      <a:pPr marL="0" lvl="0" indent="0" algn="just">
                        <a:buFontTx/>
                        <a:buNone/>
                      </a:pPr>
                      <a:r>
                        <a:rPr lang="es-MX" sz="1200" dirty="0" smtClean="0">
                          <a:latin typeface="Century Gothic" panose="020B0502020202020204" pitchFamily="34" charset="0"/>
                        </a:rPr>
                        <a:t>Un grupo de 12 técnicos docentes de los tres niveles y modalidades educativas; y</a:t>
                      </a: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buFontTx/>
                        <a:buNone/>
                      </a:pPr>
                      <a:r>
                        <a:rPr lang="es-MX" sz="1200" dirty="0" smtClean="0">
                          <a:latin typeface="Century Gothic" panose="020B0502020202020204" pitchFamily="34" charset="0"/>
                        </a:rPr>
                        <a:t>Tres grupos con 24 directores cada uno de mismo nivel educativo, considerando las modalidades y tipos de servicio de educación básica; y</a:t>
                      </a:r>
                    </a:p>
                    <a:p>
                      <a:pPr marL="0" lvl="0" indent="0" algn="just">
                        <a:buFontTx/>
                        <a:buNone/>
                      </a:pPr>
                      <a:endParaRPr lang="es-MX" sz="1200" dirty="0" smtClean="0">
                        <a:latin typeface="Century Gothic" panose="020B0502020202020204" pitchFamily="34" charset="0"/>
                      </a:endParaRPr>
                    </a:p>
                    <a:p>
                      <a:pPr marL="0" lvl="0" indent="0" algn="just">
                        <a:buFontTx/>
                        <a:buNone/>
                      </a:pPr>
                      <a:r>
                        <a:rPr lang="es-MX" sz="1200" dirty="0" smtClean="0">
                          <a:latin typeface="Century Gothic" panose="020B0502020202020204" pitchFamily="34" charset="0"/>
                        </a:rPr>
                        <a:t>Tres grupos con 18 supervisores de zona escolar del mismo nivel educativo, considerando las modalidades y tipos de servicio de educación básica.</a:t>
                      </a: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39802"/>
                  </a:ext>
                </a:extLst>
              </a:tr>
              <a:tr h="990285">
                <a:tc>
                  <a:txBody>
                    <a:bodyPr/>
                    <a:lstStyle/>
                    <a:p>
                      <a:pPr marL="0" lvl="0" indent="0" algn="ctr">
                        <a:buFontTx/>
                        <a:buNone/>
                      </a:pPr>
                      <a:endParaRPr lang="es-MX" sz="1400" b="1" dirty="0" smtClean="0">
                        <a:solidFill>
                          <a:srgbClr val="A6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r>
                        <a:rPr lang="es-MX" sz="1400" b="1" dirty="0" smtClean="0">
                          <a:solidFill>
                            <a:srgbClr val="A60000"/>
                          </a:solidFill>
                          <a:latin typeface="Century Gothic" panose="020B0502020202020204" pitchFamily="34" charset="0"/>
                        </a:rPr>
                        <a:t>Plenaria inaugural: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Sala 6 José </a:t>
                      </a:r>
                      <a:r>
                        <a:rPr lang="es-MX" sz="1400" b="1" dirty="0" smtClean="0">
                          <a:latin typeface="Century Gothic" panose="020B0502020202020204" pitchFamily="34" charset="0"/>
                        </a:rPr>
                        <a:t>Vasconcelos</a:t>
                      </a:r>
                      <a:r>
                        <a:rPr lang="es-MX" sz="1400" b="1" dirty="0" smtClean="0">
                          <a:solidFill>
                            <a:srgbClr val="A60000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s-MX" sz="1400" b="1" dirty="0" smtClean="0">
                        <a:solidFill>
                          <a:srgbClr val="A6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rgbClr val="A60000"/>
                          </a:solidFill>
                          <a:latin typeface="Century Gothic" panose="020B0502020202020204" pitchFamily="34" charset="0"/>
                        </a:rPr>
                        <a:t>Grupos de trabajo: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Salas 3, 5 bis, 7, 10 y 11</a:t>
                      </a: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Tx/>
                        <a:buNone/>
                      </a:pPr>
                      <a:endParaRPr lang="es-MX" sz="1400" dirty="0" smtClean="0">
                        <a:latin typeface="Century Gothic" panose="020B0502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r>
                        <a:rPr lang="es-MX" sz="1400" b="1" dirty="0" smtClean="0">
                          <a:solidFill>
                            <a:srgbClr val="A60000"/>
                          </a:solidFill>
                          <a:latin typeface="Century Gothic" panose="020B0502020202020204" pitchFamily="34" charset="0"/>
                        </a:rPr>
                        <a:t>Plenaria inaugural: </a:t>
                      </a:r>
                      <a:r>
                        <a:rPr lang="es-MX" sz="1400" b="1" dirty="0" smtClean="0">
                          <a:latin typeface="Century Gothic" panose="020B0502020202020204" pitchFamily="34" charset="0"/>
                        </a:rPr>
                        <a:t>Auditorio Centro SEP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s-MX" sz="1400" b="1" dirty="0" smtClean="0">
                        <a:solidFill>
                          <a:srgbClr val="A6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rgbClr val="A60000"/>
                          </a:solidFill>
                          <a:latin typeface="Century Gothic" panose="020B0502020202020204" pitchFamily="34" charset="0"/>
                        </a:rPr>
                        <a:t>Grupos de trabajo: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Salas 1, 2, 3, 5 bis, 7, 10 y 11</a:t>
                      </a: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7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Grupos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 enfoque</a:t>
            </a: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386142" y="1797106"/>
            <a:ext cx="64984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>
                <a:latin typeface="Montserrat" panose="00000500000000000000" pitchFamily="2" charset="0"/>
              </a:rPr>
              <a:t>Propósitos</a:t>
            </a:r>
            <a:endParaRPr lang="es-MX" dirty="0">
              <a:latin typeface="Montserrat" panose="00000500000000000000" pitchFamily="2" charset="0"/>
            </a:endParaRPr>
          </a:p>
          <a:p>
            <a:pPr algn="just"/>
            <a:r>
              <a:rPr lang="es-MX" b="1" dirty="0">
                <a:latin typeface="Montserrat" panose="00000500000000000000" pitchFamily="2" charset="0"/>
              </a:rPr>
              <a:t> </a:t>
            </a:r>
            <a:endParaRPr lang="es-MX" dirty="0">
              <a:latin typeface="Montserrat" panose="00000500000000000000" pitchFamily="2" charset="0"/>
            </a:endParaRPr>
          </a:p>
          <a:p>
            <a:pPr algn="just"/>
            <a:r>
              <a:rPr lang="es-MX" dirty="0" smtClean="0">
                <a:latin typeface="Montserrat" panose="00000500000000000000" pitchFamily="2" charset="0"/>
              </a:rPr>
              <a:t>Analizar los </a:t>
            </a:r>
            <a:r>
              <a:rPr lang="es-MX" dirty="0">
                <a:latin typeface="Montserrat" panose="00000500000000000000" pitchFamily="2" charset="0"/>
              </a:rPr>
              <a:t>dominios, criterios e indicadores que conforman los </a:t>
            </a:r>
            <a:r>
              <a:rPr lang="es-MX" i="1" dirty="0">
                <a:latin typeface="Montserrat" panose="00000500000000000000" pitchFamily="2" charset="0"/>
              </a:rPr>
              <a:t>Perfiles profesionales  del docente, técnico docente, director y </a:t>
            </a:r>
            <a:r>
              <a:rPr lang="es-MX" i="1" dirty="0" smtClean="0">
                <a:latin typeface="Montserrat" panose="00000500000000000000" pitchFamily="2" charset="0"/>
              </a:rPr>
              <a:t>supervisor.</a:t>
            </a:r>
          </a:p>
          <a:p>
            <a:pPr algn="just"/>
            <a:endParaRPr lang="es-MX" i="1" dirty="0">
              <a:latin typeface="Montserrat" panose="00000500000000000000" pitchFamily="2" charset="0"/>
            </a:endParaRPr>
          </a:p>
          <a:p>
            <a:pPr algn="just"/>
            <a:r>
              <a:rPr lang="es-MX" dirty="0" smtClean="0">
                <a:latin typeface="Montserrat" panose="00000500000000000000" pitchFamily="2" charset="0"/>
              </a:rPr>
              <a:t>Proponer modificaciones a partir del diálogo </a:t>
            </a:r>
            <a:r>
              <a:rPr lang="es-MX" dirty="0">
                <a:latin typeface="Montserrat" panose="00000500000000000000" pitchFamily="2" charset="0"/>
              </a:rPr>
              <a:t>fundamentado y profundo, basado en el conocimiento y experiencia </a:t>
            </a:r>
            <a:r>
              <a:rPr lang="es-MX" dirty="0" smtClean="0">
                <a:latin typeface="Montserrat" panose="00000500000000000000" pitchFamily="2" charset="0"/>
              </a:rPr>
              <a:t>profesionales, sobre los </a:t>
            </a:r>
            <a:r>
              <a:rPr lang="es-MX" dirty="0">
                <a:latin typeface="Montserrat" panose="00000500000000000000" pitchFamily="2" charset="0"/>
              </a:rPr>
              <a:t>rasgos que distinguen </a:t>
            </a:r>
            <a:r>
              <a:rPr lang="es-MX" dirty="0" smtClean="0">
                <a:latin typeface="Montserrat" panose="00000500000000000000" pitchFamily="2" charset="0"/>
              </a:rPr>
              <a:t>a estas figuras.</a:t>
            </a:r>
          </a:p>
        </p:txBody>
      </p:sp>
    </p:spTree>
    <p:extLst>
      <p:ext uri="{BB962C8B-B14F-4D97-AF65-F5344CB8AC3E}">
        <p14:creationId xmlns:p14="http://schemas.microsoft.com/office/powerpoint/2010/main" val="24204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40729"/>
              </p:ext>
            </p:extLst>
          </p:nvPr>
        </p:nvGraphicFramePr>
        <p:xfrm>
          <a:off x="1028698" y="1926521"/>
          <a:ext cx="6641322" cy="2124780"/>
        </p:xfrm>
        <a:graphic>
          <a:graphicData uri="http://schemas.openxmlformats.org/drawingml/2006/table">
            <a:tbl>
              <a:tblPr/>
              <a:tblGrid>
                <a:gridCol w="1106887">
                  <a:extLst>
                    <a:ext uri="{9D8B030D-6E8A-4147-A177-3AD203B41FA5}">
                      <a16:colId xmlns:a16="http://schemas.microsoft.com/office/drawing/2014/main" val="1360400805"/>
                    </a:ext>
                  </a:extLst>
                </a:gridCol>
                <a:gridCol w="1106887">
                  <a:extLst>
                    <a:ext uri="{9D8B030D-6E8A-4147-A177-3AD203B41FA5}">
                      <a16:colId xmlns:a16="http://schemas.microsoft.com/office/drawing/2014/main" val="1395127740"/>
                    </a:ext>
                  </a:extLst>
                </a:gridCol>
                <a:gridCol w="1106887">
                  <a:extLst>
                    <a:ext uri="{9D8B030D-6E8A-4147-A177-3AD203B41FA5}">
                      <a16:colId xmlns:a16="http://schemas.microsoft.com/office/drawing/2014/main" val="3193797611"/>
                    </a:ext>
                  </a:extLst>
                </a:gridCol>
                <a:gridCol w="1106887">
                  <a:extLst>
                    <a:ext uri="{9D8B030D-6E8A-4147-A177-3AD203B41FA5}">
                      <a16:colId xmlns:a16="http://schemas.microsoft.com/office/drawing/2014/main" val="2406037765"/>
                    </a:ext>
                  </a:extLst>
                </a:gridCol>
                <a:gridCol w="1106887">
                  <a:extLst>
                    <a:ext uri="{9D8B030D-6E8A-4147-A177-3AD203B41FA5}">
                      <a16:colId xmlns:a16="http://schemas.microsoft.com/office/drawing/2014/main" val="1294767485"/>
                    </a:ext>
                  </a:extLst>
                </a:gridCol>
                <a:gridCol w="1106887">
                  <a:extLst>
                    <a:ext uri="{9D8B030D-6E8A-4147-A177-3AD203B41FA5}">
                      <a16:colId xmlns:a16="http://schemas.microsoft.com/office/drawing/2014/main" val="1772236165"/>
                    </a:ext>
                  </a:extLst>
                </a:gridCol>
              </a:tblGrid>
              <a:tr h="26485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Estadística de docentes, directores y supervisores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2451"/>
                  </a:ext>
                </a:extLst>
              </a:tr>
              <a:tr h="264851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71879"/>
                  </a:ext>
                </a:extLst>
              </a:tr>
              <a:tr h="519744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Técnico Docente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Supervisor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6924"/>
                  </a:ext>
                </a:extLst>
              </a:tr>
              <a:tr h="44805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Convocados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03324"/>
                  </a:ext>
                </a:extLst>
              </a:tr>
              <a:tr h="62727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Confirmados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12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0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9190"/>
              </p:ext>
            </p:extLst>
          </p:nvPr>
        </p:nvGraphicFramePr>
        <p:xfrm>
          <a:off x="91441" y="711049"/>
          <a:ext cx="8869678" cy="5724269"/>
        </p:xfrm>
        <a:graphic>
          <a:graphicData uri="http://schemas.openxmlformats.org/drawingml/2006/table">
            <a:tbl>
              <a:tblPr/>
              <a:tblGrid>
                <a:gridCol w="965408">
                  <a:extLst>
                    <a:ext uri="{9D8B030D-6E8A-4147-A177-3AD203B41FA5}">
                      <a16:colId xmlns:a16="http://schemas.microsoft.com/office/drawing/2014/main" val="3844204240"/>
                    </a:ext>
                  </a:extLst>
                </a:gridCol>
                <a:gridCol w="1496379">
                  <a:extLst>
                    <a:ext uri="{9D8B030D-6E8A-4147-A177-3AD203B41FA5}">
                      <a16:colId xmlns:a16="http://schemas.microsoft.com/office/drawing/2014/main" val="4269363849"/>
                    </a:ext>
                  </a:extLst>
                </a:gridCol>
                <a:gridCol w="1061948">
                  <a:extLst>
                    <a:ext uri="{9D8B030D-6E8A-4147-A177-3AD203B41FA5}">
                      <a16:colId xmlns:a16="http://schemas.microsoft.com/office/drawing/2014/main" val="4022284467"/>
                    </a:ext>
                  </a:extLst>
                </a:gridCol>
                <a:gridCol w="1351568">
                  <a:extLst>
                    <a:ext uri="{9D8B030D-6E8A-4147-A177-3AD203B41FA5}">
                      <a16:colId xmlns:a16="http://schemas.microsoft.com/office/drawing/2014/main" val="2892161994"/>
                    </a:ext>
                  </a:extLst>
                </a:gridCol>
                <a:gridCol w="1098151">
                  <a:extLst>
                    <a:ext uri="{9D8B030D-6E8A-4147-A177-3AD203B41FA5}">
                      <a16:colId xmlns:a16="http://schemas.microsoft.com/office/drawing/2014/main" val="195891600"/>
                    </a:ext>
                  </a:extLst>
                </a:gridCol>
                <a:gridCol w="965408">
                  <a:extLst>
                    <a:ext uri="{9D8B030D-6E8A-4147-A177-3AD203B41FA5}">
                      <a16:colId xmlns:a16="http://schemas.microsoft.com/office/drawing/2014/main" val="2981422957"/>
                    </a:ext>
                  </a:extLst>
                </a:gridCol>
                <a:gridCol w="965408">
                  <a:extLst>
                    <a:ext uri="{9D8B030D-6E8A-4147-A177-3AD203B41FA5}">
                      <a16:colId xmlns:a16="http://schemas.microsoft.com/office/drawing/2014/main" val="3740391033"/>
                    </a:ext>
                  </a:extLst>
                </a:gridCol>
                <a:gridCol w="965408">
                  <a:extLst>
                    <a:ext uri="{9D8B030D-6E8A-4147-A177-3AD203B41FA5}">
                      <a16:colId xmlns:a16="http://schemas.microsoft.com/office/drawing/2014/main" val="2836270071"/>
                    </a:ext>
                  </a:extLst>
                </a:gridCol>
              </a:tblGrid>
              <a:tr h="302489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Entidad Federativa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Docente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Técnico Docente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Director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Supervisor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300658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Aguascalientes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225717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 California Sur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449144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Campeche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533161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Ciudad de México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009262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Coahuila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00505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Colima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667835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Durango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122194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Guanajuato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840030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Guerrero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73169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Hidalgo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855263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Jalisco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4626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México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250710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Morelos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076381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Nayarit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183796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Oaxaca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891081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Puebla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90708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Querétaro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331149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Luis Potosí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49787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Sinaloa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95628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Sonora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80952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Tamaulipas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324541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Tlaxcala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102406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Veracruz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946598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Yucatán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531667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Zacatecas</a:t>
                      </a: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609689"/>
                  </a:ext>
                </a:extLst>
              </a:tr>
              <a:tr h="208530"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6543" marR="6543" marT="6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3" marR="6543" marT="65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177582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97335" y="6475552"/>
            <a:ext cx="88197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 smtClean="0">
                <a:latin typeface="Montserrat" panose="00000500000000000000" pitchFamily="2" charset="0"/>
              </a:rPr>
              <a:t>Faltan: Baja California, Chiapas, Chihuahua, </a:t>
            </a:r>
            <a:r>
              <a:rPr lang="es-MX" sz="1200" dirty="0" smtClean="0">
                <a:latin typeface="Montserrat" panose="00000500000000000000" pitchFamily="2" charset="0"/>
              </a:rPr>
              <a:t>Michoacán, Nuevo </a:t>
            </a:r>
            <a:r>
              <a:rPr lang="es-MX" sz="1200" dirty="0" smtClean="0">
                <a:latin typeface="Montserrat" panose="00000500000000000000" pitchFamily="2" charset="0"/>
              </a:rPr>
              <a:t>León, Quintana Roo y Tabasco</a:t>
            </a:r>
          </a:p>
        </p:txBody>
      </p:sp>
    </p:spTree>
    <p:extLst>
      <p:ext uri="{BB962C8B-B14F-4D97-AF65-F5344CB8AC3E}">
        <p14:creationId xmlns:p14="http://schemas.microsoft.com/office/powerpoint/2010/main" val="7581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34985"/>
              </p:ext>
            </p:extLst>
          </p:nvPr>
        </p:nvGraphicFramePr>
        <p:xfrm>
          <a:off x="216131" y="1051333"/>
          <a:ext cx="8530937" cy="5106177"/>
        </p:xfrm>
        <a:graphic>
          <a:graphicData uri="http://schemas.openxmlformats.org/drawingml/2006/table">
            <a:tbl>
              <a:tblPr/>
              <a:tblGrid>
                <a:gridCol w="1169957">
                  <a:extLst>
                    <a:ext uri="{9D8B030D-6E8A-4147-A177-3AD203B41FA5}">
                      <a16:colId xmlns:a16="http://schemas.microsoft.com/office/drawing/2014/main" val="1893298930"/>
                    </a:ext>
                  </a:extLst>
                </a:gridCol>
                <a:gridCol w="541967">
                  <a:extLst>
                    <a:ext uri="{9D8B030D-6E8A-4147-A177-3AD203B41FA5}">
                      <a16:colId xmlns:a16="http://schemas.microsoft.com/office/drawing/2014/main" val="2301941967"/>
                    </a:ext>
                  </a:extLst>
                </a:gridCol>
                <a:gridCol w="114701">
                  <a:extLst>
                    <a:ext uri="{9D8B030D-6E8A-4147-A177-3AD203B41FA5}">
                      <a16:colId xmlns:a16="http://schemas.microsoft.com/office/drawing/2014/main" val="2904912819"/>
                    </a:ext>
                  </a:extLst>
                </a:gridCol>
                <a:gridCol w="1181427">
                  <a:extLst>
                    <a:ext uri="{9D8B030D-6E8A-4147-A177-3AD203B41FA5}">
                      <a16:colId xmlns:a16="http://schemas.microsoft.com/office/drawing/2014/main" val="3386921935"/>
                    </a:ext>
                  </a:extLst>
                </a:gridCol>
                <a:gridCol w="493217">
                  <a:extLst>
                    <a:ext uri="{9D8B030D-6E8A-4147-A177-3AD203B41FA5}">
                      <a16:colId xmlns:a16="http://schemas.microsoft.com/office/drawing/2014/main" val="922278878"/>
                    </a:ext>
                  </a:extLst>
                </a:gridCol>
                <a:gridCol w="114701">
                  <a:extLst>
                    <a:ext uri="{9D8B030D-6E8A-4147-A177-3AD203B41FA5}">
                      <a16:colId xmlns:a16="http://schemas.microsoft.com/office/drawing/2014/main" val="1395425539"/>
                    </a:ext>
                  </a:extLst>
                </a:gridCol>
                <a:gridCol w="1192897">
                  <a:extLst>
                    <a:ext uri="{9D8B030D-6E8A-4147-A177-3AD203B41FA5}">
                      <a16:colId xmlns:a16="http://schemas.microsoft.com/office/drawing/2014/main" val="1001732681"/>
                    </a:ext>
                  </a:extLst>
                </a:gridCol>
                <a:gridCol w="369913">
                  <a:extLst>
                    <a:ext uri="{9D8B030D-6E8A-4147-A177-3AD203B41FA5}">
                      <a16:colId xmlns:a16="http://schemas.microsoft.com/office/drawing/2014/main" val="3204134719"/>
                    </a:ext>
                  </a:extLst>
                </a:gridCol>
                <a:gridCol w="80289">
                  <a:extLst>
                    <a:ext uri="{9D8B030D-6E8A-4147-A177-3AD203B41FA5}">
                      <a16:colId xmlns:a16="http://schemas.microsoft.com/office/drawing/2014/main" val="3721201745"/>
                    </a:ext>
                  </a:extLst>
                </a:gridCol>
                <a:gridCol w="1124076">
                  <a:extLst>
                    <a:ext uri="{9D8B030D-6E8A-4147-A177-3AD203B41FA5}">
                      <a16:colId xmlns:a16="http://schemas.microsoft.com/office/drawing/2014/main" val="3241380171"/>
                    </a:ext>
                  </a:extLst>
                </a:gridCol>
                <a:gridCol w="470277">
                  <a:extLst>
                    <a:ext uri="{9D8B030D-6E8A-4147-A177-3AD203B41FA5}">
                      <a16:colId xmlns:a16="http://schemas.microsoft.com/office/drawing/2014/main" val="3791368667"/>
                    </a:ext>
                  </a:extLst>
                </a:gridCol>
                <a:gridCol w="91763">
                  <a:extLst>
                    <a:ext uri="{9D8B030D-6E8A-4147-A177-3AD203B41FA5}">
                      <a16:colId xmlns:a16="http://schemas.microsoft.com/office/drawing/2014/main" val="2645558550"/>
                    </a:ext>
                  </a:extLst>
                </a:gridCol>
                <a:gridCol w="1112608">
                  <a:extLst>
                    <a:ext uri="{9D8B030D-6E8A-4147-A177-3AD203B41FA5}">
                      <a16:colId xmlns:a16="http://schemas.microsoft.com/office/drawing/2014/main" val="3140432580"/>
                    </a:ext>
                  </a:extLst>
                </a:gridCol>
                <a:gridCol w="473144">
                  <a:extLst>
                    <a:ext uri="{9D8B030D-6E8A-4147-A177-3AD203B41FA5}">
                      <a16:colId xmlns:a16="http://schemas.microsoft.com/office/drawing/2014/main" val="1451158826"/>
                    </a:ext>
                  </a:extLst>
                </a:gridCol>
              </a:tblGrid>
              <a:tr h="18203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PREESCOLAR</a:t>
                      </a: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253662"/>
                  </a:ext>
                </a:extLst>
              </a:tr>
              <a:tr h="17498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1, 2 y 3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2, 3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</a:t>
                      </a:r>
                      <a:r>
                        <a:rPr lang="es-MX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331457"/>
                  </a:ext>
                </a:extLst>
              </a:tr>
              <a:tr h="20551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 GRUPO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8097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260962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491746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7391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09269"/>
                  </a:ext>
                </a:extLst>
              </a:tr>
              <a:tr h="11743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33933"/>
                  </a:ext>
                </a:extLst>
              </a:tr>
              <a:tr h="117439"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817673"/>
                  </a:ext>
                </a:extLst>
              </a:tr>
              <a:tr h="18203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PRIMARIA</a:t>
                      </a: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23110"/>
                  </a:ext>
                </a:extLst>
              </a:tr>
              <a:tr h="1174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 2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 y 3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3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</a:t>
                      </a:r>
                      <a:r>
                        <a:rPr lang="es-MX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700104"/>
                  </a:ext>
                </a:extLst>
              </a:tr>
              <a:tr h="1996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 GRUPO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77040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475276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205520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594817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448695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2216"/>
                  </a:ext>
                </a:extLst>
              </a:tr>
              <a:tr h="11743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61445"/>
                  </a:ext>
                </a:extLst>
              </a:tr>
              <a:tr h="117439"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925459"/>
                  </a:ext>
                </a:extLst>
              </a:tr>
              <a:tr h="18203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SECUNDARIA</a:t>
                      </a: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53403"/>
                  </a:ext>
                </a:extLst>
              </a:tr>
              <a:tr h="1174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 2</a:t>
                      </a: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 y 3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3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</a:t>
                      </a:r>
                      <a:r>
                        <a:rPr lang="es-MX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231012"/>
                  </a:ext>
                </a:extLst>
              </a:tr>
              <a:tr h="1174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 GRUPO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32784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01356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254843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139450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355638"/>
                  </a:ext>
                </a:extLst>
              </a:tr>
              <a:tr h="11743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440137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2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33383"/>
              </p:ext>
            </p:extLst>
          </p:nvPr>
        </p:nvGraphicFramePr>
        <p:xfrm>
          <a:off x="315884" y="1360112"/>
          <a:ext cx="8393776" cy="4463042"/>
        </p:xfrm>
        <a:graphic>
          <a:graphicData uri="http://schemas.openxmlformats.org/drawingml/2006/table">
            <a:tbl>
              <a:tblPr/>
              <a:tblGrid>
                <a:gridCol w="1151146">
                  <a:extLst>
                    <a:ext uri="{9D8B030D-6E8A-4147-A177-3AD203B41FA5}">
                      <a16:colId xmlns:a16="http://schemas.microsoft.com/office/drawing/2014/main" val="319826148"/>
                    </a:ext>
                  </a:extLst>
                </a:gridCol>
                <a:gridCol w="533252">
                  <a:extLst>
                    <a:ext uri="{9D8B030D-6E8A-4147-A177-3AD203B41FA5}">
                      <a16:colId xmlns:a16="http://schemas.microsoft.com/office/drawing/2014/main" val="2606638111"/>
                    </a:ext>
                  </a:extLst>
                </a:gridCol>
                <a:gridCol w="112858">
                  <a:extLst>
                    <a:ext uri="{9D8B030D-6E8A-4147-A177-3AD203B41FA5}">
                      <a16:colId xmlns:a16="http://schemas.microsoft.com/office/drawing/2014/main" val="265292041"/>
                    </a:ext>
                  </a:extLst>
                </a:gridCol>
                <a:gridCol w="1162432">
                  <a:extLst>
                    <a:ext uri="{9D8B030D-6E8A-4147-A177-3AD203B41FA5}">
                      <a16:colId xmlns:a16="http://schemas.microsoft.com/office/drawing/2014/main" val="2949460603"/>
                    </a:ext>
                  </a:extLst>
                </a:gridCol>
                <a:gridCol w="485287">
                  <a:extLst>
                    <a:ext uri="{9D8B030D-6E8A-4147-A177-3AD203B41FA5}">
                      <a16:colId xmlns:a16="http://schemas.microsoft.com/office/drawing/2014/main" val="2970140724"/>
                    </a:ext>
                  </a:extLst>
                </a:gridCol>
                <a:gridCol w="112858">
                  <a:extLst>
                    <a:ext uri="{9D8B030D-6E8A-4147-A177-3AD203B41FA5}">
                      <a16:colId xmlns:a16="http://schemas.microsoft.com/office/drawing/2014/main" val="4228430308"/>
                    </a:ext>
                  </a:extLst>
                </a:gridCol>
                <a:gridCol w="1173717">
                  <a:extLst>
                    <a:ext uri="{9D8B030D-6E8A-4147-A177-3AD203B41FA5}">
                      <a16:colId xmlns:a16="http://schemas.microsoft.com/office/drawing/2014/main" val="3889863830"/>
                    </a:ext>
                  </a:extLst>
                </a:gridCol>
                <a:gridCol w="363965">
                  <a:extLst>
                    <a:ext uri="{9D8B030D-6E8A-4147-A177-3AD203B41FA5}">
                      <a16:colId xmlns:a16="http://schemas.microsoft.com/office/drawing/2014/main" val="4226116082"/>
                    </a:ext>
                  </a:extLst>
                </a:gridCol>
                <a:gridCol w="79000">
                  <a:extLst>
                    <a:ext uri="{9D8B030D-6E8A-4147-A177-3AD203B41FA5}">
                      <a16:colId xmlns:a16="http://schemas.microsoft.com/office/drawing/2014/main" val="3212430584"/>
                    </a:ext>
                  </a:extLst>
                </a:gridCol>
                <a:gridCol w="1106004">
                  <a:extLst>
                    <a:ext uri="{9D8B030D-6E8A-4147-A177-3AD203B41FA5}">
                      <a16:colId xmlns:a16="http://schemas.microsoft.com/office/drawing/2014/main" val="246199543"/>
                    </a:ext>
                  </a:extLst>
                </a:gridCol>
                <a:gridCol w="462715">
                  <a:extLst>
                    <a:ext uri="{9D8B030D-6E8A-4147-A177-3AD203B41FA5}">
                      <a16:colId xmlns:a16="http://schemas.microsoft.com/office/drawing/2014/main" val="1523505125"/>
                    </a:ext>
                  </a:extLst>
                </a:gridCol>
                <a:gridCol w="90286">
                  <a:extLst>
                    <a:ext uri="{9D8B030D-6E8A-4147-A177-3AD203B41FA5}">
                      <a16:colId xmlns:a16="http://schemas.microsoft.com/office/drawing/2014/main" val="3736323135"/>
                    </a:ext>
                  </a:extLst>
                </a:gridCol>
                <a:gridCol w="1094719">
                  <a:extLst>
                    <a:ext uri="{9D8B030D-6E8A-4147-A177-3AD203B41FA5}">
                      <a16:colId xmlns:a16="http://schemas.microsoft.com/office/drawing/2014/main" val="1109015368"/>
                    </a:ext>
                  </a:extLst>
                </a:gridCol>
                <a:gridCol w="465537">
                  <a:extLst>
                    <a:ext uri="{9D8B030D-6E8A-4147-A177-3AD203B41FA5}">
                      <a16:colId xmlns:a16="http://schemas.microsoft.com/office/drawing/2014/main" val="2491497686"/>
                    </a:ext>
                  </a:extLst>
                </a:gridCol>
              </a:tblGrid>
              <a:tr h="2332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MIXTO</a:t>
                      </a: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014531"/>
                  </a:ext>
                </a:extLst>
              </a:tr>
              <a:tr h="1505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</a:t>
                      </a:r>
                      <a:r>
                        <a:rPr lang="es-MX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2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 y 3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3</a:t>
                      </a:r>
                      <a:r>
                        <a:rPr lang="es-MX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</a:t>
                      </a:r>
                      <a:r>
                        <a:rPr lang="es-MX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48885"/>
                  </a:ext>
                </a:extLst>
              </a:tr>
              <a:tr h="1505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 GRUPO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17900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283471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189345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97227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252445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789572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32614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35261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104886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89003"/>
                  </a:ext>
                </a:extLst>
              </a:tr>
              <a:tr h="15051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459913"/>
                  </a:ext>
                </a:extLst>
              </a:tr>
              <a:tr h="150513"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714376"/>
                  </a:ext>
                </a:extLst>
              </a:tr>
              <a:tr h="23329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TÉCNICO DOCENTE</a:t>
                      </a: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6508"/>
                  </a:ext>
                </a:extLst>
              </a:tr>
              <a:tr h="1505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1, 2,</a:t>
                      </a:r>
                      <a:r>
                        <a:rPr lang="es-MX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1, 2,</a:t>
                      </a:r>
                      <a:r>
                        <a:rPr lang="es-MX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085477"/>
                  </a:ext>
                </a:extLst>
              </a:tr>
              <a:tr h="1505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GRUPO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34371"/>
                  </a:ext>
                </a:extLst>
              </a:tr>
              <a:tr h="27092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docente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docente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docente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83749"/>
                  </a:ext>
                </a:extLst>
              </a:tr>
              <a:tr h="158039"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480437"/>
                  </a:ext>
                </a:extLst>
              </a:tr>
              <a:tr h="195667"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526" marR="7526" marT="752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75308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2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87274"/>
              </p:ext>
            </p:extLst>
          </p:nvPr>
        </p:nvGraphicFramePr>
        <p:xfrm>
          <a:off x="102867" y="1217441"/>
          <a:ext cx="8926835" cy="4663507"/>
        </p:xfrm>
        <a:graphic>
          <a:graphicData uri="http://schemas.openxmlformats.org/drawingml/2006/table">
            <a:tbl>
              <a:tblPr/>
              <a:tblGrid>
                <a:gridCol w="1131573">
                  <a:extLst>
                    <a:ext uri="{9D8B030D-6E8A-4147-A177-3AD203B41FA5}">
                      <a16:colId xmlns:a16="http://schemas.microsoft.com/office/drawing/2014/main" val="1387111012"/>
                    </a:ext>
                  </a:extLst>
                </a:gridCol>
                <a:gridCol w="508305">
                  <a:extLst>
                    <a:ext uri="{9D8B030D-6E8A-4147-A177-3AD203B41FA5}">
                      <a16:colId xmlns:a16="http://schemas.microsoft.com/office/drawing/2014/main" val="1734329973"/>
                    </a:ext>
                  </a:extLst>
                </a:gridCol>
                <a:gridCol w="142490">
                  <a:extLst>
                    <a:ext uri="{9D8B030D-6E8A-4147-A177-3AD203B41FA5}">
                      <a16:colId xmlns:a16="http://schemas.microsoft.com/office/drawing/2014/main" val="3634912408"/>
                    </a:ext>
                  </a:extLst>
                </a:gridCol>
                <a:gridCol w="1029923">
                  <a:extLst>
                    <a:ext uri="{9D8B030D-6E8A-4147-A177-3AD203B41FA5}">
                      <a16:colId xmlns:a16="http://schemas.microsoft.com/office/drawing/2014/main" val="1842514374"/>
                    </a:ext>
                  </a:extLst>
                </a:gridCol>
                <a:gridCol w="619954">
                  <a:extLst>
                    <a:ext uri="{9D8B030D-6E8A-4147-A177-3AD203B41FA5}">
                      <a16:colId xmlns:a16="http://schemas.microsoft.com/office/drawing/2014/main" val="1855097092"/>
                    </a:ext>
                  </a:extLst>
                </a:gridCol>
                <a:gridCol w="149990">
                  <a:extLst>
                    <a:ext uri="{9D8B030D-6E8A-4147-A177-3AD203B41FA5}">
                      <a16:colId xmlns:a16="http://schemas.microsoft.com/office/drawing/2014/main" val="1236456005"/>
                    </a:ext>
                  </a:extLst>
                </a:gridCol>
                <a:gridCol w="1039921">
                  <a:extLst>
                    <a:ext uri="{9D8B030D-6E8A-4147-A177-3AD203B41FA5}">
                      <a16:colId xmlns:a16="http://schemas.microsoft.com/office/drawing/2014/main" val="1137142261"/>
                    </a:ext>
                  </a:extLst>
                </a:gridCol>
                <a:gridCol w="619954">
                  <a:extLst>
                    <a:ext uri="{9D8B030D-6E8A-4147-A177-3AD203B41FA5}">
                      <a16:colId xmlns:a16="http://schemas.microsoft.com/office/drawing/2014/main" val="88516045"/>
                    </a:ext>
                  </a:extLst>
                </a:gridCol>
                <a:gridCol w="72843">
                  <a:extLst>
                    <a:ext uri="{9D8B030D-6E8A-4147-A177-3AD203B41FA5}">
                      <a16:colId xmlns:a16="http://schemas.microsoft.com/office/drawing/2014/main" val="1728056190"/>
                    </a:ext>
                  </a:extLst>
                </a:gridCol>
                <a:gridCol w="1109568">
                  <a:extLst>
                    <a:ext uri="{9D8B030D-6E8A-4147-A177-3AD203B41FA5}">
                      <a16:colId xmlns:a16="http://schemas.microsoft.com/office/drawing/2014/main" val="1597423366"/>
                    </a:ext>
                  </a:extLst>
                </a:gridCol>
                <a:gridCol w="619954">
                  <a:extLst>
                    <a:ext uri="{9D8B030D-6E8A-4147-A177-3AD203B41FA5}">
                      <a16:colId xmlns:a16="http://schemas.microsoft.com/office/drawing/2014/main" val="2671876678"/>
                    </a:ext>
                  </a:extLst>
                </a:gridCol>
                <a:gridCol w="112492">
                  <a:extLst>
                    <a:ext uri="{9D8B030D-6E8A-4147-A177-3AD203B41FA5}">
                      <a16:colId xmlns:a16="http://schemas.microsoft.com/office/drawing/2014/main" val="1720200436"/>
                    </a:ext>
                  </a:extLst>
                </a:gridCol>
                <a:gridCol w="1149914">
                  <a:extLst>
                    <a:ext uri="{9D8B030D-6E8A-4147-A177-3AD203B41FA5}">
                      <a16:colId xmlns:a16="http://schemas.microsoft.com/office/drawing/2014/main" val="2580229356"/>
                    </a:ext>
                  </a:extLst>
                </a:gridCol>
                <a:gridCol w="619954">
                  <a:extLst>
                    <a:ext uri="{9D8B030D-6E8A-4147-A177-3AD203B41FA5}">
                      <a16:colId xmlns:a16="http://schemas.microsoft.com/office/drawing/2014/main" val="525550622"/>
                    </a:ext>
                  </a:extLst>
                </a:gridCol>
              </a:tblGrid>
              <a:tr h="19106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DIRECTORA DE PREESCOLAR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942992"/>
                  </a:ext>
                </a:extLst>
              </a:tr>
              <a:tr h="18366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 3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 4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 4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91056"/>
                  </a:ext>
                </a:extLst>
              </a:tr>
              <a:tr h="2157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 GRUPO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8976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505965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101479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</a:t>
                      </a:r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Indígena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273953"/>
                  </a:ext>
                </a:extLst>
              </a:tr>
              <a:tr h="1479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37317"/>
                  </a:ext>
                </a:extLst>
              </a:tr>
              <a:tr h="123267"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34389"/>
                  </a:ext>
                </a:extLst>
              </a:tr>
              <a:tr h="19106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DIRECTOR PRIMARIA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386319"/>
                  </a:ext>
                </a:extLst>
              </a:tr>
              <a:tr h="1232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 3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 4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 4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76881"/>
                  </a:ext>
                </a:extLst>
              </a:tr>
              <a:tr h="209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 GRUPO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49157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294885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616677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874495"/>
                  </a:ext>
                </a:extLst>
              </a:tr>
              <a:tr h="19722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747253"/>
                  </a:ext>
                </a:extLst>
              </a:tr>
              <a:tr h="123267"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15941"/>
                  </a:ext>
                </a:extLst>
              </a:tr>
              <a:tr h="19106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DIRECTOR SECUNDARIA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808095"/>
                  </a:ext>
                </a:extLst>
              </a:tr>
              <a:tr h="1232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 3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 4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 4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087365"/>
                  </a:ext>
                </a:extLst>
              </a:tr>
              <a:tr h="1232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 GRUPO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17001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383544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304500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067480"/>
                  </a:ext>
                </a:extLst>
              </a:tr>
              <a:tr h="15408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05373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Montserrat" panose="00000500000000000000" pitchFamily="2" charset="0"/>
              </a:rPr>
              <a:t>3</a:t>
            </a:r>
            <a:r>
              <a:rPr lang="es-MX" b="1" dirty="0" smtClean="0">
                <a:latin typeface="Montserrat" panose="00000500000000000000" pitchFamily="2" charset="0"/>
              </a:rPr>
              <a:t>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28277"/>
              </p:ext>
            </p:extLst>
          </p:nvPr>
        </p:nvGraphicFramePr>
        <p:xfrm>
          <a:off x="315885" y="1183917"/>
          <a:ext cx="8325197" cy="4811951"/>
        </p:xfrm>
        <a:graphic>
          <a:graphicData uri="http://schemas.openxmlformats.org/drawingml/2006/table">
            <a:tbl>
              <a:tblPr/>
              <a:tblGrid>
                <a:gridCol w="1068475">
                  <a:extLst>
                    <a:ext uri="{9D8B030D-6E8A-4147-A177-3AD203B41FA5}">
                      <a16:colId xmlns:a16="http://schemas.microsoft.com/office/drawing/2014/main" val="778816302"/>
                    </a:ext>
                  </a:extLst>
                </a:gridCol>
                <a:gridCol w="649465">
                  <a:extLst>
                    <a:ext uri="{9D8B030D-6E8A-4147-A177-3AD203B41FA5}">
                      <a16:colId xmlns:a16="http://schemas.microsoft.com/office/drawing/2014/main" val="4145145305"/>
                    </a:ext>
                  </a:extLst>
                </a:gridCol>
                <a:gridCol w="149272">
                  <a:extLst>
                    <a:ext uri="{9D8B030D-6E8A-4147-A177-3AD203B41FA5}">
                      <a16:colId xmlns:a16="http://schemas.microsoft.com/office/drawing/2014/main" val="2773833026"/>
                    </a:ext>
                  </a:extLst>
                </a:gridCol>
                <a:gridCol w="1078950">
                  <a:extLst>
                    <a:ext uri="{9D8B030D-6E8A-4147-A177-3AD203B41FA5}">
                      <a16:colId xmlns:a16="http://schemas.microsoft.com/office/drawing/2014/main" val="1136527440"/>
                    </a:ext>
                  </a:extLst>
                </a:gridCol>
                <a:gridCol w="649465">
                  <a:extLst>
                    <a:ext uri="{9D8B030D-6E8A-4147-A177-3AD203B41FA5}">
                      <a16:colId xmlns:a16="http://schemas.microsoft.com/office/drawing/2014/main" val="1987855768"/>
                    </a:ext>
                  </a:extLst>
                </a:gridCol>
                <a:gridCol w="157129">
                  <a:extLst>
                    <a:ext uri="{9D8B030D-6E8A-4147-A177-3AD203B41FA5}">
                      <a16:colId xmlns:a16="http://schemas.microsoft.com/office/drawing/2014/main" val="2848998049"/>
                    </a:ext>
                  </a:extLst>
                </a:gridCol>
                <a:gridCol w="1089424">
                  <a:extLst>
                    <a:ext uri="{9D8B030D-6E8A-4147-A177-3AD203B41FA5}">
                      <a16:colId xmlns:a16="http://schemas.microsoft.com/office/drawing/2014/main" val="1001577107"/>
                    </a:ext>
                  </a:extLst>
                </a:gridCol>
                <a:gridCol w="649465">
                  <a:extLst>
                    <a:ext uri="{9D8B030D-6E8A-4147-A177-3AD203B41FA5}">
                      <a16:colId xmlns:a16="http://schemas.microsoft.com/office/drawing/2014/main" val="1583141268"/>
                    </a:ext>
                  </a:extLst>
                </a:gridCol>
                <a:gridCol w="212124">
                  <a:extLst>
                    <a:ext uri="{9D8B030D-6E8A-4147-A177-3AD203B41FA5}">
                      <a16:colId xmlns:a16="http://schemas.microsoft.com/office/drawing/2014/main" val="1541147238"/>
                    </a:ext>
                  </a:extLst>
                </a:gridCol>
                <a:gridCol w="649465">
                  <a:extLst>
                    <a:ext uri="{9D8B030D-6E8A-4147-A177-3AD203B41FA5}">
                      <a16:colId xmlns:a16="http://schemas.microsoft.com/office/drawing/2014/main" val="3379157266"/>
                    </a:ext>
                  </a:extLst>
                </a:gridCol>
                <a:gridCol w="117846">
                  <a:extLst>
                    <a:ext uri="{9D8B030D-6E8A-4147-A177-3AD203B41FA5}">
                      <a16:colId xmlns:a16="http://schemas.microsoft.com/office/drawing/2014/main" val="2472340077"/>
                    </a:ext>
                  </a:extLst>
                </a:gridCol>
                <a:gridCol w="1204652">
                  <a:extLst>
                    <a:ext uri="{9D8B030D-6E8A-4147-A177-3AD203B41FA5}">
                      <a16:colId xmlns:a16="http://schemas.microsoft.com/office/drawing/2014/main" val="1840018196"/>
                    </a:ext>
                  </a:extLst>
                </a:gridCol>
                <a:gridCol w="649465">
                  <a:extLst>
                    <a:ext uri="{9D8B030D-6E8A-4147-A177-3AD203B41FA5}">
                      <a16:colId xmlns:a16="http://schemas.microsoft.com/office/drawing/2014/main" val="754639776"/>
                    </a:ext>
                  </a:extLst>
                </a:gridCol>
              </a:tblGrid>
              <a:tr h="185596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SUPERVISORA DE PREESCOLAR</a:t>
                      </a: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132991"/>
                  </a:ext>
                </a:extLst>
              </a:tr>
              <a:tr h="18559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2 y 3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2, 3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739562"/>
                  </a:ext>
                </a:extLst>
              </a:tr>
              <a:tr h="119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 GRUPO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92221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7919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00230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06747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72372"/>
                  </a:ext>
                </a:extLst>
              </a:tr>
              <a:tr h="1197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99033"/>
                  </a:ext>
                </a:extLst>
              </a:tr>
              <a:tr h="119740"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007099"/>
                  </a:ext>
                </a:extLst>
              </a:tr>
              <a:tr h="18559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SUPERVISOR DE PRIMARIA</a:t>
                      </a: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896299"/>
                  </a:ext>
                </a:extLst>
              </a:tr>
              <a:tr h="1197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2 y 3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2, 3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992634"/>
                  </a:ext>
                </a:extLst>
              </a:tr>
              <a:tr h="119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 GRUPO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9198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52834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81470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38346"/>
                  </a:ext>
                </a:extLst>
              </a:tr>
              <a:tr h="1197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51307"/>
                  </a:ext>
                </a:extLst>
              </a:tr>
              <a:tr h="119740"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064210"/>
                  </a:ext>
                </a:extLst>
              </a:tr>
              <a:tr h="185596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MX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SUPERVISOR DE SECUNDARIA</a:t>
                      </a: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141786"/>
                  </a:ext>
                </a:extLst>
              </a:tr>
              <a:tr h="1197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2 y 3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2, 3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 4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81246"/>
                  </a:ext>
                </a:extLst>
              </a:tr>
              <a:tr h="119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 GRUPO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219171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984402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73867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070976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340586"/>
                  </a:ext>
                </a:extLst>
              </a:tr>
              <a:tr h="1197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94100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Montserrat" panose="00000500000000000000" pitchFamily="2" charset="0"/>
              </a:rPr>
              <a:t>3</a:t>
            </a:r>
            <a:r>
              <a:rPr lang="es-MX" b="1" dirty="0" smtClean="0">
                <a:latin typeface="Montserrat" panose="00000500000000000000" pitchFamily="2" charset="0"/>
              </a:rPr>
              <a:t>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ORDEN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DEL </a:t>
            </a:r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DÍA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80474"/>
              </p:ext>
            </p:extLst>
          </p:nvPr>
        </p:nvGraphicFramePr>
        <p:xfrm>
          <a:off x="474916" y="753789"/>
          <a:ext cx="8160125" cy="5846979"/>
        </p:xfrm>
        <a:graphic>
          <a:graphicData uri="http://schemas.openxmlformats.org/drawingml/2006/table">
            <a:tbl>
              <a:tblPr firstRow="1" firstCol="1" bandRow="1"/>
              <a:tblGrid>
                <a:gridCol w="8160125">
                  <a:extLst>
                    <a:ext uri="{9D8B030D-6E8A-4147-A177-3AD203B41FA5}">
                      <a16:colId xmlns:a16="http://schemas.microsoft.com/office/drawing/2014/main" val="3328289363"/>
                    </a:ext>
                  </a:extLst>
                </a:gridCol>
              </a:tblGrid>
              <a:tr h="142043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kern="1200" dirty="0" smtClean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PERFIL DOCENTE, DIRECTIVO Y DE SUPERVISIÓN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EDUCACIÓN BÁSICA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b="1" kern="1200" dirty="0" smtClean="0">
                        <a:solidFill>
                          <a:schemeClr val="bg1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Reunión de trabajo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 de noviembre de 2019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0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23311"/>
                  </a:ext>
                </a:extLst>
              </a:tr>
              <a:tr h="474236">
                <a:tc>
                  <a:txBody>
                    <a:bodyPr/>
                    <a:lstStyle/>
                    <a:p>
                      <a:pPr marL="342900" lvl="0" indent="-16192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Perfiles </a:t>
                      </a:r>
                      <a:r>
                        <a:rPr lang="es-ES_tradnl" sz="1200" kern="120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profesionales, criterios e indicadores en la Ley General del Sistema para la Carrera de las Maestras y los Maestros.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19633"/>
                  </a:ext>
                </a:extLst>
              </a:tr>
              <a:tr h="448427">
                <a:tc>
                  <a:txBody>
                    <a:bodyPr/>
                    <a:lstStyle/>
                    <a:p>
                      <a:pPr marL="342900" lvl="0" indent="-16192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2"/>
                      </a:pPr>
                      <a:r>
                        <a:rPr lang="es-ES_tradnl" sz="1200" kern="120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de consulta a las autoridades educativas de las entidades federativas y a personal docente, directivo y de supervisión.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75632"/>
                  </a:ext>
                </a:extLst>
              </a:tr>
              <a:tr h="388121">
                <a:tc>
                  <a:txBody>
                    <a:bodyPr/>
                    <a:lstStyle/>
                    <a:p>
                      <a:pPr marL="361950" lvl="0" indent="-18097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3"/>
                      </a:pP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Reestructuración del proceso de integración de los perfiles profesionales, criterios e indicadores.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22187"/>
                  </a:ext>
                </a:extLst>
              </a:tr>
              <a:tr h="418112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4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Avances en la definición de las nuevas versiones de los perfiles</a:t>
                      </a: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97134"/>
                  </a:ext>
                </a:extLst>
              </a:tr>
              <a:tr h="506685">
                <a:tc>
                  <a:txBody>
                    <a:bodyPr/>
                    <a:lstStyle/>
                    <a:p>
                      <a:pPr marL="358775" lvl="0" indent="-176213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5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de consulta a maestros sobre los nuevos perfiles para docentes, directores y supervisores escolares de educación básica. Grupos de enfoque</a:t>
                      </a: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643648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6"/>
                      </a:pP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Distribución de grupos y mesas de trabajo.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506536"/>
                  </a:ext>
                </a:extLst>
              </a:tr>
              <a:tr h="380102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Coordinación de grupos y mesas. Funciones a realizar. 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00298"/>
                  </a:ext>
                </a:extLst>
              </a:tr>
              <a:tr h="1424309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s-ES_tradnl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Productos y evidencias de los grupos de enfoque:</a:t>
                      </a:r>
                    </a:p>
                    <a:p>
                      <a:pPr marL="720725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2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Perfil profesional, criterios e indicadores 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 observaciones.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individual de observaciones generales al perfil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para el registro de aportaciones </a:t>
                      </a:r>
                      <a:r>
                        <a:rPr lang="es-MX" sz="1200" i="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firmado por todos los participantes de la mesa. 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Archivo electrónico del </a:t>
                      </a:r>
                      <a:r>
                        <a:rPr lang="es-MX" sz="12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individual de observaciones generales al perfil.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Archivo electrónico del </a:t>
                      </a:r>
                      <a:r>
                        <a:rPr lang="es-MX" sz="12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para el registro de aportaciones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6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Montserrat" panose="00000500000000000000" pitchFamily="2" charset="0"/>
              </a:rPr>
              <a:t>3</a:t>
            </a:r>
            <a:r>
              <a:rPr lang="es-MX" b="1" dirty="0" smtClean="0">
                <a:latin typeface="Montserrat" panose="00000500000000000000" pitchFamily="2" charset="0"/>
              </a:rPr>
              <a:t>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87965"/>
              </p:ext>
            </p:extLst>
          </p:nvPr>
        </p:nvGraphicFramePr>
        <p:xfrm>
          <a:off x="2847548" y="1894662"/>
          <a:ext cx="4023360" cy="2530401"/>
        </p:xfrm>
        <a:graphic>
          <a:graphicData uri="http://schemas.openxmlformats.org/drawingml/2006/table">
            <a:tbl>
              <a:tblPr/>
              <a:tblGrid>
                <a:gridCol w="2502334">
                  <a:extLst>
                    <a:ext uri="{9D8B030D-6E8A-4147-A177-3AD203B41FA5}">
                      <a16:colId xmlns:a16="http://schemas.microsoft.com/office/drawing/2014/main" val="2801442130"/>
                    </a:ext>
                  </a:extLst>
                </a:gridCol>
                <a:gridCol w="1521026">
                  <a:extLst>
                    <a:ext uri="{9D8B030D-6E8A-4147-A177-3AD203B41FA5}">
                      <a16:colId xmlns:a16="http://schemas.microsoft.com/office/drawing/2014/main" val="2593277886"/>
                    </a:ext>
                  </a:extLst>
                </a:gridCol>
              </a:tblGrid>
              <a:tr h="3913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MIXTO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13242"/>
                  </a:ext>
                </a:extLst>
              </a:tr>
              <a:tr h="2086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1, 2, 3 y 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485388"/>
                  </a:ext>
                </a:extLst>
              </a:tr>
              <a:tr h="3443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83620"/>
                  </a:ext>
                </a:extLst>
              </a:tr>
              <a:tr h="34433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729426"/>
                  </a:ext>
                </a:extLst>
              </a:tr>
              <a:tr h="34433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436136"/>
                  </a:ext>
                </a:extLst>
              </a:tr>
              <a:tr h="34433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053260"/>
                  </a:ext>
                </a:extLst>
              </a:tr>
              <a:tr h="34433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86283"/>
                  </a:ext>
                </a:extLst>
              </a:tr>
              <a:tr h="208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04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sz="1600" b="1" dirty="0" smtClean="0">
                <a:solidFill>
                  <a:srgbClr val="861B36"/>
                </a:solidFill>
                <a:latin typeface="Montserrat" pitchFamily="2" charset="77"/>
              </a:rPr>
              <a:t>Coordinación de grupos y </a:t>
            </a:r>
            <a:r>
              <a:rPr lang="es-MX" altLang="es-MX" sz="1600" b="1" dirty="0">
                <a:solidFill>
                  <a:srgbClr val="861B36"/>
                </a:solidFill>
                <a:latin typeface="Montserrat" pitchFamily="2" charset="77"/>
              </a:rPr>
              <a:t>mesas. Funciones a realizar</a:t>
            </a:r>
          </a:p>
          <a:p>
            <a:endParaRPr lang="es-MX" altLang="es-MX" b="1" dirty="0" smtClean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2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85921"/>
              </p:ext>
            </p:extLst>
          </p:nvPr>
        </p:nvGraphicFramePr>
        <p:xfrm>
          <a:off x="141317" y="1050773"/>
          <a:ext cx="8703424" cy="575461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24677">
                  <a:extLst>
                    <a:ext uri="{9D8B030D-6E8A-4147-A177-3AD203B41FA5}">
                      <a16:colId xmlns:a16="http://schemas.microsoft.com/office/drawing/2014/main" val="2643208385"/>
                    </a:ext>
                  </a:extLst>
                </a:gridCol>
                <a:gridCol w="1328399">
                  <a:extLst>
                    <a:ext uri="{9D8B030D-6E8A-4147-A177-3AD203B41FA5}">
                      <a16:colId xmlns:a16="http://schemas.microsoft.com/office/drawing/2014/main" val="3779332984"/>
                    </a:ext>
                  </a:extLst>
                </a:gridCol>
                <a:gridCol w="1056764">
                  <a:extLst>
                    <a:ext uri="{9D8B030D-6E8A-4147-A177-3AD203B41FA5}">
                      <a16:colId xmlns:a16="http://schemas.microsoft.com/office/drawing/2014/main" val="2166007702"/>
                    </a:ext>
                  </a:extLst>
                </a:gridCol>
                <a:gridCol w="2247485">
                  <a:extLst>
                    <a:ext uri="{9D8B030D-6E8A-4147-A177-3AD203B41FA5}">
                      <a16:colId xmlns:a16="http://schemas.microsoft.com/office/drawing/2014/main" val="4254087856"/>
                    </a:ext>
                  </a:extLst>
                </a:gridCol>
                <a:gridCol w="1239094">
                  <a:extLst>
                    <a:ext uri="{9D8B030D-6E8A-4147-A177-3AD203B41FA5}">
                      <a16:colId xmlns:a16="http://schemas.microsoft.com/office/drawing/2014/main" val="3921701290"/>
                    </a:ext>
                  </a:extLst>
                </a:gridCol>
                <a:gridCol w="613965">
                  <a:extLst>
                    <a:ext uri="{9D8B030D-6E8A-4147-A177-3AD203B41FA5}">
                      <a16:colId xmlns:a16="http://schemas.microsoft.com/office/drawing/2014/main" val="3880703789"/>
                    </a:ext>
                  </a:extLst>
                </a:gridCol>
                <a:gridCol w="893040">
                  <a:extLst>
                    <a:ext uri="{9D8B030D-6E8A-4147-A177-3AD203B41FA5}">
                      <a16:colId xmlns:a16="http://schemas.microsoft.com/office/drawing/2014/main" val="1937120628"/>
                    </a:ext>
                  </a:extLst>
                </a:gridCol>
              </a:tblGrid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Perfil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Sala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Grupo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Nombre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Función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Mesa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Dominios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4063237096"/>
                  </a:ext>
                </a:extLst>
              </a:tr>
              <a:tr h="160968">
                <a:tc rowSpan="3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Docente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SALA 10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"FRIDA KAHLO"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Preescolar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Adriana Dánder Flores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1, 2 y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4223379468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Nayeli </a:t>
                      </a:r>
                      <a:r>
                        <a:rPr lang="en-US" sz="1000" u="none" strike="noStrike" dirty="0" err="1">
                          <a:effectLst/>
                        </a:rPr>
                        <a:t>Villaroro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Maqueda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38732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Liliana Morales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2,3 y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568768681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Sofía</a:t>
                      </a:r>
                      <a:r>
                        <a:rPr lang="en-US" sz="1000" u="none" strike="noStrike" dirty="0">
                          <a:effectLst/>
                        </a:rPr>
                        <a:t> Verónica Flores Ramírez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11186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Yolanda Inés Sánchez Ramos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Coordinador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y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2374844134"/>
                  </a:ext>
                </a:extLst>
              </a:tr>
              <a:tr h="169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Dafne Melissa Avelar Ramos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48190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SALA 7  </a:t>
                      </a:r>
                      <a:br>
                        <a:rPr lang="pt-BR" sz="1000" u="none" strike="noStrike">
                          <a:effectLst/>
                        </a:rPr>
                      </a:br>
                      <a:r>
                        <a:rPr lang="pt-BR" sz="1000" u="none" strike="noStrike">
                          <a:effectLst/>
                        </a:rPr>
                        <a:t>"SOR JUANA INÉS DE LA CRUZ"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Primaria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Ileana Puga Vázquez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Coordinador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 y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1147880438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Carmen Ramírez González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55099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Adriana Navarrete Alcántara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 y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1144625564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Ma. del Carmen Tovilla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17444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Alberto Sánchez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 y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622844771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Jennifer Chamorro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9550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Gilda de León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 y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252785359"/>
                  </a:ext>
                </a:extLst>
              </a:tr>
              <a:tr h="169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Genoveva Ortiz Toriz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156963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SALA 5-BIS  "ANTONIO CASO"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Secundaria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Adriana Felisa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 y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657205366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Laura Baselis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4794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José Gutiérrez García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 y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2942082032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Perla Lavalle Camacho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51480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Pilar Contreras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 y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769687654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Mauricio Landaverde Noguez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339113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Leticia López Helguera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 y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2326752493"/>
                  </a:ext>
                </a:extLst>
              </a:tr>
              <a:tr h="169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Daniel Efraín Santiago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14625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SALA 3  "GREGORIO TORRES QUINTERO"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Mixto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Hilda Gómez Gerardo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 y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1612685059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Bernardo Morales González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42281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Filemón Beltrán Morales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 y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1188152972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Dario Fábila Sánchez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13244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Balam Alcocer Rodríguez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 y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3107877586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Maricela Núñez Cabrera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841302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Alan Eduardo López Alcántara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 y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2270045939"/>
                  </a:ext>
                </a:extLst>
              </a:tr>
              <a:tr h="169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Daniela Arena Meneses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45981"/>
                  </a:ext>
                </a:extLst>
              </a:tr>
              <a:tr h="1609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Técnico docente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SALA 11 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"JUSTO SIERRA"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Técnico docente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Nagthely Archundia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 y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2811307395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Aurora Badillo Ochoa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67362"/>
                  </a:ext>
                </a:extLst>
              </a:tr>
              <a:tr h="160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Reyna Silva Salazar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 y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839151661"/>
                  </a:ext>
                </a:extLst>
              </a:tr>
              <a:tr h="169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Eduardo Cruz Calderón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1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sz="1600" b="1" dirty="0" smtClean="0">
                <a:solidFill>
                  <a:srgbClr val="861B36"/>
                </a:solidFill>
                <a:latin typeface="Montserrat" pitchFamily="2" charset="77"/>
              </a:rPr>
              <a:t>Coordinación de grupos y </a:t>
            </a:r>
            <a:r>
              <a:rPr lang="es-MX" altLang="es-MX" sz="1600" b="1" dirty="0">
                <a:solidFill>
                  <a:srgbClr val="861B36"/>
                </a:solidFill>
                <a:latin typeface="Montserrat" pitchFamily="2" charset="77"/>
              </a:rPr>
              <a:t>mesas. Funciones a realizar</a:t>
            </a:r>
          </a:p>
          <a:p>
            <a:endParaRPr lang="es-MX" altLang="es-MX" b="1" dirty="0" smtClean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Montserrat" panose="00000500000000000000" pitchFamily="2" charset="0"/>
              </a:rPr>
              <a:t>3</a:t>
            </a:r>
            <a:r>
              <a:rPr lang="es-MX" b="1" dirty="0" smtClean="0">
                <a:latin typeface="Montserrat" panose="00000500000000000000" pitchFamily="2" charset="0"/>
              </a:rPr>
              <a:t>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13236"/>
              </p:ext>
            </p:extLst>
          </p:nvPr>
        </p:nvGraphicFramePr>
        <p:xfrm>
          <a:off x="216131" y="1126050"/>
          <a:ext cx="8707783" cy="546255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90505">
                  <a:extLst>
                    <a:ext uri="{9D8B030D-6E8A-4147-A177-3AD203B41FA5}">
                      <a16:colId xmlns:a16="http://schemas.microsoft.com/office/drawing/2014/main" val="3896782148"/>
                    </a:ext>
                  </a:extLst>
                </a:gridCol>
                <a:gridCol w="1187278">
                  <a:extLst>
                    <a:ext uri="{9D8B030D-6E8A-4147-A177-3AD203B41FA5}">
                      <a16:colId xmlns:a16="http://schemas.microsoft.com/office/drawing/2014/main" val="1980117011"/>
                    </a:ext>
                  </a:extLst>
                </a:gridCol>
                <a:gridCol w="1096942">
                  <a:extLst>
                    <a:ext uri="{9D8B030D-6E8A-4147-A177-3AD203B41FA5}">
                      <a16:colId xmlns:a16="http://schemas.microsoft.com/office/drawing/2014/main" val="2128560446"/>
                    </a:ext>
                  </a:extLst>
                </a:gridCol>
                <a:gridCol w="2390688">
                  <a:extLst>
                    <a:ext uri="{9D8B030D-6E8A-4147-A177-3AD203B41FA5}">
                      <a16:colId xmlns:a16="http://schemas.microsoft.com/office/drawing/2014/main" val="4197821668"/>
                    </a:ext>
                  </a:extLst>
                </a:gridCol>
                <a:gridCol w="1345367">
                  <a:extLst>
                    <a:ext uri="{9D8B030D-6E8A-4147-A177-3AD203B41FA5}">
                      <a16:colId xmlns:a16="http://schemas.microsoft.com/office/drawing/2014/main" val="162765881"/>
                    </a:ext>
                  </a:extLst>
                </a:gridCol>
                <a:gridCol w="722691">
                  <a:extLst>
                    <a:ext uri="{9D8B030D-6E8A-4147-A177-3AD203B41FA5}">
                      <a16:colId xmlns:a16="http://schemas.microsoft.com/office/drawing/2014/main" val="1823038448"/>
                    </a:ext>
                  </a:extLst>
                </a:gridCol>
                <a:gridCol w="774312">
                  <a:extLst>
                    <a:ext uri="{9D8B030D-6E8A-4147-A177-3AD203B41FA5}">
                      <a16:colId xmlns:a16="http://schemas.microsoft.com/office/drawing/2014/main" val="3631248225"/>
                    </a:ext>
                  </a:extLst>
                </a:gridCol>
              </a:tblGrid>
              <a:tr h="319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Perfil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Sala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Grupo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Nombre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Función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Mesa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Dominios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400015727"/>
                  </a:ext>
                </a:extLst>
              </a:tr>
              <a:tr h="212965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Director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SALA 5-BIS  "ANTONIO CASO"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Preescolar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Nagthely Archundia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 y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254266143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Aurora Badillo Ochoa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9201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Liliana Morales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 y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064920560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Sofía Verónica Flores Ramírez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9132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Yolanda Inés Sánchez Ramos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 y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411787809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Dafne Melissa Avelar Ramos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635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Magdalena Rodríguez de la Huerta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y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100014252"/>
                  </a:ext>
                </a:extLst>
              </a:tr>
              <a:tr h="223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Olivia Sotelo Aponte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61659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SALA 3  "GREGORIO TORRES QUINTERO"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Primaria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Filemón Beltrán Morales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 y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164500588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Eleonora Eugenia Rubio Ruíz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76085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Adriana Navarrete Alcántara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 y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795395602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Ma. del Carmen Tovilla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42229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Alberto Sánchez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 y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321788050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Jennifer Chamorro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74042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Gilda de León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y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235367963"/>
                  </a:ext>
                </a:extLst>
              </a:tr>
              <a:tr h="223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Genoveva Ortiz Toriz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16255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SALA 7  </a:t>
                      </a:r>
                      <a:br>
                        <a:rPr lang="pt-BR" sz="1000" u="none" strike="noStrike">
                          <a:effectLst/>
                        </a:rPr>
                      </a:br>
                      <a:r>
                        <a:rPr lang="pt-BR" sz="1000" u="none" strike="noStrike">
                          <a:effectLst/>
                        </a:rPr>
                        <a:t>"SOR JUANA INÉS DE LA CRUZ"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Secundaria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Ruth Guevara Viveros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 y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428543054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Laura Baselis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49467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José Gutiérrez García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 y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722659529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Perla Lavalle Camacho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1948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Pilar Contreras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 y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072649674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Mauricio Landaverde Noguez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8277"/>
                  </a:ext>
                </a:extLst>
              </a:tr>
              <a:tr h="212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Leticia López Helguera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y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080906297"/>
                  </a:ext>
                </a:extLst>
              </a:tr>
              <a:tr h="223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Daniel Efraín Santiago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6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2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sz="1600" b="1" dirty="0" smtClean="0">
                <a:solidFill>
                  <a:srgbClr val="861B36"/>
                </a:solidFill>
                <a:latin typeface="Montserrat" pitchFamily="2" charset="77"/>
              </a:rPr>
              <a:t>Coordinación de grupos y </a:t>
            </a:r>
            <a:r>
              <a:rPr lang="es-MX" altLang="es-MX" sz="1600" b="1" dirty="0">
                <a:solidFill>
                  <a:srgbClr val="861B36"/>
                </a:solidFill>
                <a:latin typeface="Montserrat" pitchFamily="2" charset="77"/>
              </a:rPr>
              <a:t>mesas. Funciones a realizar</a:t>
            </a:r>
          </a:p>
          <a:p>
            <a:endParaRPr lang="es-MX" altLang="es-MX" b="1" dirty="0" smtClean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Montserrat" panose="00000500000000000000" pitchFamily="2" charset="0"/>
              </a:rPr>
              <a:t>3</a:t>
            </a:r>
            <a:r>
              <a:rPr lang="es-MX" b="1" dirty="0" smtClean="0">
                <a:latin typeface="Montserrat" panose="00000500000000000000" pitchFamily="2" charset="0"/>
              </a:rPr>
              <a:t>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99396"/>
              </p:ext>
            </p:extLst>
          </p:nvPr>
        </p:nvGraphicFramePr>
        <p:xfrm>
          <a:off x="246263" y="1285958"/>
          <a:ext cx="8640041" cy="498670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81244">
                  <a:extLst>
                    <a:ext uri="{9D8B030D-6E8A-4147-A177-3AD203B41FA5}">
                      <a16:colId xmlns:a16="http://schemas.microsoft.com/office/drawing/2014/main" val="4214613283"/>
                    </a:ext>
                  </a:extLst>
                </a:gridCol>
                <a:gridCol w="1178042">
                  <a:extLst>
                    <a:ext uri="{9D8B030D-6E8A-4147-A177-3AD203B41FA5}">
                      <a16:colId xmlns:a16="http://schemas.microsoft.com/office/drawing/2014/main" val="3025146757"/>
                    </a:ext>
                  </a:extLst>
                </a:gridCol>
                <a:gridCol w="1088408">
                  <a:extLst>
                    <a:ext uri="{9D8B030D-6E8A-4147-A177-3AD203B41FA5}">
                      <a16:colId xmlns:a16="http://schemas.microsoft.com/office/drawing/2014/main" val="2286623788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1866111117"/>
                    </a:ext>
                  </a:extLst>
                </a:gridCol>
                <a:gridCol w="1334900">
                  <a:extLst>
                    <a:ext uri="{9D8B030D-6E8A-4147-A177-3AD203B41FA5}">
                      <a16:colId xmlns:a16="http://schemas.microsoft.com/office/drawing/2014/main" val="393205325"/>
                    </a:ext>
                  </a:extLst>
                </a:gridCol>
                <a:gridCol w="717069">
                  <a:extLst>
                    <a:ext uri="{9D8B030D-6E8A-4147-A177-3AD203B41FA5}">
                      <a16:colId xmlns:a16="http://schemas.microsoft.com/office/drawing/2014/main" val="820104527"/>
                    </a:ext>
                  </a:extLst>
                </a:gridCol>
                <a:gridCol w="768288">
                  <a:extLst>
                    <a:ext uri="{9D8B030D-6E8A-4147-A177-3AD203B41FA5}">
                      <a16:colId xmlns:a16="http://schemas.microsoft.com/office/drawing/2014/main" val="1650631958"/>
                    </a:ext>
                  </a:extLst>
                </a:gridCol>
              </a:tblGrid>
              <a:tr h="3447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Perfil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Sala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Grupo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Nombre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Función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Mesa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Dominios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extLst>
                  <a:ext uri="{0D108BD9-81ED-4DB2-BD59-A6C34878D82A}">
                    <a16:rowId xmlns:a16="http://schemas.microsoft.com/office/drawing/2014/main" val="96324627"/>
                  </a:ext>
                </a:extLst>
              </a:tr>
              <a:tr h="229802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Supervisor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SALA 1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"SECTOR 1-I"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Preescolar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Adriana </a:t>
                      </a:r>
                      <a:r>
                        <a:rPr lang="en-US" sz="1000" u="none" strike="noStrike" dirty="0" err="1">
                          <a:effectLst/>
                        </a:rPr>
                        <a:t>Dánder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Coordinador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1, 2 y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extLst>
                  <a:ext uri="{0D108BD9-81ED-4DB2-BD59-A6C34878D82A}">
                    <a16:rowId xmlns:a16="http://schemas.microsoft.com/office/drawing/2014/main" val="467293375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Nayeli Villaroro Maqueda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03541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Adriana Felisa Chávez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2, 3 y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extLst>
                  <a:ext uri="{0D108BD9-81ED-4DB2-BD59-A6C34878D82A}">
                    <a16:rowId xmlns:a16="http://schemas.microsoft.com/office/drawing/2014/main" val="2300009881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Claudia Melgarejo Solano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559940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Luz Elena Acett Sánchez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y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extLst>
                  <a:ext uri="{0D108BD9-81ED-4DB2-BD59-A6C34878D82A}">
                    <a16:rowId xmlns:a16="http://schemas.microsoft.com/office/drawing/2014/main" val="3558219902"/>
                  </a:ext>
                </a:extLst>
              </a:tr>
              <a:tr h="241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Maricela Núñez Cabrera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39753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SALA 10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"FRIDA KAHLO"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Primaria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Ileana Puga Vázquez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1, 2 y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extLst>
                  <a:ext uri="{0D108BD9-81ED-4DB2-BD59-A6C34878D82A}">
                    <a16:rowId xmlns:a16="http://schemas.microsoft.com/office/drawing/2014/main" val="2681443022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Carmen Ramírez González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75193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Zenón Hernandez Hernández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2, 3 y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extLst>
                  <a:ext uri="{0D108BD9-81ED-4DB2-BD59-A6C34878D82A}">
                    <a16:rowId xmlns:a16="http://schemas.microsoft.com/office/drawing/2014/main" val="2637437539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Abril Cecilio Cruz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04788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Alan Eduardo López Alcántara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y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extLst>
                  <a:ext uri="{0D108BD9-81ED-4DB2-BD59-A6C34878D82A}">
                    <a16:rowId xmlns:a16="http://schemas.microsoft.com/office/drawing/2014/main" val="3507254732"/>
                  </a:ext>
                </a:extLst>
              </a:tr>
              <a:tr h="241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Adriana Miguel Marín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70781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SALA 11 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"JUSTO SIERRA"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Secundaria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Balam Alcocer Rodríguez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1, 2 y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extLst>
                  <a:ext uri="{0D108BD9-81ED-4DB2-BD59-A6C34878D82A}">
                    <a16:rowId xmlns:a16="http://schemas.microsoft.com/office/drawing/2014/main" val="2719743840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Ma. Eugenia Ibarra Cázares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784579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Laura Tovar Romero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2, 3 y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extLst>
                  <a:ext uri="{0D108BD9-81ED-4DB2-BD59-A6C34878D82A}">
                    <a16:rowId xmlns:a16="http://schemas.microsoft.com/office/drawing/2014/main" val="3564045018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Juan Carlos Martínez Jardón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71012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Reyna Silva Salazar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y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extLst>
                  <a:ext uri="{0D108BD9-81ED-4DB2-BD59-A6C34878D82A}">
                    <a16:rowId xmlns:a16="http://schemas.microsoft.com/office/drawing/2014/main" val="2396033499"/>
                  </a:ext>
                </a:extLst>
              </a:tr>
              <a:tr h="241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Daniela Arena Meneses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05821"/>
                  </a:ext>
                </a:extLst>
              </a:tr>
              <a:tr h="22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Sala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Mixto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Hilda Gómez Gerardo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Coordinador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1, 2, 3 y 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ctr"/>
                </a:tc>
                <a:extLst>
                  <a:ext uri="{0D108BD9-81ED-4DB2-BD59-A6C34878D82A}">
                    <a16:rowId xmlns:a16="http://schemas.microsoft.com/office/drawing/2014/main" val="1269564814"/>
                  </a:ext>
                </a:extLst>
              </a:tr>
              <a:tr h="241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Bernardo Morales González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8776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8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Grupos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 enfoque. </a:t>
            </a:r>
            <a:r>
              <a:rPr lang="es-MX" altLang="es-MX" sz="1400" b="1" dirty="0">
                <a:solidFill>
                  <a:srgbClr val="861B36"/>
                </a:solidFill>
                <a:latin typeface="Montserrat" pitchFamily="2" charset="77"/>
              </a:rPr>
              <a:t>Actividades a desarrollar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567690" y="707374"/>
            <a:ext cx="8119110" cy="5474970"/>
          </a:xfrm>
        </p:spPr>
        <p:txBody>
          <a:bodyPr/>
          <a:lstStyle/>
          <a:p>
            <a:r>
              <a:rPr lang="es-MX" sz="1400" b="1" dirty="0" smtClean="0">
                <a:latin typeface="Montserrat" panose="00000500000000000000" pitchFamily="2" charset="0"/>
              </a:rPr>
              <a:t>Momento 1</a:t>
            </a:r>
          </a:p>
          <a:p>
            <a:pPr marL="342900" indent="-342900" algn="just">
              <a:buAutoNum type="arabicPeriod"/>
            </a:pPr>
            <a:r>
              <a:rPr lang="es-MX" sz="1400" b="1" dirty="0" smtClean="0">
                <a:latin typeface="Montserrat" panose="00000500000000000000" pitchFamily="2" charset="0"/>
              </a:rPr>
              <a:t>Leer</a:t>
            </a:r>
            <a:r>
              <a:rPr lang="es-MX" sz="1400" dirty="0" smtClean="0">
                <a:latin typeface="Montserrat" panose="00000500000000000000" pitchFamily="2" charset="0"/>
              </a:rPr>
              <a:t> </a:t>
            </a:r>
            <a:r>
              <a:rPr lang="es-MX" sz="1400" b="1" dirty="0" smtClean="0">
                <a:latin typeface="Montserrat" panose="00000500000000000000" pitchFamily="2" charset="0"/>
              </a:rPr>
              <a:t>individualmente</a:t>
            </a:r>
            <a:r>
              <a:rPr lang="es-MX" sz="1400" dirty="0" smtClean="0">
                <a:latin typeface="Montserrat" panose="00000500000000000000" pitchFamily="2" charset="0"/>
              </a:rPr>
              <a:t> el documento proporcionado en las mesas de trabajo</a:t>
            </a:r>
          </a:p>
          <a:p>
            <a:pPr marL="342900" indent="-342900" algn="just">
              <a:buAutoNum type="arabicPeriod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dirty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600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MX" sz="1400" b="1" dirty="0" smtClean="0">
                <a:latin typeface="Montserrat" panose="00000500000000000000" pitchFamily="2" charset="0"/>
              </a:rPr>
              <a:t>Registrar individualmente </a:t>
            </a:r>
            <a:r>
              <a:rPr lang="es-MX" sz="1400" dirty="0" smtClean="0">
                <a:latin typeface="Montserrat" panose="00000500000000000000" pitchFamily="2" charset="0"/>
              </a:rPr>
              <a:t>las observaciones generales que </a:t>
            </a:r>
            <a:r>
              <a:rPr lang="es-MX" sz="1400" dirty="0">
                <a:latin typeface="Montserrat" panose="00000500000000000000" pitchFamily="2" charset="0"/>
              </a:rPr>
              <a:t>se consideren pertinentes </a:t>
            </a:r>
            <a:r>
              <a:rPr lang="es-MX" sz="1400" b="1" dirty="0" smtClean="0">
                <a:latin typeface="Montserrat" panose="00000500000000000000" pitchFamily="2" charset="0"/>
              </a:rPr>
              <a:t>al documento </a:t>
            </a:r>
            <a:r>
              <a:rPr lang="es-MX" sz="1400" dirty="0" smtClean="0">
                <a:latin typeface="Montserrat" panose="00000500000000000000" pitchFamily="2" charset="0"/>
              </a:rPr>
              <a:t>en </a:t>
            </a:r>
            <a:r>
              <a:rPr lang="es-MX" sz="1400" dirty="0">
                <a:latin typeface="Montserrat" panose="00000500000000000000" pitchFamily="2" charset="0"/>
              </a:rPr>
              <a:t>el </a:t>
            </a:r>
            <a:r>
              <a:rPr lang="es-MX" sz="1400" i="1" dirty="0">
                <a:latin typeface="Montserrat" panose="00000500000000000000" pitchFamily="2" charset="0"/>
              </a:rPr>
              <a:t>Formato individual de observaciones generales al </a:t>
            </a:r>
            <a:r>
              <a:rPr lang="es-MX" sz="1400" i="1" dirty="0" smtClean="0">
                <a:latin typeface="Montserrat" panose="00000500000000000000" pitchFamily="2" charset="0"/>
              </a:rPr>
              <a:t>perfil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i="1" dirty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i="1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i="1" dirty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i="1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MX" sz="1400" dirty="0" smtClean="0">
                <a:latin typeface="Montserrat" panose="00000500000000000000" pitchFamily="2" charset="0"/>
              </a:rPr>
              <a:t>Discutir </a:t>
            </a:r>
            <a:r>
              <a:rPr lang="es-MX" sz="1400" dirty="0">
                <a:latin typeface="Montserrat" panose="00000500000000000000" pitchFamily="2" charset="0"/>
              </a:rPr>
              <a:t>los dominios, criterios e indicadores del perfil profesional </a:t>
            </a:r>
            <a:r>
              <a:rPr lang="es-MX" sz="1400" dirty="0" smtClean="0">
                <a:latin typeface="Montserrat" panose="00000500000000000000" pitchFamily="2" charset="0"/>
              </a:rPr>
              <a:t>a partir de </a:t>
            </a:r>
            <a:r>
              <a:rPr lang="es-MX" sz="1400" b="1" dirty="0" smtClean="0">
                <a:latin typeface="Montserrat" panose="00000500000000000000" pitchFamily="2" charset="0"/>
              </a:rPr>
              <a:t>preguntas </a:t>
            </a:r>
            <a:r>
              <a:rPr lang="es-MX" sz="1400" b="1" dirty="0">
                <a:latin typeface="Montserrat" panose="00000500000000000000" pitchFamily="2" charset="0"/>
              </a:rPr>
              <a:t>generadores de discusión </a:t>
            </a:r>
            <a:r>
              <a:rPr lang="es-MX" sz="1400" dirty="0">
                <a:latin typeface="Montserrat" panose="00000500000000000000" pitchFamily="2" charset="0"/>
              </a:rPr>
              <a:t>según corresponda.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i="1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dirty="0">
              <a:latin typeface="Montserrat" panose="000005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87" y="1304207"/>
            <a:ext cx="1066188" cy="1400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95" y="3530629"/>
            <a:ext cx="2121973" cy="1163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3773945" y="1511547"/>
            <a:ext cx="4830793" cy="938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Pueden hacerse anotaciones en el </a:t>
            </a:r>
            <a:r>
              <a:rPr lang="es-MX" sz="1100" dirty="0">
                <a:latin typeface="Montserrat" panose="00000500000000000000" pitchFamily="2" charset="0"/>
              </a:rPr>
              <a:t>documento. </a:t>
            </a:r>
          </a:p>
          <a:p>
            <a:pPr marL="171450" indent="-171450" algn="just">
              <a:buFontTx/>
              <a:buChar char="-"/>
            </a:pPr>
            <a:endParaRPr lang="es-MX" sz="1100" dirty="0" smtClean="0">
              <a:latin typeface="Montserrat" panose="00000500000000000000" pitchFamily="2" charset="0"/>
            </a:endParaRPr>
          </a:p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Al </a:t>
            </a:r>
            <a:r>
              <a:rPr lang="es-MX" sz="1100" dirty="0">
                <a:latin typeface="Montserrat" panose="00000500000000000000" pitchFamily="2" charset="0"/>
              </a:rPr>
              <a:t>término de la sesión, </a:t>
            </a:r>
            <a:r>
              <a:rPr lang="es-MX" sz="1100" dirty="0" smtClean="0">
                <a:latin typeface="Montserrat" panose="00000500000000000000" pitchFamily="2" charset="0"/>
              </a:rPr>
              <a:t>entregar el documento al </a:t>
            </a:r>
            <a:r>
              <a:rPr lang="es-MX" sz="1100" dirty="0">
                <a:latin typeface="Montserrat" panose="00000500000000000000" pitchFamily="2" charset="0"/>
              </a:rPr>
              <a:t>Coordinador de la mesa </a:t>
            </a:r>
            <a:r>
              <a:rPr lang="es-MX" sz="1100" dirty="0" smtClean="0">
                <a:latin typeface="Montserrat" panose="00000500000000000000" pitchFamily="2" charset="0"/>
              </a:rPr>
              <a:t>señalando en la portada: </a:t>
            </a:r>
            <a:r>
              <a:rPr lang="es-MX" sz="1100" dirty="0">
                <a:latin typeface="Montserrat" panose="00000500000000000000" pitchFamily="2" charset="0"/>
              </a:rPr>
              <a:t>entidad federativa, función y nivel educativo.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776245" y="3727816"/>
            <a:ext cx="4830793" cy="76944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Cada participante llena un formato.</a:t>
            </a:r>
          </a:p>
          <a:p>
            <a:pPr marL="171450" indent="-171450" algn="just">
              <a:buFontTx/>
              <a:buChar char="-"/>
            </a:pPr>
            <a:endParaRPr lang="es-MX" sz="1100" dirty="0" smtClean="0">
              <a:latin typeface="Montserrat" panose="00000500000000000000" pitchFamily="2" charset="0"/>
            </a:endParaRPr>
          </a:p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Al </a:t>
            </a:r>
            <a:r>
              <a:rPr lang="es-MX" sz="1100" dirty="0">
                <a:latin typeface="Montserrat" panose="00000500000000000000" pitchFamily="2" charset="0"/>
              </a:rPr>
              <a:t>término </a:t>
            </a:r>
            <a:r>
              <a:rPr lang="es-MX" sz="1100" dirty="0" smtClean="0">
                <a:latin typeface="Montserrat" panose="00000500000000000000" pitchFamily="2" charset="0"/>
              </a:rPr>
              <a:t>de </a:t>
            </a:r>
            <a:r>
              <a:rPr lang="es-MX" sz="1100" dirty="0">
                <a:latin typeface="Montserrat" panose="00000500000000000000" pitchFamily="2" charset="0"/>
              </a:rPr>
              <a:t>la sesión, entregar el </a:t>
            </a:r>
            <a:r>
              <a:rPr lang="es-MX" sz="1100" dirty="0" smtClean="0">
                <a:latin typeface="Montserrat" panose="00000500000000000000" pitchFamily="2" charset="0"/>
              </a:rPr>
              <a:t>formato al </a:t>
            </a:r>
            <a:r>
              <a:rPr lang="es-MX" sz="1100" dirty="0">
                <a:latin typeface="Montserrat" panose="00000500000000000000" pitchFamily="2" charset="0"/>
              </a:rPr>
              <a:t>Coordinador de la mesa </a:t>
            </a:r>
            <a:r>
              <a:rPr lang="es-MX" sz="1100" dirty="0" smtClean="0">
                <a:latin typeface="Montserrat" panose="00000500000000000000" pitchFamily="2" charset="0"/>
              </a:rPr>
              <a:t>señalando: entidad </a:t>
            </a:r>
            <a:r>
              <a:rPr lang="es-MX" sz="1100" dirty="0">
                <a:latin typeface="Montserrat" panose="00000500000000000000" pitchFamily="2" charset="0"/>
              </a:rPr>
              <a:t>federativa, función y nivel educativo</a:t>
            </a:r>
            <a:r>
              <a:rPr lang="es-MX" sz="1100" dirty="0" smtClean="0">
                <a:latin typeface="Montserrat" panose="00000500000000000000" pitchFamily="2" charset="0"/>
              </a:rPr>
              <a:t>.</a:t>
            </a:r>
            <a:endParaRPr lang="es-MX" sz="1100" dirty="0">
              <a:latin typeface="Montserrat" panose="00000500000000000000" pitchFamily="2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00665" y="5394100"/>
            <a:ext cx="7604074" cy="127727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Pueden continuar llenando </a:t>
            </a:r>
            <a:r>
              <a:rPr lang="es-MX" sz="1100" dirty="0">
                <a:latin typeface="Montserrat" panose="00000500000000000000" pitchFamily="2" charset="0"/>
              </a:rPr>
              <a:t>el </a:t>
            </a:r>
            <a:r>
              <a:rPr lang="es-MX" sz="1100" i="1" dirty="0">
                <a:latin typeface="Montserrat" panose="00000500000000000000" pitchFamily="2" charset="0"/>
              </a:rPr>
              <a:t>Formato individual de observaciones generales al </a:t>
            </a:r>
            <a:r>
              <a:rPr lang="es-MX" sz="1100" i="1" dirty="0" smtClean="0">
                <a:latin typeface="Montserrat" panose="00000500000000000000" pitchFamily="2" charset="0"/>
              </a:rPr>
              <a:t>perfil.</a:t>
            </a:r>
          </a:p>
          <a:p>
            <a:pPr marL="171450" indent="-171450" algn="just">
              <a:buFontTx/>
              <a:buChar char="-"/>
            </a:pPr>
            <a:endParaRPr lang="es-MX" sz="1100" dirty="0" smtClean="0">
              <a:latin typeface="Montserrat" panose="00000500000000000000" pitchFamily="2" charset="0"/>
            </a:endParaRPr>
          </a:p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El relator tomará nota de las aportaciones más relevantes de la discusión </a:t>
            </a:r>
            <a:r>
              <a:rPr lang="es-MX" sz="1100" dirty="0">
                <a:latin typeface="Montserrat" panose="00000500000000000000" pitchFamily="2" charset="0"/>
              </a:rPr>
              <a:t>en el </a:t>
            </a:r>
            <a:r>
              <a:rPr lang="es-MX" sz="1100" dirty="0" smtClean="0">
                <a:latin typeface="Montserrat" panose="00000500000000000000" pitchFamily="2" charset="0"/>
              </a:rPr>
              <a:t>mismo formato en archivo electrónico.  </a:t>
            </a:r>
          </a:p>
          <a:p>
            <a:pPr marL="171450" indent="-171450" algn="just">
              <a:buFontTx/>
              <a:buChar char="-"/>
            </a:pPr>
            <a:endParaRPr lang="es-MX" sz="1100" dirty="0">
              <a:latin typeface="Montserrat" panose="00000500000000000000" pitchFamily="2" charset="0"/>
            </a:endParaRPr>
          </a:p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Al término de la sesión, el relator guardará en el escritorio de la computadora el archivo electrónico con el registro de la discusión del Momento 1.</a:t>
            </a:r>
            <a:endParaRPr lang="es-MX" sz="1100" dirty="0">
              <a:latin typeface="Montserrat" panose="00000500000000000000" pitchFamily="2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4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933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Preguntas generadoras de la discusión</a:t>
            </a: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 flipV="1">
            <a:off x="315884" y="635000"/>
            <a:ext cx="6161116" cy="153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381000" y="1089025"/>
            <a:ext cx="8297863" cy="43627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900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600" b="1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 Dominios</a:t>
            </a:r>
            <a:endParaRPr lang="es-MX" sz="1400" b="1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¿Qué les parece el conjunto de los dominios?, ¿consideran que son centrales en la tarea que realiza un docente, un directivo o un supervisor, según sea el caso?</a:t>
            </a:r>
            <a:endParaRPr lang="es-MX" sz="1400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¿En los dominios planteados están contenidos todos los aspectos centrales del trabajo docente, directivo o de supervisión, según sea el caso?</a:t>
            </a:r>
            <a:endParaRPr lang="es-MX" sz="1400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dominios planteados coinciden con el trabajo central del docente, directivo o de supervisión en el aula, la escuela o conjunto de estas, según corresponda?</a:t>
            </a:r>
            <a:endParaRPr lang="es-MX" sz="1400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dominios planteados son coherentes entre sí?</a:t>
            </a:r>
            <a:endParaRPr lang="es-MX" sz="1400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¿Qué tipo de ajustes realizarían a los dominios?, ¿por qué?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dominios en su conjunto dan idea de una función docente, directiva o de supervisión, según sea el caso, integrada y actualizada?</a:t>
            </a:r>
          </a:p>
        </p:txBody>
      </p:sp>
    </p:spTree>
    <p:extLst>
      <p:ext uri="{BB962C8B-B14F-4D97-AF65-F5344CB8AC3E}">
        <p14:creationId xmlns:p14="http://schemas.microsoft.com/office/powerpoint/2010/main" val="2590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933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Preguntas generadoras de la discusión</a:t>
            </a: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 flipV="1">
            <a:off x="315884" y="635000"/>
            <a:ext cx="6161116" cy="153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533400" y="1676400"/>
            <a:ext cx="79248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23888" algn="l"/>
              </a:tabLst>
              <a:defRPr/>
            </a:pPr>
            <a:r>
              <a:rPr lang="es-MX" b="1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Criterios</a:t>
            </a: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¿Cómo les parecen los criterios?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criterios planteados son centrales para representar el dominio?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criterios planteados son suficientes para representar el dominio?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¿Consideran que los criterios planteados se relacionan con el dominio?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criterios son coherentes con el dominio?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criterios son coherentes entre sí?</a:t>
            </a:r>
          </a:p>
        </p:txBody>
      </p:sp>
    </p:spTree>
    <p:extLst>
      <p:ext uri="{BB962C8B-B14F-4D97-AF65-F5344CB8AC3E}">
        <p14:creationId xmlns:p14="http://schemas.microsoft.com/office/powerpoint/2010/main" val="27823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Grupos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 </a:t>
            </a:r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enfoque. </a:t>
            </a:r>
            <a:r>
              <a:rPr lang="es-MX" altLang="es-MX" sz="1400" b="1" dirty="0">
                <a:solidFill>
                  <a:srgbClr val="861B36"/>
                </a:solidFill>
                <a:latin typeface="Montserrat" pitchFamily="2" charset="77"/>
              </a:rPr>
              <a:t>Actividades a desarrollar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567690" y="693423"/>
            <a:ext cx="8084604" cy="5474970"/>
          </a:xfrm>
        </p:spPr>
        <p:txBody>
          <a:bodyPr/>
          <a:lstStyle/>
          <a:p>
            <a:r>
              <a:rPr lang="es-MX" sz="1300" b="1" dirty="0" smtClean="0">
                <a:latin typeface="Montserrat" panose="00000500000000000000" pitchFamily="2" charset="0"/>
              </a:rPr>
              <a:t>Momento 2</a:t>
            </a:r>
            <a:endParaRPr lang="es-MX" sz="1300" b="1" dirty="0">
              <a:latin typeface="Montserrat" panose="00000500000000000000" pitchFamily="2" charset="0"/>
            </a:endParaRPr>
          </a:p>
          <a:p>
            <a:pPr marL="342900" indent="-342900" algn="just">
              <a:buFont typeface="+mj-lt"/>
              <a:buAutoNum type="arabicPeriod" startAt="4"/>
            </a:pPr>
            <a:r>
              <a:rPr lang="es-MX" sz="1300" b="1" dirty="0">
                <a:latin typeface="Montserrat" panose="00000500000000000000" pitchFamily="2" charset="0"/>
              </a:rPr>
              <a:t>Revisar y </a:t>
            </a:r>
            <a:r>
              <a:rPr lang="es-MX" sz="1300" b="1" dirty="0" smtClean="0">
                <a:latin typeface="Montserrat" panose="00000500000000000000" pitchFamily="2" charset="0"/>
              </a:rPr>
              <a:t>analizar colectivamente </a:t>
            </a:r>
            <a:r>
              <a:rPr lang="es-MX" sz="1300" dirty="0" smtClean="0">
                <a:latin typeface="Montserrat" panose="00000500000000000000" pitchFamily="2" charset="0"/>
              </a:rPr>
              <a:t>los dominios que se indiquen para la mesa, así como los criterios </a:t>
            </a:r>
            <a:r>
              <a:rPr lang="es-MX" sz="1300" dirty="0">
                <a:latin typeface="Montserrat" panose="00000500000000000000" pitchFamily="2" charset="0"/>
              </a:rPr>
              <a:t>e indicadores del perfil </a:t>
            </a:r>
            <a:r>
              <a:rPr lang="es-MX" sz="1300" dirty="0" smtClean="0">
                <a:latin typeface="Montserrat" panose="00000500000000000000" pitchFamily="2" charset="0"/>
              </a:rPr>
              <a:t>profesional correspondiente, para determinar si estos se ajustan o no, y se elimina </a:t>
            </a:r>
            <a:r>
              <a:rPr lang="es-MX" sz="1300" dirty="0">
                <a:latin typeface="Montserrat" panose="00000500000000000000" pitchFamily="2" charset="0"/>
              </a:rPr>
              <a:t>o se </a:t>
            </a:r>
            <a:r>
              <a:rPr lang="es-MX" sz="1300" dirty="0" smtClean="0">
                <a:latin typeface="Montserrat" panose="00000500000000000000" pitchFamily="2" charset="0"/>
              </a:rPr>
              <a:t>adiciona información, con base en los siguientes aspectos: 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 startAt="4"/>
            </a:pPr>
            <a:endParaRPr lang="es-MX" sz="400" dirty="0" smtClean="0">
              <a:latin typeface="Montserrat" panose="00000500000000000000" pitchFamily="2" charset="0"/>
            </a:endParaRP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consideren los planteamientos de la Nueva Escuela Mexicana y los planteamientos en materia de política educativa dirigidos a la mejora escolar.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refieran al núcleo o aspectos centrales de la función.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conformen un marco conceptual, pedagógico y organizativo congruente y articulado.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sean medibles y posibles de lograrse.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sean precisos, claros y de fácil comprensión.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sean útiles para la acción, la formación propia y el trabajo colaborativo.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sean congruentes con el trabajo que se realiza en la escuela, como colectivo y comunidad escolar, y en la zona escolar.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endParaRPr lang="es-MX" sz="300" dirty="0">
              <a:latin typeface="Montserrat" panose="00000500000000000000" pitchFamily="2" charset="0"/>
            </a:endParaRPr>
          </a:p>
          <a:p>
            <a:pPr marL="342900" indent="-342900" algn="just">
              <a:buFont typeface="+mj-lt"/>
              <a:buAutoNum type="arabicPeriod" startAt="5"/>
              <a:tabLst>
                <a:tab pos="715963" algn="l"/>
              </a:tabLst>
            </a:pPr>
            <a:r>
              <a:rPr lang="es-MX" sz="1300" b="1" dirty="0" smtClean="0">
                <a:latin typeface="Montserrat" panose="00000500000000000000" pitchFamily="2" charset="0"/>
              </a:rPr>
              <a:t>Llegar a acuerdos </a:t>
            </a:r>
            <a:r>
              <a:rPr lang="es-MX" sz="1300" dirty="0" smtClean="0">
                <a:latin typeface="Montserrat" panose="00000500000000000000" pitchFamily="2" charset="0"/>
              </a:rPr>
              <a:t>entre los participantes sobre los ajustes a los dominios</a:t>
            </a:r>
            <a:r>
              <a:rPr lang="es-MX" sz="1300" dirty="0">
                <a:latin typeface="Montserrat" panose="00000500000000000000" pitchFamily="2" charset="0"/>
              </a:rPr>
              <a:t>, criterios e </a:t>
            </a:r>
            <a:r>
              <a:rPr lang="es-MX" sz="1300" dirty="0" smtClean="0">
                <a:latin typeface="Montserrat" panose="00000500000000000000" pitchFamily="2" charset="0"/>
              </a:rPr>
              <a:t>indicadores </a:t>
            </a:r>
            <a:r>
              <a:rPr lang="es-MX" sz="1300" b="1" dirty="0" smtClean="0">
                <a:latin typeface="Montserrat" panose="00000500000000000000" pitchFamily="2" charset="0"/>
              </a:rPr>
              <a:t>y señalarlos al relator </a:t>
            </a:r>
            <a:r>
              <a:rPr lang="es-MX" sz="1300" dirty="0" smtClean="0">
                <a:latin typeface="Montserrat" panose="00000500000000000000" pitchFamily="2" charset="0"/>
              </a:rPr>
              <a:t>para su registro en el </a:t>
            </a:r>
            <a:r>
              <a:rPr lang="es-MX" sz="1300" i="1" dirty="0">
                <a:latin typeface="Montserrat" panose="00000500000000000000" pitchFamily="2" charset="0"/>
              </a:rPr>
              <a:t>Formato para el registro de </a:t>
            </a:r>
            <a:r>
              <a:rPr lang="es-MX" sz="1300" i="1" dirty="0" smtClean="0">
                <a:latin typeface="Montserrat" panose="00000500000000000000" pitchFamily="2" charset="0"/>
              </a:rPr>
              <a:t>aportaciones</a:t>
            </a:r>
            <a:r>
              <a:rPr lang="es-MX" sz="1300" dirty="0" smtClean="0">
                <a:latin typeface="Montserrat" panose="00000500000000000000" pitchFamily="2" charset="0"/>
              </a:rPr>
              <a:t> en </a:t>
            </a:r>
            <a:r>
              <a:rPr lang="es-MX" sz="1300" b="1" dirty="0" smtClean="0">
                <a:latin typeface="Montserrat" panose="00000500000000000000" pitchFamily="2" charset="0"/>
              </a:rPr>
              <a:t>archivo electrónico</a:t>
            </a:r>
            <a:r>
              <a:rPr lang="es-MX" sz="1300" b="1" dirty="0">
                <a:latin typeface="Montserrat" panose="00000500000000000000" pitchFamily="2" charset="0"/>
              </a:rPr>
              <a:t>.</a:t>
            </a:r>
            <a:endParaRPr lang="es-MX" sz="1300" dirty="0">
              <a:latin typeface="Montserrat" panose="000005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0" y="4414082"/>
            <a:ext cx="3143563" cy="175431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144599" y="4652600"/>
            <a:ext cx="4499067" cy="12234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s-MX" sz="1050" dirty="0" smtClean="0">
                <a:latin typeface="Montserrat" panose="00000500000000000000" pitchFamily="2" charset="0"/>
              </a:rPr>
              <a:t>El </a:t>
            </a:r>
            <a:r>
              <a:rPr lang="es-MX" sz="1050" dirty="0">
                <a:latin typeface="Montserrat" panose="00000500000000000000" pitchFamily="2" charset="0"/>
              </a:rPr>
              <a:t>relator </a:t>
            </a:r>
            <a:r>
              <a:rPr lang="es-MX" sz="1050" dirty="0" smtClean="0">
                <a:latin typeface="Montserrat" panose="00000500000000000000" pitchFamily="2" charset="0"/>
              </a:rPr>
              <a:t>llenará el </a:t>
            </a:r>
            <a:r>
              <a:rPr lang="es-MX" sz="1050" i="1" dirty="0">
                <a:latin typeface="Montserrat" panose="00000500000000000000" pitchFamily="2" charset="0"/>
              </a:rPr>
              <a:t>Formato para el registro de aportaciones </a:t>
            </a:r>
            <a:r>
              <a:rPr lang="es-MX" sz="1050" dirty="0" smtClean="0">
                <a:latin typeface="Montserrat" panose="00000500000000000000" pitchFamily="2" charset="0"/>
              </a:rPr>
              <a:t>en electrónico con los acuerdos de los integrantes de la mesa, sobre los dominios revisados.</a:t>
            </a:r>
          </a:p>
          <a:p>
            <a:pPr marL="171450" indent="-171450" algn="just">
              <a:buFontTx/>
              <a:buChar char="-"/>
            </a:pPr>
            <a:endParaRPr lang="es-MX" sz="1050" dirty="0">
              <a:latin typeface="Montserrat" panose="00000500000000000000" pitchFamily="2" charset="0"/>
            </a:endParaRPr>
          </a:p>
          <a:p>
            <a:pPr marL="171450" indent="-171450" algn="just">
              <a:buFontTx/>
              <a:buChar char="-"/>
            </a:pPr>
            <a:r>
              <a:rPr lang="es-MX" sz="1050" dirty="0" smtClean="0">
                <a:latin typeface="Montserrat" panose="00000500000000000000" pitchFamily="2" charset="0"/>
              </a:rPr>
              <a:t>Al término de la sesión, se imprimirá el </a:t>
            </a:r>
            <a:r>
              <a:rPr lang="es-MX" sz="1050" i="1" dirty="0">
                <a:latin typeface="Montserrat" panose="00000500000000000000" pitchFamily="2" charset="0"/>
              </a:rPr>
              <a:t>Formato para el registro de aportaciones </a:t>
            </a:r>
            <a:r>
              <a:rPr lang="es-MX" sz="1050" dirty="0" smtClean="0">
                <a:latin typeface="Montserrat" panose="00000500000000000000" pitchFamily="2" charset="0"/>
              </a:rPr>
              <a:t>acordado por los integrantes de la mesa, quienes lo firmarán como evidencia del trabajo.</a:t>
            </a:r>
            <a:endParaRPr lang="es-MX" sz="105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Grupos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 </a:t>
            </a:r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enfoque. </a:t>
            </a:r>
            <a:r>
              <a:rPr lang="es-MX" altLang="es-MX" sz="1400" b="1" dirty="0" smtClean="0">
                <a:solidFill>
                  <a:srgbClr val="861B36"/>
                </a:solidFill>
                <a:latin typeface="Montserrat" pitchFamily="2" charset="77"/>
              </a:rPr>
              <a:t>Productos </a:t>
            </a:r>
            <a:r>
              <a:rPr lang="es-MX" altLang="es-MX" sz="1400" b="1" dirty="0">
                <a:solidFill>
                  <a:srgbClr val="861B36"/>
                </a:solidFill>
                <a:latin typeface="Montserrat" pitchFamily="2" charset="77"/>
              </a:rPr>
              <a:t>y evidencias </a:t>
            </a: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550516" y="1301613"/>
            <a:ext cx="8099577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sz="1400" dirty="0">
                <a:latin typeface="Montserrat" panose="00000500000000000000" pitchFamily="2" charset="0"/>
              </a:rPr>
              <a:t>Los coordinadores de las mesas recuperarán los </a:t>
            </a:r>
            <a:r>
              <a:rPr lang="es-MX" sz="1400" dirty="0" smtClean="0">
                <a:latin typeface="Montserrat" panose="00000500000000000000" pitchFamily="2" charset="0"/>
              </a:rPr>
              <a:t>siguientes </a:t>
            </a:r>
            <a:r>
              <a:rPr lang="es-MX" sz="1400" i="1" dirty="0" smtClean="0">
                <a:latin typeface="Montserrat" panose="00000500000000000000" pitchFamily="2" charset="0"/>
              </a:rPr>
              <a:t>Productos </a:t>
            </a:r>
            <a:r>
              <a:rPr lang="es-MX" sz="1400" i="1" dirty="0">
                <a:latin typeface="Montserrat" panose="00000500000000000000" pitchFamily="2" charset="0"/>
              </a:rPr>
              <a:t>y </a:t>
            </a:r>
            <a:r>
              <a:rPr lang="es-MX" sz="1400" i="1" dirty="0" smtClean="0">
                <a:latin typeface="Montserrat" panose="00000500000000000000" pitchFamily="2" charset="0"/>
              </a:rPr>
              <a:t>evidencias: </a:t>
            </a:r>
          </a:p>
          <a:p>
            <a:pPr algn="just"/>
            <a:endParaRPr lang="es-MX" sz="1400" b="1" dirty="0" smtClean="0">
              <a:latin typeface="Montserrat" panose="00000500000000000000" pitchFamily="2" charset="0"/>
            </a:endParaRPr>
          </a:p>
          <a:p>
            <a:pPr algn="just"/>
            <a:r>
              <a:rPr lang="es-MX" sz="1400" b="1" dirty="0" smtClean="0">
                <a:latin typeface="Montserrat" panose="00000500000000000000" pitchFamily="2" charset="0"/>
              </a:rPr>
              <a:t>De los participantes: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Montserrat" panose="00000500000000000000" pitchFamily="2" charset="0"/>
              </a:rPr>
              <a:t>Documento de trabajo </a:t>
            </a:r>
            <a:r>
              <a:rPr lang="es-MX" sz="1400" i="1" dirty="0" smtClean="0">
                <a:latin typeface="Montserrat" panose="00000500000000000000" pitchFamily="2" charset="0"/>
              </a:rPr>
              <a:t>Perfil </a:t>
            </a:r>
            <a:r>
              <a:rPr lang="es-MX" sz="1400" i="1" dirty="0">
                <a:latin typeface="Montserrat" panose="00000500000000000000" pitchFamily="2" charset="0"/>
              </a:rPr>
              <a:t>docente, directivo y de </a:t>
            </a:r>
            <a:r>
              <a:rPr lang="es-MX" sz="1400" i="1" dirty="0" smtClean="0">
                <a:latin typeface="Montserrat" panose="00000500000000000000" pitchFamily="2" charset="0"/>
              </a:rPr>
              <a:t>supervisión. Educación Básica</a:t>
            </a:r>
            <a:r>
              <a:rPr lang="es-MX" sz="1400" dirty="0" smtClean="0">
                <a:latin typeface="Montserrat" panose="00000500000000000000" pitchFamily="2" charset="0"/>
              </a:rPr>
              <a:t>. </a:t>
            </a:r>
          </a:p>
          <a:p>
            <a:pPr marL="1346200" indent="-1258888" algn="just">
              <a:tabLst>
                <a:tab pos="1431925" algn="l"/>
                <a:tab pos="1881188" algn="l"/>
              </a:tabLst>
            </a:pPr>
            <a:r>
              <a:rPr lang="es-MX" sz="1400" dirty="0" smtClean="0">
                <a:latin typeface="Montserrat" panose="00000500000000000000" pitchFamily="2" charset="0"/>
              </a:rPr>
              <a:t>	Uno por cada participante, señalando en la portada: </a:t>
            </a:r>
            <a:r>
              <a:rPr lang="es-MX" sz="1400" dirty="0">
                <a:latin typeface="Montserrat" panose="00000500000000000000" pitchFamily="2" charset="0"/>
              </a:rPr>
              <a:t>entidad federativa, función y nivel </a:t>
            </a:r>
            <a:r>
              <a:rPr lang="es-MX" sz="1400" dirty="0" smtClean="0">
                <a:latin typeface="Montserrat" panose="00000500000000000000" pitchFamily="2" charset="0"/>
              </a:rPr>
              <a:t>educativo. </a:t>
            </a:r>
            <a:endParaRPr lang="es-MX" sz="1400" dirty="0">
              <a:latin typeface="Montserrat" panose="00000500000000000000" pitchFamily="2" charset="0"/>
            </a:endParaRPr>
          </a:p>
          <a:p>
            <a:pPr marL="720725" indent="-285750" algn="just">
              <a:buFont typeface="Arial" panose="020B0604020202020204" pitchFamily="34" charset="0"/>
              <a:buChar char="•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i="1" dirty="0" smtClean="0">
                <a:latin typeface="Montserrat" panose="00000500000000000000" pitchFamily="2" charset="0"/>
              </a:rPr>
              <a:t>Formato </a:t>
            </a:r>
            <a:r>
              <a:rPr lang="es-MX" sz="1400" i="1" dirty="0">
                <a:latin typeface="Montserrat" panose="00000500000000000000" pitchFamily="2" charset="0"/>
              </a:rPr>
              <a:t>individual de observaciones generales al perfil</a:t>
            </a:r>
            <a:r>
              <a:rPr lang="es-MX" sz="1400" dirty="0" smtClean="0">
                <a:latin typeface="Montserrat" panose="00000500000000000000" pitchFamily="2" charset="0"/>
              </a:rPr>
              <a:t>. </a:t>
            </a:r>
          </a:p>
          <a:p>
            <a:pPr marL="1349375" lvl="2" algn="just"/>
            <a:r>
              <a:rPr lang="es-MX" sz="1400" dirty="0" smtClean="0">
                <a:latin typeface="Montserrat" panose="00000500000000000000" pitchFamily="2" charset="0"/>
              </a:rPr>
              <a:t>Uno por cada participante señalando al margen: entidad </a:t>
            </a:r>
            <a:r>
              <a:rPr lang="es-MX" sz="1400" dirty="0">
                <a:latin typeface="Montserrat" panose="00000500000000000000" pitchFamily="2" charset="0"/>
              </a:rPr>
              <a:t>federativa, función y nivel educativo</a:t>
            </a:r>
            <a:r>
              <a:rPr lang="es-MX" sz="1400" dirty="0" smtClean="0">
                <a:latin typeface="Montserrat" panose="00000500000000000000" pitchFamily="2" charset="0"/>
              </a:rPr>
              <a:t>.</a:t>
            </a:r>
            <a:endParaRPr lang="es-MX" sz="1400" dirty="0">
              <a:latin typeface="Montserrat" panose="00000500000000000000" pitchFamily="2" charset="0"/>
            </a:endParaRPr>
          </a:p>
          <a:p>
            <a:pPr marL="720725" indent="-285750" algn="just">
              <a:buFont typeface="Arial" panose="020B0604020202020204" pitchFamily="34" charset="0"/>
              <a:buChar char="•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i="1" dirty="0" smtClean="0">
                <a:latin typeface="Montserrat" panose="00000500000000000000" pitchFamily="2" charset="0"/>
              </a:rPr>
              <a:t>Formato </a:t>
            </a:r>
            <a:r>
              <a:rPr lang="es-MX" sz="1400" i="1" dirty="0">
                <a:latin typeface="Montserrat" panose="00000500000000000000" pitchFamily="2" charset="0"/>
              </a:rPr>
              <a:t>para el registro de </a:t>
            </a:r>
            <a:r>
              <a:rPr lang="es-MX" sz="1400" i="1" dirty="0" smtClean="0">
                <a:latin typeface="Montserrat" panose="00000500000000000000" pitchFamily="2" charset="0"/>
              </a:rPr>
              <a:t>aportaciones </a:t>
            </a:r>
            <a:r>
              <a:rPr lang="es-MX" sz="1400" dirty="0">
                <a:latin typeface="Montserrat" panose="00000500000000000000" pitchFamily="2" charset="0"/>
              </a:rPr>
              <a:t>con los </a:t>
            </a:r>
            <a:r>
              <a:rPr lang="es-MX" sz="1400" dirty="0" smtClean="0">
                <a:latin typeface="Montserrat" panose="00000500000000000000" pitchFamily="2" charset="0"/>
              </a:rPr>
              <a:t>acuerdos sobre los dominios revisados, </a:t>
            </a:r>
            <a:r>
              <a:rPr lang="es-MX" sz="1400" b="1" dirty="0">
                <a:latin typeface="Montserrat" panose="00000500000000000000" pitchFamily="2" charset="0"/>
              </a:rPr>
              <a:t>firmado por todos los participantes de la </a:t>
            </a:r>
            <a:r>
              <a:rPr lang="es-MX" sz="1400" b="1" dirty="0" smtClean="0">
                <a:latin typeface="Montserrat" panose="00000500000000000000" pitchFamily="2" charset="0"/>
              </a:rPr>
              <a:t>mesa</a:t>
            </a:r>
            <a:r>
              <a:rPr lang="es-MX" sz="1400" dirty="0" smtClean="0">
                <a:latin typeface="Montserrat" panose="00000500000000000000" pitchFamily="2" charset="0"/>
              </a:rPr>
              <a:t>.</a:t>
            </a:r>
          </a:p>
          <a:p>
            <a:pPr marL="1339850" lvl="2" algn="just">
              <a:tabLst>
                <a:tab pos="1339850" algn="l"/>
              </a:tabLst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1339850" lvl="2" algn="just">
              <a:tabLst>
                <a:tab pos="1339850" algn="l"/>
              </a:tabLst>
            </a:pPr>
            <a:endParaRPr lang="es-MX" sz="1400" dirty="0">
              <a:latin typeface="Montserrat" panose="00000500000000000000" pitchFamily="2" charset="0"/>
            </a:endParaRPr>
          </a:p>
          <a:p>
            <a:pPr algn="just"/>
            <a:r>
              <a:rPr lang="es-MX" sz="1400" b="1" dirty="0" smtClean="0">
                <a:latin typeface="Montserrat" panose="00000500000000000000" pitchFamily="2" charset="0"/>
              </a:rPr>
              <a:t>Del relator</a:t>
            </a:r>
            <a:r>
              <a:rPr lang="es-MX" sz="1400" b="1" dirty="0">
                <a:latin typeface="Montserrat" panose="00000500000000000000" pitchFamily="2" charset="0"/>
              </a:rPr>
              <a:t>:</a:t>
            </a:r>
          </a:p>
          <a:p>
            <a:pPr marL="1063625" lvl="1" indent="-285750" algn="just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Montserrat" panose="00000500000000000000" pitchFamily="2" charset="0"/>
              </a:rPr>
              <a:t>Archivo electrónico del </a:t>
            </a:r>
            <a:r>
              <a:rPr lang="es-MX" sz="1400" i="1" dirty="0">
                <a:latin typeface="Montserrat" panose="00000500000000000000" pitchFamily="2" charset="0"/>
              </a:rPr>
              <a:t>Formato individual de observaciones generales al </a:t>
            </a:r>
            <a:r>
              <a:rPr lang="es-MX" sz="1400" i="1" dirty="0" smtClean="0">
                <a:latin typeface="Montserrat" panose="00000500000000000000" pitchFamily="2" charset="0"/>
              </a:rPr>
              <a:t>perfil, </a:t>
            </a:r>
            <a:r>
              <a:rPr lang="es-MX" sz="1400" dirty="0" smtClean="0">
                <a:latin typeface="Montserrat" panose="00000500000000000000" pitchFamily="2" charset="0"/>
              </a:rPr>
              <a:t>con los comentarios </a:t>
            </a:r>
            <a:r>
              <a:rPr lang="es-MX" sz="1400" dirty="0">
                <a:latin typeface="Montserrat" panose="00000500000000000000" pitchFamily="2" charset="0"/>
              </a:rPr>
              <a:t>destacados </a:t>
            </a:r>
            <a:r>
              <a:rPr lang="es-MX" sz="1400" dirty="0" smtClean="0">
                <a:latin typeface="Montserrat" panose="00000500000000000000" pitchFamily="2" charset="0"/>
              </a:rPr>
              <a:t>del Momento 1.</a:t>
            </a:r>
          </a:p>
          <a:p>
            <a:pPr marL="1063625" lvl="1" indent="-285750" algn="just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Montserrat" panose="00000500000000000000" pitchFamily="2" charset="0"/>
              </a:rPr>
              <a:t>Archivo electrónico del </a:t>
            </a:r>
            <a:r>
              <a:rPr lang="es-MX" sz="1400" i="1" dirty="0" smtClean="0">
                <a:latin typeface="Montserrat" panose="00000500000000000000" pitchFamily="2" charset="0"/>
              </a:rPr>
              <a:t>Formato </a:t>
            </a:r>
            <a:r>
              <a:rPr lang="es-MX" sz="1400" i="1" dirty="0">
                <a:latin typeface="Montserrat" panose="00000500000000000000" pitchFamily="2" charset="0"/>
              </a:rPr>
              <a:t>para el registro de </a:t>
            </a:r>
            <a:r>
              <a:rPr lang="es-MX" sz="1400" i="1" dirty="0" smtClean="0">
                <a:latin typeface="Montserrat" panose="00000500000000000000" pitchFamily="2" charset="0"/>
              </a:rPr>
              <a:t>aportaciones </a:t>
            </a:r>
            <a:r>
              <a:rPr lang="es-MX" sz="1400" dirty="0" smtClean="0">
                <a:latin typeface="Montserrat" panose="00000500000000000000" pitchFamily="2" charset="0"/>
              </a:rPr>
              <a:t>con los acuerdos del Momento 2.</a:t>
            </a:r>
            <a:endParaRPr lang="es-MX" sz="14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Grupos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 enfoque</a:t>
            </a: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66820"/>
              </p:ext>
            </p:extLst>
          </p:nvPr>
        </p:nvGraphicFramePr>
        <p:xfrm>
          <a:off x="315913" y="762000"/>
          <a:ext cx="8523287" cy="5901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153">
                  <a:extLst>
                    <a:ext uri="{9D8B030D-6E8A-4147-A177-3AD203B41FA5}">
                      <a16:colId xmlns:a16="http://schemas.microsoft.com/office/drawing/2014/main" val="1333485274"/>
                    </a:ext>
                  </a:extLst>
                </a:gridCol>
                <a:gridCol w="7017134">
                  <a:extLst>
                    <a:ext uri="{9D8B030D-6E8A-4147-A177-3AD203B41FA5}">
                      <a16:colId xmlns:a16="http://schemas.microsoft.com/office/drawing/2014/main" val="899099163"/>
                    </a:ext>
                  </a:extLst>
                </a:gridCol>
              </a:tblGrid>
              <a:tr h="326788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Horario</a:t>
                      </a:r>
                    </a:p>
                  </a:txBody>
                  <a:tcPr marL="35092" marR="3509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Actividad</a:t>
                      </a:r>
                    </a:p>
                  </a:txBody>
                  <a:tcPr marL="35092" marR="3509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39784"/>
                  </a:ext>
                </a:extLst>
              </a:tr>
              <a:tr h="418541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b="1" kern="1200" dirty="0">
                          <a:solidFill>
                            <a:schemeClr val="tx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9:00 - 9:30</a:t>
                      </a: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Registro de los participantes.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Organización del trabajo.</a:t>
                      </a: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333524"/>
                  </a:ext>
                </a:extLst>
              </a:tr>
              <a:tr h="1078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9:30 - 10:30</a:t>
                      </a: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b="1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En plenaria: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Bienvenida a los participantes. 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Breve explicación sobre los perfiles profesionales y su intención.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Explicación sobre los Mecanismos de consulta y la importancia de su participación en la definición de los perfiles profesionales de educación básica.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Contextualización del trabajo a realizar en los grupos de enfoque.</a:t>
                      </a: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8052"/>
                  </a:ext>
                </a:extLst>
              </a:tr>
              <a:tr h="269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10: 30 - 10:45</a:t>
                      </a: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Disposición de los participantes en las salas de trabajo.</a:t>
                      </a: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259463"/>
                  </a:ext>
                </a:extLst>
              </a:tr>
              <a:tr h="17922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Monserrat"/>
                        </a:rPr>
                        <a:t>10:45 - 12:00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Monserra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b="1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En grupos: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Presentación del propósito de la reunión, la organización y dinámica de trabajo, así como de las características generales de los participantes </a:t>
                      </a:r>
                      <a:r>
                        <a:rPr lang="es-MX" sz="1100" kern="1200" dirty="0" smtClean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. (10’)</a:t>
                      </a:r>
                      <a:endParaRPr lang="es-MX" sz="1100" kern="1200" dirty="0">
                        <a:solidFill>
                          <a:schemeClr val="dk1"/>
                        </a:solidFill>
                        <a:effectLst/>
                        <a:latin typeface="Monserrat"/>
                        <a:ea typeface="+mn-ea"/>
                        <a:cs typeface="+mn-cs"/>
                      </a:endParaRP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Presentación de los participantes de la mesa de trabajo. (10’)</a:t>
                      </a: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b="1" kern="1200" dirty="0" smtClean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INICIA MOMENTO 1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 smtClean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Lectura </a:t>
                      </a: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individual del </a:t>
                      </a:r>
                      <a:r>
                        <a:rPr lang="es-MX" sz="1100" i="1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Marco para la excelencia en la enseñanza y la gestión escolar dirigidas al aprendizaje y el desarrollo integral de todos los alumnos. Perfil docente, directivo y de supervisión</a:t>
                      </a: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, según la función que desempeñan</a:t>
                      </a:r>
                      <a:r>
                        <a:rPr lang="es-MX" sz="1100" kern="1200" dirty="0" smtClean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(30’)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Expresión, entre los integrantes de la mesa de trabajo, de las primeras impresiones sobre el documento en lo general, a partir de las preguntas generadoras de la discusión. (25’)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kern="1200" dirty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Toma de notas por parte del relator.</a:t>
                      </a: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937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Monserrat"/>
                        </a:rPr>
                        <a:t>12:00 - 14:00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Monserra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s-MX" sz="1100" b="1" kern="1200" dirty="0" smtClean="0">
                          <a:solidFill>
                            <a:schemeClr val="dk1"/>
                          </a:solidFill>
                          <a:effectLst/>
                          <a:latin typeface="Monserrat"/>
                          <a:ea typeface="+mn-ea"/>
                          <a:cs typeface="+mn-cs"/>
                        </a:rPr>
                        <a:t>INICIA MOMENTO 2</a:t>
                      </a:r>
                      <a:endParaRPr lang="es-MX" sz="1100" dirty="0" smtClean="0">
                        <a:effectLst/>
                        <a:latin typeface="Monserra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s-MX" sz="1100" dirty="0" smtClean="0">
                          <a:effectLst/>
                          <a:latin typeface="Monserrat"/>
                        </a:rPr>
                        <a:t>Trabajo </a:t>
                      </a:r>
                      <a:r>
                        <a:rPr lang="es-MX" sz="1100" dirty="0">
                          <a:effectLst/>
                          <a:latin typeface="Monserrat"/>
                        </a:rPr>
                        <a:t>colegiado de revisión y análisis de dos dominios con sus respectivos criterios e indicadores del perfil docente, directivo y de supervisión, según corresponda, por mesa de trabajo. </a:t>
                      </a:r>
                      <a:endParaRPr lang="es-MX" sz="1200" dirty="0">
                        <a:effectLst/>
                        <a:latin typeface="Monserra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93517"/>
                  </a:ext>
                </a:extLst>
              </a:tr>
              <a:tr h="269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Monserrat"/>
                        </a:rPr>
                        <a:t>14:00 - 15:30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Monserra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s-MX" sz="1100" b="1" dirty="0">
                          <a:effectLst/>
                          <a:latin typeface="Monserrat"/>
                        </a:rPr>
                        <a:t>Comida</a:t>
                      </a:r>
                      <a:endParaRPr lang="es-MX" sz="1200" b="1" dirty="0">
                        <a:effectLst/>
                        <a:latin typeface="Monserra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26279"/>
                  </a:ext>
                </a:extLst>
              </a:tr>
              <a:tr h="472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Monserrat"/>
                        </a:rPr>
                        <a:t>15:30 – 17:30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Monserra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657225" algn="l"/>
                        </a:tabLst>
                      </a:pPr>
                      <a:r>
                        <a:rPr lang="es-MX" sz="1100" dirty="0">
                          <a:effectLst/>
                          <a:latin typeface="Monserrat"/>
                        </a:rPr>
                        <a:t>Continúa el trabajo colegiado con la finalidad de cubrir la revisión de la totalidad de los dominios, criterios e indicadores.	</a:t>
                      </a:r>
                      <a:endParaRPr lang="es-MX" sz="1200" dirty="0">
                        <a:effectLst/>
                        <a:latin typeface="Monserra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075601"/>
                  </a:ext>
                </a:extLst>
              </a:tr>
              <a:tr h="7191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Monserrat"/>
                        </a:rPr>
                        <a:t>17:30 – 18:00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Monserra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dirty="0">
                          <a:effectLst/>
                          <a:latin typeface="Monserrat"/>
                        </a:rPr>
                        <a:t>Entrega de documentos con observaciones por parte de los participantes.</a:t>
                      </a:r>
                      <a:endParaRPr lang="es-MX" sz="1200" dirty="0">
                        <a:effectLst/>
                        <a:latin typeface="Monserra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dirty="0" smtClean="0">
                          <a:effectLst/>
                          <a:latin typeface="Monserrat"/>
                        </a:rPr>
                        <a:t>Firma de productos </a:t>
                      </a:r>
                      <a:r>
                        <a:rPr lang="es-MX" sz="1100" dirty="0">
                          <a:effectLst/>
                          <a:latin typeface="Monserrat"/>
                        </a:rPr>
                        <a:t>obtenidos.</a:t>
                      </a:r>
                      <a:endParaRPr lang="es-MX" sz="1200" dirty="0">
                        <a:effectLst/>
                        <a:latin typeface="Monserra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238125" algn="l"/>
                          <a:tab pos="264795" algn="l"/>
                        </a:tabLst>
                      </a:pPr>
                      <a:r>
                        <a:rPr lang="es-MX" sz="1100" dirty="0">
                          <a:effectLst/>
                          <a:latin typeface="Monserrat"/>
                        </a:rPr>
                        <a:t>Agradecimiento a los participantes y despedida.</a:t>
                      </a:r>
                      <a:endParaRPr lang="es-MX" sz="1200" dirty="0">
                        <a:effectLst/>
                        <a:latin typeface="Monserra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92" marR="3509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10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5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PERFILES, CRITERIOS E INDICADORES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2462" y="915679"/>
            <a:ext cx="3886734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200" b="1" dirty="0" smtClean="0">
                <a:latin typeface="Century Gothic" panose="020B0502020202020204" pitchFamily="34" charset="0"/>
              </a:rPr>
              <a:t>De conformidad con la </a:t>
            </a:r>
            <a:r>
              <a:rPr lang="es-ES" sz="1200" b="1" dirty="0" smtClean="0">
                <a:latin typeface="Century Gothic" panose="020B0502020202020204" pitchFamily="34" charset="0"/>
              </a:rPr>
              <a:t>Ley </a:t>
            </a:r>
            <a:r>
              <a:rPr lang="es-ES" sz="1200" b="1" dirty="0">
                <a:latin typeface="Century Gothic" panose="020B0502020202020204" pitchFamily="34" charset="0"/>
              </a:rPr>
              <a:t>General del Sistema para la Carrera de las Maestras y los </a:t>
            </a:r>
            <a:r>
              <a:rPr lang="es-ES" sz="1200" b="1" dirty="0" smtClean="0">
                <a:latin typeface="Century Gothic" panose="020B0502020202020204" pitchFamily="34" charset="0"/>
              </a:rPr>
              <a:t>Maestros:</a:t>
            </a:r>
            <a:endParaRPr lang="es-MX" sz="12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690022223"/>
              </p:ext>
            </p:extLst>
          </p:nvPr>
        </p:nvGraphicFramePr>
        <p:xfrm>
          <a:off x="1138639" y="1113323"/>
          <a:ext cx="7455060" cy="536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7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PERFILES, CRITERIOS E INDICADORES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16130" y="810638"/>
            <a:ext cx="6107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Consideraciones básicas sobre el Perfil profesional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21075" y="2113571"/>
            <a:ext cx="69612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600" b="1" dirty="0" smtClean="0">
                <a:latin typeface="Century Gothic" panose="020B0502020202020204" pitchFamily="34" charset="0"/>
              </a:rPr>
              <a:t>Se parte de un perfil básico que: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 smtClean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Century Gothic" panose="020B0502020202020204" pitchFamily="34" charset="0"/>
              </a:rPr>
              <a:t>Incluye elementos que se consideran substanciales y comunes a las labores docente, directiva y de supervisión, expresados en conocimientos, habilidades y actitudes que distinguen a prácticas educativas deseables.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 smtClean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Century Gothic" panose="020B0502020202020204" pitchFamily="34" charset="0"/>
              </a:rPr>
              <a:t>Impulsa un gran compromiso profesional y ético para favorecer que las escuelas sean espacios donde niñas, niños y adolescentes mejoren sus habilidades, conocimientos y actitudes con la finalidad de que se desarrollen de manera integral, en un ambiente de equidad, inclusión, excelencia e interculturalidad. </a:t>
            </a:r>
            <a:endParaRPr lang="en-US" sz="16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PROCESO DE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CONSULTA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48EF97-DB6F-9C46-9AC3-BE4543CDC0A6}"/>
              </a:ext>
            </a:extLst>
          </p:cNvPr>
          <p:cNvSpPr txBox="1"/>
          <p:nvPr/>
        </p:nvSpPr>
        <p:spPr>
          <a:xfrm>
            <a:off x="1134146" y="1155970"/>
            <a:ext cx="6795495" cy="274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MX" sz="1200" dirty="0" smtClean="0">
                <a:latin typeface="Century Gothic" panose="020B0502020202020204" pitchFamily="34" charset="0"/>
              </a:rPr>
              <a:t>Para la </a:t>
            </a:r>
            <a:r>
              <a:rPr lang="es-MX" sz="1200" dirty="0">
                <a:latin typeface="Century Gothic" panose="020B0502020202020204" pitchFamily="34" charset="0"/>
              </a:rPr>
              <a:t>participación de </a:t>
            </a:r>
            <a:r>
              <a:rPr lang="es-MX" sz="1200" dirty="0" smtClean="0">
                <a:latin typeface="Century Gothic" panose="020B0502020202020204" pitchFamily="34" charset="0"/>
              </a:rPr>
              <a:t>autoridades educativas, docentes</a:t>
            </a:r>
            <a:r>
              <a:rPr lang="es-MX" sz="1200" dirty="0">
                <a:latin typeface="Century Gothic" panose="020B0502020202020204" pitchFamily="34" charset="0"/>
              </a:rPr>
              <a:t>, directores y supervisores escolares de Educación Básica, la Unidad del Sistema para la Carrera de las Maestras y los Maestros organizó tres fases de consulta: </a:t>
            </a:r>
          </a:p>
          <a:p>
            <a:pPr lvl="0" algn="just"/>
            <a:endParaRPr lang="es-MX" sz="1200" dirty="0">
              <a:latin typeface="Century Gothic" panose="020B0502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MX" sz="1200" b="1" dirty="0">
                <a:latin typeface="Century Gothic" panose="020B0502020202020204" pitchFamily="34" charset="0"/>
              </a:rPr>
              <a:t>Encuesta</a:t>
            </a:r>
            <a:r>
              <a:rPr lang="es-MX" sz="1200" dirty="0">
                <a:latin typeface="Century Gothic" panose="020B0502020202020204" pitchFamily="34" charset="0"/>
              </a:rPr>
              <a:t> para conocer la opinión de las maestras y los maestros sobre los rasgos deseables del nuevo perfil de docentes, directivos y supervisores escolares en educación básica. 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sz="1200" dirty="0">
              <a:latin typeface="Century Gothic" panose="020B0502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MX" sz="1200" b="1" dirty="0">
                <a:latin typeface="Century Gothic" panose="020B0502020202020204" pitchFamily="34" charset="0"/>
              </a:rPr>
              <a:t>Consulta a las autoridades educativas </a:t>
            </a:r>
            <a:r>
              <a:rPr lang="es-MX" sz="1200" dirty="0">
                <a:latin typeface="Century Gothic" panose="020B0502020202020204" pitchFamily="34" charset="0"/>
              </a:rPr>
              <a:t>de las entidades federativas para recopilar las opiniones y propuestas relativas a los perfiles profesionales.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sz="1200" dirty="0" smtClean="0">
              <a:latin typeface="Century Gothic" panose="020B0502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MX" sz="1200" b="1" dirty="0" smtClean="0">
                <a:latin typeface="Century Gothic" panose="020B0502020202020204" pitchFamily="34" charset="0"/>
              </a:rPr>
              <a:t>Grupos de enfoque </a:t>
            </a:r>
            <a:r>
              <a:rPr lang="es-MX" sz="1200" dirty="0" smtClean="0">
                <a:latin typeface="Century Gothic" panose="020B0502020202020204" pitchFamily="34" charset="0"/>
              </a:rPr>
              <a:t>con maestras y maestros destacados en el servicio público educativo en el que se analizarán los dominios, criterios e indicadores que conformarán el perfil docente, directivo y de supervisión.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730956" y="4169976"/>
            <a:ext cx="6538460" cy="1900611"/>
            <a:chOff x="216131" y="3697346"/>
            <a:chExt cx="6538460" cy="1900611"/>
          </a:xfrm>
        </p:grpSpPr>
        <p:cxnSp>
          <p:nvCxnSpPr>
            <p:cNvPr id="10" name="Conector angular 9"/>
            <p:cNvCxnSpPr/>
            <p:nvPr/>
          </p:nvCxnSpPr>
          <p:spPr>
            <a:xfrm>
              <a:off x="3214339" y="3886109"/>
              <a:ext cx="1143000" cy="136736"/>
            </a:xfrm>
            <a:prstGeom prst="bentConnector3">
              <a:avLst/>
            </a:prstGeom>
            <a:ln>
              <a:solidFill>
                <a:srgbClr val="A6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r 10"/>
            <p:cNvCxnSpPr/>
            <p:nvPr/>
          </p:nvCxnSpPr>
          <p:spPr>
            <a:xfrm>
              <a:off x="3241009" y="4483992"/>
              <a:ext cx="1143000" cy="136736"/>
            </a:xfrm>
            <a:prstGeom prst="bentConnector3">
              <a:avLst/>
            </a:prstGeom>
            <a:ln>
              <a:solidFill>
                <a:srgbClr val="A6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r 11"/>
            <p:cNvCxnSpPr/>
            <p:nvPr/>
          </p:nvCxnSpPr>
          <p:spPr>
            <a:xfrm>
              <a:off x="3241009" y="5107996"/>
              <a:ext cx="1143000" cy="136736"/>
            </a:xfrm>
            <a:prstGeom prst="bentConnector3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4384009" y="3709873"/>
              <a:ext cx="13309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s-ES" sz="1000" dirty="0" smtClean="0">
                  <a:latin typeface="Century Gothic" panose="020B0502020202020204" pitchFamily="34" charset="0"/>
                </a:rPr>
                <a:t>Docentes</a:t>
              </a:r>
            </a:p>
            <a:p>
              <a:pPr marL="285750" indent="-285750">
                <a:buFont typeface="Arial"/>
                <a:buChar char="•"/>
              </a:pPr>
              <a:r>
                <a:rPr lang="es-ES" sz="1000" dirty="0" smtClean="0">
                  <a:latin typeface="Century Gothic" panose="020B0502020202020204" pitchFamily="34" charset="0"/>
                </a:rPr>
                <a:t>Directores</a:t>
              </a:r>
            </a:p>
            <a:p>
              <a:pPr marL="285750" indent="-285750">
                <a:buFont typeface="Arial"/>
                <a:buChar char="•"/>
              </a:pPr>
              <a:r>
                <a:rPr lang="es-ES" sz="1000" dirty="0" smtClean="0">
                  <a:latin typeface="Century Gothic" panose="020B0502020202020204" pitchFamily="34" charset="0"/>
                </a:rPr>
                <a:t>Supervisores</a:t>
              </a:r>
              <a:endParaRPr lang="es-ES" sz="1000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357339" y="5043959"/>
              <a:ext cx="23972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s-ES" sz="1000" dirty="0" smtClean="0">
                  <a:latin typeface="Century Gothic" panose="020B0502020202020204" pitchFamily="34" charset="0"/>
                </a:rPr>
                <a:t>Docentes, técnicos docentes, directores y supervisores destacados en su función</a:t>
              </a:r>
              <a:endParaRPr lang="es-ES" sz="1000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340446" y="4364096"/>
              <a:ext cx="19234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s-ES" sz="1000" dirty="0" smtClean="0">
                  <a:latin typeface="Century Gothic" panose="020B0502020202020204" pitchFamily="34" charset="0"/>
                </a:rPr>
                <a:t>Autoridades educativas de las entidades federativas</a:t>
              </a:r>
              <a:endParaRPr lang="es-ES" sz="1000" dirty="0">
                <a:latin typeface="Century Gothic" panose="020B0502020202020204" pitchFamily="34" charset="0"/>
              </a:endParaRPr>
            </a:p>
          </p:txBody>
        </p:sp>
        <p:pic>
          <p:nvPicPr>
            <p:cNvPr id="16" name="Imagen 15" descr="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21" y="4345557"/>
              <a:ext cx="783325" cy="537633"/>
            </a:xfrm>
            <a:prstGeom prst="rect">
              <a:avLst/>
            </a:prstGeom>
          </p:spPr>
        </p:pic>
        <p:pic>
          <p:nvPicPr>
            <p:cNvPr id="17" name="Imagen 16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31" y="3697346"/>
              <a:ext cx="666750" cy="666750"/>
            </a:xfrm>
            <a:prstGeom prst="rect">
              <a:avLst/>
            </a:prstGeom>
          </p:spPr>
        </p:pic>
        <p:pic>
          <p:nvPicPr>
            <p:cNvPr id="18" name="Imagen 17" descr="download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48" y="4941446"/>
              <a:ext cx="533400" cy="533400"/>
            </a:xfrm>
            <a:prstGeom prst="rect">
              <a:avLst/>
            </a:prstGeom>
          </p:spPr>
        </p:pic>
        <p:sp>
          <p:nvSpPr>
            <p:cNvPr id="19" name="Rectángulo 18"/>
            <p:cNvSpPr/>
            <p:nvPr/>
          </p:nvSpPr>
          <p:spPr>
            <a:xfrm>
              <a:off x="856711" y="3840973"/>
              <a:ext cx="2581656" cy="300820"/>
            </a:xfrm>
            <a:prstGeom prst="rect">
              <a:avLst/>
            </a:prstGeom>
            <a:solidFill>
              <a:srgbClr val="861B36"/>
            </a:solidFill>
            <a:ln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1. Encuesta en línea</a:t>
              </a:r>
              <a:endParaRPr lang="es-ES" sz="1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53911" y="4464271"/>
              <a:ext cx="2613927" cy="270667"/>
            </a:xfrm>
            <a:prstGeom prst="rect">
              <a:avLst/>
            </a:prstGeom>
            <a:solidFill>
              <a:srgbClr val="C5A37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2</a:t>
              </a:r>
              <a:r>
                <a:rPr lang="es-ES" sz="1000" b="1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. Consulta a  autoridades educativas</a:t>
              </a:r>
              <a:endParaRPr lang="es-ES" sz="1000" b="1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853911" y="5071409"/>
              <a:ext cx="2613927" cy="273473"/>
            </a:xfrm>
            <a:prstGeom prst="rect">
              <a:avLst/>
            </a:prstGeom>
            <a:solidFill>
              <a:srgbClr val="D6CAB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3</a:t>
              </a:r>
              <a:r>
                <a:rPr lang="es-ES" sz="10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.  Grupos de enfoque</a:t>
              </a:r>
              <a:endParaRPr lang="es-ES" sz="10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4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Encuesta en línea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70739"/>
              </p:ext>
            </p:extLst>
          </p:nvPr>
        </p:nvGraphicFramePr>
        <p:xfrm>
          <a:off x="882824" y="1692210"/>
          <a:ext cx="7413869" cy="2880685"/>
        </p:xfrm>
        <a:graphic>
          <a:graphicData uri="http://schemas.openxmlformats.org/drawingml/2006/table">
            <a:tbl>
              <a:tblPr firstRow="1" firstCol="1" bandRow="1"/>
              <a:tblGrid>
                <a:gridCol w="5641144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1772725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</a:tblGrid>
              <a:tr h="264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80465"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 USICAMM envío </a:t>
                      </a:r>
                      <a:r>
                        <a:rPr lang="es-MX" sz="1200" b="1" kern="1200" dirty="0" smtClean="0">
                          <a:solidFill>
                            <a:srgbClr val="861B36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112,331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200" b="1" kern="1200" dirty="0" smtClean="0">
                          <a:solidFill>
                            <a:srgbClr val="861B36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invitaciones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vía correo electrónico a </a:t>
                      </a:r>
                      <a:r>
                        <a:rPr lang="es-MX" sz="1200" b="1" kern="1200" dirty="0" smtClean="0">
                          <a:solidFill>
                            <a:srgbClr val="861B36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docentes, directores y supervisores de las 32 entidades federativas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que habían participado en procesos de evaluación anteriores.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es-MX" sz="1200" kern="12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 autoridades educativas de las entidades federativas invitaron a las maestras y los maestros de sus respectivos estados a contribuir en el proceso de consulta, y se realizó una difusión de las encuestas a través de las redes sociales de cada entidad.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partir del 6 de septiembre de 2019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362784">
                <a:tc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2369185" algn="l"/>
                        </a:tabLst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Aplicación de la encuesta en línea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69185" algn="l"/>
                        </a:tabLst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 18 de septiembre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69185" algn="l"/>
                        </a:tabLst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 06 de octubre de 2019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39802"/>
                  </a:ext>
                </a:extLst>
              </a:tr>
              <a:tr h="546772">
                <a:tc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buFontTx/>
                        <a:buChar char="-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Sistematización de las encuestas respondidas.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partir del 07 de octubre de 2019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496082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8382957" y="273708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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8382957" y="362689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>
                <a:sym typeface="Wingdings" panose="05000000000000000000" pitchFamily="2" charset="2"/>
              </a:rPr>
              <a:t>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8382957" y="420356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</a:t>
            </a:r>
            <a:endParaRPr lang="es-MX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36207"/>
              </p:ext>
            </p:extLst>
          </p:nvPr>
        </p:nvGraphicFramePr>
        <p:xfrm>
          <a:off x="1087459" y="5049274"/>
          <a:ext cx="7143258" cy="545167"/>
        </p:xfrm>
        <a:graphic>
          <a:graphicData uri="http://schemas.openxmlformats.org/drawingml/2006/table">
            <a:tbl>
              <a:tblPr firstRow="1" firstCol="1" bandRow="1"/>
              <a:tblGrid>
                <a:gridCol w="1819910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1330837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  <a:gridCol w="1330837">
                  <a:extLst>
                    <a:ext uri="{9D8B030D-6E8A-4147-A177-3AD203B41FA5}">
                      <a16:colId xmlns:a16="http://schemas.microsoft.com/office/drawing/2014/main" val="1138463234"/>
                    </a:ext>
                  </a:extLst>
                </a:gridCol>
                <a:gridCol w="1330837">
                  <a:extLst>
                    <a:ext uri="{9D8B030D-6E8A-4147-A177-3AD203B41FA5}">
                      <a16:colId xmlns:a16="http://schemas.microsoft.com/office/drawing/2014/main" val="668123026"/>
                    </a:ext>
                  </a:extLst>
                </a:gridCol>
                <a:gridCol w="1330837">
                  <a:extLst>
                    <a:ext uri="{9D8B030D-6E8A-4147-A177-3AD203B41FA5}">
                      <a16:colId xmlns:a16="http://schemas.microsoft.com/office/drawing/2014/main" val="173406975"/>
                    </a:ext>
                  </a:extLst>
                </a:gridCol>
              </a:tblGrid>
              <a:tr h="264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Resultados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Docentes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Directores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Supervisores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8046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b="1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Participaciones</a:t>
                      </a:r>
                      <a:endParaRPr lang="es-MX" sz="1200" b="1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46,027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7,655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1,448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55,130</a:t>
                      </a:r>
                      <a:endParaRPr lang="es-MX" sz="1200" b="1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2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Encuesta en línea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06925"/>
              </p:ext>
            </p:extLst>
          </p:nvPr>
        </p:nvGraphicFramePr>
        <p:xfrm>
          <a:off x="161431" y="1006078"/>
          <a:ext cx="4338726" cy="4725710"/>
        </p:xfrm>
        <a:graphic>
          <a:graphicData uri="http://schemas.openxmlformats.org/drawingml/2006/table">
            <a:tbl>
              <a:tblPr firstRow="1" firstCol="1" bandRow="1"/>
              <a:tblGrid>
                <a:gridCol w="1105390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1138463234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668123026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173406975"/>
                    </a:ext>
                  </a:extLst>
                </a:gridCol>
              </a:tblGrid>
              <a:tr h="25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Entidad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Aguascalientes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Baja California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023884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Baja California Sur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736215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Campeche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65304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Chiapas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25762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Chihuahua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79851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Ciudad de México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1,216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1,588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848275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Coahuila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1,136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08526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Colima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7227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Durango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27909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Estado de México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19,012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3,092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22,464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323745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Guanajuato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3,342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4,075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73104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Guerrero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789807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Hidalgo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52091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Jalisco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1,896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2,371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684157"/>
                  </a:ext>
                </a:extLst>
              </a:tr>
              <a:tr h="3064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Michoacán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501517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94238"/>
              </p:ext>
            </p:extLst>
          </p:nvPr>
        </p:nvGraphicFramePr>
        <p:xfrm>
          <a:off x="4652557" y="1006078"/>
          <a:ext cx="4338726" cy="4725707"/>
        </p:xfrm>
        <a:graphic>
          <a:graphicData uri="http://schemas.openxmlformats.org/drawingml/2006/table">
            <a:tbl>
              <a:tblPr firstRow="1" firstCol="1" bandRow="1"/>
              <a:tblGrid>
                <a:gridCol w="1105390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1138463234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668123026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173406975"/>
                    </a:ext>
                  </a:extLst>
                </a:gridCol>
              </a:tblGrid>
              <a:tr h="261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Entidad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Morelos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Nayarit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023884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Nuevo León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736215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Oaxaca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65304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Puebla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1,611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1,887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25762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Querétaro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79851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Quintana Roo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848275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 Luis Potosí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1,322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1,505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08526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Sinaloa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1,347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7227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Sonora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1,210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27909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Tabasco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323745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Tamaulipas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73104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Tlaxcala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789807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Veracruz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3,667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4,300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52091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Yucatán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684157"/>
                  </a:ext>
                </a:extLst>
              </a:tr>
              <a:tr h="31557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Zacatecas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501517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94088"/>
              </p:ext>
            </p:extLst>
          </p:nvPr>
        </p:nvGraphicFramePr>
        <p:xfrm>
          <a:off x="1376116" y="5901180"/>
          <a:ext cx="6552882" cy="545167"/>
        </p:xfrm>
        <a:graphic>
          <a:graphicData uri="http://schemas.openxmlformats.org/drawingml/2006/table">
            <a:tbl>
              <a:tblPr firstRow="1" firstCol="1" bandRow="1"/>
              <a:tblGrid>
                <a:gridCol w="1669498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1220846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  <a:gridCol w="1220846">
                  <a:extLst>
                    <a:ext uri="{9D8B030D-6E8A-4147-A177-3AD203B41FA5}">
                      <a16:colId xmlns:a16="http://schemas.microsoft.com/office/drawing/2014/main" val="1138463234"/>
                    </a:ext>
                  </a:extLst>
                </a:gridCol>
                <a:gridCol w="1220846">
                  <a:extLst>
                    <a:ext uri="{9D8B030D-6E8A-4147-A177-3AD203B41FA5}">
                      <a16:colId xmlns:a16="http://schemas.microsoft.com/office/drawing/2014/main" val="668123026"/>
                    </a:ext>
                  </a:extLst>
                </a:gridCol>
                <a:gridCol w="1220846">
                  <a:extLst>
                    <a:ext uri="{9D8B030D-6E8A-4147-A177-3AD203B41FA5}">
                      <a16:colId xmlns:a16="http://schemas.microsoft.com/office/drawing/2014/main" val="173406975"/>
                    </a:ext>
                  </a:extLst>
                </a:gridCol>
              </a:tblGrid>
              <a:tr h="264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Resultados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Docentes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Directores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Supervisores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8046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b="1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Encuestas completas</a:t>
                      </a:r>
                      <a:endParaRPr lang="es-MX" sz="1200" b="1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42,987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7,154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1,314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51,455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Encuesta en línea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393823" y="781599"/>
            <a:ext cx="8528869" cy="5680029"/>
            <a:chOff x="393823" y="781599"/>
            <a:chExt cx="8528869" cy="5680029"/>
          </a:xfrm>
        </p:grpSpPr>
        <p:sp>
          <p:nvSpPr>
            <p:cNvPr id="8" name="Forma libre 7"/>
            <p:cNvSpPr/>
            <p:nvPr/>
          </p:nvSpPr>
          <p:spPr>
            <a:xfrm>
              <a:off x="397985" y="4435759"/>
              <a:ext cx="8520545" cy="1230089"/>
            </a:xfrm>
            <a:custGeom>
              <a:avLst/>
              <a:gdLst>
                <a:gd name="connsiteX0" fmla="*/ 0 w 8520545"/>
                <a:gd name="connsiteY0" fmla="*/ 430814 h 1230088"/>
                <a:gd name="connsiteX1" fmla="*/ 4106512 w 8520545"/>
                <a:gd name="connsiteY1" fmla="*/ 430814 h 1230088"/>
                <a:gd name="connsiteX2" fmla="*/ 4106512 w 8520545"/>
                <a:gd name="connsiteY2" fmla="*/ 307522 h 1230088"/>
                <a:gd name="connsiteX3" fmla="*/ 3952751 w 8520545"/>
                <a:gd name="connsiteY3" fmla="*/ 307522 h 1230088"/>
                <a:gd name="connsiteX4" fmla="*/ 4260273 w 8520545"/>
                <a:gd name="connsiteY4" fmla="*/ 0 h 1230088"/>
                <a:gd name="connsiteX5" fmla="*/ 4567795 w 8520545"/>
                <a:gd name="connsiteY5" fmla="*/ 307522 h 1230088"/>
                <a:gd name="connsiteX6" fmla="*/ 4414034 w 8520545"/>
                <a:gd name="connsiteY6" fmla="*/ 307522 h 1230088"/>
                <a:gd name="connsiteX7" fmla="*/ 4414034 w 8520545"/>
                <a:gd name="connsiteY7" fmla="*/ 430814 h 1230088"/>
                <a:gd name="connsiteX8" fmla="*/ 8520545 w 8520545"/>
                <a:gd name="connsiteY8" fmla="*/ 430814 h 1230088"/>
                <a:gd name="connsiteX9" fmla="*/ 8520545 w 8520545"/>
                <a:gd name="connsiteY9" fmla="*/ 1230088 h 1230088"/>
                <a:gd name="connsiteX10" fmla="*/ 0 w 8520545"/>
                <a:gd name="connsiteY10" fmla="*/ 1230088 h 1230088"/>
                <a:gd name="connsiteX11" fmla="*/ 0 w 8520545"/>
                <a:gd name="connsiteY11" fmla="*/ 430814 h 123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0545" h="1230088">
                  <a:moveTo>
                    <a:pt x="8520545" y="799274"/>
                  </a:moveTo>
                  <a:lnTo>
                    <a:pt x="4414033" y="799274"/>
                  </a:lnTo>
                  <a:lnTo>
                    <a:pt x="4414033" y="922566"/>
                  </a:lnTo>
                  <a:lnTo>
                    <a:pt x="4567794" y="922566"/>
                  </a:lnTo>
                  <a:lnTo>
                    <a:pt x="4260272" y="1230087"/>
                  </a:lnTo>
                  <a:lnTo>
                    <a:pt x="3952750" y="922566"/>
                  </a:lnTo>
                  <a:lnTo>
                    <a:pt x="4106511" y="922566"/>
                  </a:lnTo>
                  <a:lnTo>
                    <a:pt x="4106511" y="799274"/>
                  </a:lnTo>
                  <a:lnTo>
                    <a:pt x="0" y="799274"/>
                  </a:lnTo>
                  <a:lnTo>
                    <a:pt x="0" y="1"/>
                  </a:lnTo>
                  <a:lnTo>
                    <a:pt x="8520545" y="1"/>
                  </a:lnTo>
                  <a:lnTo>
                    <a:pt x="8520545" y="799274"/>
                  </a:lnTo>
                  <a:close/>
                </a:path>
              </a:pathLst>
            </a:custGeom>
            <a:solidFill>
              <a:srgbClr val="AD833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355300"/>
                <a:satOff val="50000"/>
                <a:lumOff val="-7353"/>
                <a:alphaOff val="0"/>
              </a:schemeClr>
            </a:fillRef>
            <a:effectRef idx="0">
              <a:schemeClr val="accent3">
                <a:hueOff val="1355300"/>
                <a:satOff val="50000"/>
                <a:lumOff val="-73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926344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Century Gothic" panose="020B0502020202020204" pitchFamily="34" charset="0"/>
                </a:rPr>
                <a:t>Casi todos los rasgos son posibles de realizarse en los diferentes contextos del </a:t>
              </a:r>
              <a:r>
                <a:rPr lang="es-ES" sz="1600" dirty="0" smtClean="0">
                  <a:latin typeface="Century Gothic" panose="020B0502020202020204" pitchFamily="34" charset="0"/>
                </a:rPr>
                <a:t>país</a:t>
              </a:r>
              <a:endParaRPr lang="es-E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Forma libre 8"/>
            <p:cNvSpPr/>
            <p:nvPr/>
          </p:nvSpPr>
          <p:spPr>
            <a:xfrm>
              <a:off x="393823" y="5653850"/>
              <a:ext cx="8520545" cy="799797"/>
            </a:xfrm>
            <a:custGeom>
              <a:avLst/>
              <a:gdLst>
                <a:gd name="connsiteX0" fmla="*/ 0 w 8520545"/>
                <a:gd name="connsiteY0" fmla="*/ 0 h 799797"/>
                <a:gd name="connsiteX1" fmla="*/ 8520545 w 8520545"/>
                <a:gd name="connsiteY1" fmla="*/ 0 h 799797"/>
                <a:gd name="connsiteX2" fmla="*/ 8520545 w 8520545"/>
                <a:gd name="connsiteY2" fmla="*/ 799797 h 799797"/>
                <a:gd name="connsiteX3" fmla="*/ 0 w 8520545"/>
                <a:gd name="connsiteY3" fmla="*/ 799797 h 799797"/>
                <a:gd name="connsiteX4" fmla="*/ 0 w 8520545"/>
                <a:gd name="connsiteY4" fmla="*/ 0 h 79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545" h="799797">
                  <a:moveTo>
                    <a:pt x="0" y="0"/>
                  </a:moveTo>
                  <a:lnTo>
                    <a:pt x="8520545" y="0"/>
                  </a:lnTo>
                  <a:lnTo>
                    <a:pt x="8520545" y="799797"/>
                  </a:lnTo>
                  <a:lnTo>
                    <a:pt x="0" y="7997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481699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>
                  <a:latin typeface="Century Gothic" panose="020B0502020202020204" pitchFamily="34" charset="0"/>
                </a:rPr>
                <a:t>Existe correlación entre la importancia de los rasgos y su </a:t>
              </a:r>
              <a:r>
                <a:rPr lang="es-ES" sz="1600" dirty="0" smtClean="0">
                  <a:latin typeface="Century Gothic" panose="020B0502020202020204" pitchFamily="34" charset="0"/>
                </a:rPr>
                <a:t>factibilidad</a:t>
              </a:r>
              <a:endParaRPr lang="es-E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406307" y="4864507"/>
              <a:ext cx="2837408" cy="404697"/>
            </a:xfrm>
            <a:custGeom>
              <a:avLst/>
              <a:gdLst>
                <a:gd name="connsiteX0" fmla="*/ 0 w 2837408"/>
                <a:gd name="connsiteY0" fmla="*/ 0 h 367906"/>
                <a:gd name="connsiteX1" fmla="*/ 2837408 w 2837408"/>
                <a:gd name="connsiteY1" fmla="*/ 0 h 367906"/>
                <a:gd name="connsiteX2" fmla="*/ 2837408 w 2837408"/>
                <a:gd name="connsiteY2" fmla="*/ 367906 h 367906"/>
                <a:gd name="connsiteX3" fmla="*/ 0 w 2837408"/>
                <a:gd name="connsiteY3" fmla="*/ 367906 h 367906"/>
                <a:gd name="connsiteX4" fmla="*/ 0 w 2837408"/>
                <a:gd name="connsiteY4" fmla="*/ 0 h 36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906">
                  <a:moveTo>
                    <a:pt x="0" y="0"/>
                  </a:moveTo>
                  <a:lnTo>
                    <a:pt x="2837408" y="0"/>
                  </a:lnTo>
                  <a:lnTo>
                    <a:pt x="2837408" y="367906"/>
                  </a:lnTo>
                  <a:lnTo>
                    <a:pt x="0" y="367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222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950" kern="1200" dirty="0" smtClean="0">
                  <a:latin typeface="Century Gothic" panose="020B0502020202020204" pitchFamily="34" charset="0"/>
                </a:rPr>
                <a:t>Para el perfil docente, 28 de los 40 rasgos tienen un porcentaje de factibilidad mayor a 90%</a:t>
              </a:r>
              <a:endParaRPr lang="es-ES" sz="95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3239554" y="4867025"/>
              <a:ext cx="2837408" cy="404697"/>
            </a:xfrm>
            <a:custGeom>
              <a:avLst/>
              <a:gdLst>
                <a:gd name="connsiteX0" fmla="*/ 0 w 2837408"/>
                <a:gd name="connsiteY0" fmla="*/ 0 h 367906"/>
                <a:gd name="connsiteX1" fmla="*/ 2837408 w 2837408"/>
                <a:gd name="connsiteY1" fmla="*/ 0 h 367906"/>
                <a:gd name="connsiteX2" fmla="*/ 2837408 w 2837408"/>
                <a:gd name="connsiteY2" fmla="*/ 367906 h 367906"/>
                <a:gd name="connsiteX3" fmla="*/ 0 w 2837408"/>
                <a:gd name="connsiteY3" fmla="*/ 367906 h 367906"/>
                <a:gd name="connsiteX4" fmla="*/ 0 w 2837408"/>
                <a:gd name="connsiteY4" fmla="*/ 0 h 36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906">
                  <a:moveTo>
                    <a:pt x="0" y="0"/>
                  </a:moveTo>
                  <a:lnTo>
                    <a:pt x="2837408" y="0"/>
                  </a:lnTo>
                  <a:lnTo>
                    <a:pt x="2837408" y="367906"/>
                  </a:lnTo>
                  <a:lnTo>
                    <a:pt x="0" y="367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style>
            <a:lnRef idx="2">
              <a:schemeClr val="accent3">
                <a:tint val="40000"/>
                <a:alpha val="90000"/>
                <a:hueOff val="169095"/>
                <a:satOff val="8333"/>
                <a:lumOff val="148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169095"/>
                <a:satOff val="8333"/>
                <a:lumOff val="14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Para el director, 28 de los 35 rasgos tienen un porcentaje de factibilidad mayor al 90%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6081123" y="4864671"/>
              <a:ext cx="2837408" cy="404697"/>
            </a:xfrm>
            <a:custGeom>
              <a:avLst/>
              <a:gdLst>
                <a:gd name="connsiteX0" fmla="*/ 0 w 2837408"/>
                <a:gd name="connsiteY0" fmla="*/ 0 h 367906"/>
                <a:gd name="connsiteX1" fmla="*/ 2837408 w 2837408"/>
                <a:gd name="connsiteY1" fmla="*/ 0 h 367906"/>
                <a:gd name="connsiteX2" fmla="*/ 2837408 w 2837408"/>
                <a:gd name="connsiteY2" fmla="*/ 367906 h 367906"/>
                <a:gd name="connsiteX3" fmla="*/ 0 w 2837408"/>
                <a:gd name="connsiteY3" fmla="*/ 367906 h 367906"/>
                <a:gd name="connsiteX4" fmla="*/ 0 w 2837408"/>
                <a:gd name="connsiteY4" fmla="*/ 0 h 36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906">
                  <a:moveTo>
                    <a:pt x="0" y="0"/>
                  </a:moveTo>
                  <a:lnTo>
                    <a:pt x="2837408" y="0"/>
                  </a:lnTo>
                  <a:lnTo>
                    <a:pt x="2837408" y="367906"/>
                  </a:lnTo>
                  <a:lnTo>
                    <a:pt x="0" y="367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</p:spPr>
          <p:style>
            <a:lnRef idx="2">
              <a:schemeClr val="accent3">
                <a:tint val="40000"/>
                <a:alpha val="90000"/>
                <a:hueOff val="338190"/>
                <a:satOff val="16667"/>
                <a:lumOff val="297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338190"/>
                <a:satOff val="16667"/>
                <a:lumOff val="29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Para el supervisor, 24 de los 35 rasgos tienen un porcentaje de factibilidad mayor al 90%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402147" y="3238298"/>
              <a:ext cx="8520545" cy="1230089"/>
            </a:xfrm>
            <a:custGeom>
              <a:avLst/>
              <a:gdLst>
                <a:gd name="connsiteX0" fmla="*/ 0 w 8520545"/>
                <a:gd name="connsiteY0" fmla="*/ 430814 h 1230088"/>
                <a:gd name="connsiteX1" fmla="*/ 4106512 w 8520545"/>
                <a:gd name="connsiteY1" fmla="*/ 430814 h 1230088"/>
                <a:gd name="connsiteX2" fmla="*/ 4106512 w 8520545"/>
                <a:gd name="connsiteY2" fmla="*/ 307522 h 1230088"/>
                <a:gd name="connsiteX3" fmla="*/ 3952751 w 8520545"/>
                <a:gd name="connsiteY3" fmla="*/ 307522 h 1230088"/>
                <a:gd name="connsiteX4" fmla="*/ 4260273 w 8520545"/>
                <a:gd name="connsiteY4" fmla="*/ 0 h 1230088"/>
                <a:gd name="connsiteX5" fmla="*/ 4567795 w 8520545"/>
                <a:gd name="connsiteY5" fmla="*/ 307522 h 1230088"/>
                <a:gd name="connsiteX6" fmla="*/ 4414034 w 8520545"/>
                <a:gd name="connsiteY6" fmla="*/ 307522 h 1230088"/>
                <a:gd name="connsiteX7" fmla="*/ 4414034 w 8520545"/>
                <a:gd name="connsiteY7" fmla="*/ 430814 h 1230088"/>
                <a:gd name="connsiteX8" fmla="*/ 8520545 w 8520545"/>
                <a:gd name="connsiteY8" fmla="*/ 430814 h 1230088"/>
                <a:gd name="connsiteX9" fmla="*/ 8520545 w 8520545"/>
                <a:gd name="connsiteY9" fmla="*/ 1230088 h 1230088"/>
                <a:gd name="connsiteX10" fmla="*/ 0 w 8520545"/>
                <a:gd name="connsiteY10" fmla="*/ 1230088 h 1230088"/>
                <a:gd name="connsiteX11" fmla="*/ 0 w 8520545"/>
                <a:gd name="connsiteY11" fmla="*/ 430814 h 123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0545" h="1230088">
                  <a:moveTo>
                    <a:pt x="8520545" y="799274"/>
                  </a:moveTo>
                  <a:lnTo>
                    <a:pt x="4414033" y="799274"/>
                  </a:lnTo>
                  <a:lnTo>
                    <a:pt x="4414033" y="922566"/>
                  </a:lnTo>
                  <a:lnTo>
                    <a:pt x="4567794" y="922566"/>
                  </a:lnTo>
                  <a:lnTo>
                    <a:pt x="4260272" y="1230087"/>
                  </a:lnTo>
                  <a:lnTo>
                    <a:pt x="3952750" y="922566"/>
                  </a:lnTo>
                  <a:lnTo>
                    <a:pt x="4106511" y="922566"/>
                  </a:lnTo>
                  <a:lnTo>
                    <a:pt x="4106511" y="799274"/>
                  </a:lnTo>
                  <a:lnTo>
                    <a:pt x="0" y="799274"/>
                  </a:lnTo>
                  <a:lnTo>
                    <a:pt x="0" y="1"/>
                  </a:lnTo>
                  <a:lnTo>
                    <a:pt x="8520545" y="1"/>
                  </a:lnTo>
                  <a:lnTo>
                    <a:pt x="8520545" y="799274"/>
                  </a:lnTo>
                  <a:close/>
                </a:path>
              </a:pathLst>
            </a:custGeom>
            <a:solidFill>
              <a:srgbClr val="AD6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7650"/>
                <a:satOff val="25000"/>
                <a:lumOff val="-3676"/>
                <a:alphaOff val="0"/>
              </a:schemeClr>
            </a:fillRef>
            <a:effectRef idx="0">
              <a:schemeClr val="accent3">
                <a:hueOff val="677650"/>
                <a:satOff val="25000"/>
                <a:lumOff val="-36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9121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dirty="0" smtClean="0">
                  <a:latin typeface="Century Gothic" panose="020B0502020202020204" pitchFamily="34" charset="0"/>
                </a:rPr>
                <a:t>La mayoría de los rasgos fueron señalados como importantes para la función</a:t>
              </a:r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406307" y="3615679"/>
              <a:ext cx="2837408" cy="445034"/>
            </a:xfrm>
            <a:custGeom>
              <a:avLst/>
              <a:gdLst>
                <a:gd name="connsiteX0" fmla="*/ 0 w 2837408"/>
                <a:gd name="connsiteY0" fmla="*/ 0 h 367796"/>
                <a:gd name="connsiteX1" fmla="*/ 2837408 w 2837408"/>
                <a:gd name="connsiteY1" fmla="*/ 0 h 367796"/>
                <a:gd name="connsiteX2" fmla="*/ 2837408 w 2837408"/>
                <a:gd name="connsiteY2" fmla="*/ 367796 h 367796"/>
                <a:gd name="connsiteX3" fmla="*/ 0 w 2837408"/>
                <a:gd name="connsiteY3" fmla="*/ 367796 h 367796"/>
                <a:gd name="connsiteX4" fmla="*/ 0 w 2837408"/>
                <a:gd name="connsiteY4" fmla="*/ 0 h 36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796">
                  <a:moveTo>
                    <a:pt x="0" y="0"/>
                  </a:moveTo>
                  <a:lnTo>
                    <a:pt x="2837408" y="0"/>
                  </a:lnTo>
                  <a:lnTo>
                    <a:pt x="2837408" y="367796"/>
                  </a:lnTo>
                  <a:lnTo>
                    <a:pt x="0" y="367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>
                <a:tint val="40000"/>
                <a:alpha val="90000"/>
                <a:hueOff val="507285"/>
                <a:satOff val="25000"/>
                <a:lumOff val="445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507285"/>
                <a:satOff val="25000"/>
                <a:lumOff val="44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Para el perfil docente, 70% de los rasgos obtuvieron una media de importancia entre 2 y 5.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3243715" y="3615676"/>
              <a:ext cx="2837408" cy="445034"/>
            </a:xfrm>
            <a:custGeom>
              <a:avLst/>
              <a:gdLst>
                <a:gd name="connsiteX0" fmla="*/ 0 w 2837408"/>
                <a:gd name="connsiteY0" fmla="*/ 0 h 367796"/>
                <a:gd name="connsiteX1" fmla="*/ 2837408 w 2837408"/>
                <a:gd name="connsiteY1" fmla="*/ 0 h 367796"/>
                <a:gd name="connsiteX2" fmla="*/ 2837408 w 2837408"/>
                <a:gd name="connsiteY2" fmla="*/ 367796 h 367796"/>
                <a:gd name="connsiteX3" fmla="*/ 0 w 2837408"/>
                <a:gd name="connsiteY3" fmla="*/ 367796 h 367796"/>
                <a:gd name="connsiteX4" fmla="*/ 0 w 2837408"/>
                <a:gd name="connsiteY4" fmla="*/ 0 h 36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796">
                  <a:moveTo>
                    <a:pt x="0" y="0"/>
                  </a:moveTo>
                  <a:lnTo>
                    <a:pt x="2837408" y="0"/>
                  </a:lnTo>
                  <a:lnTo>
                    <a:pt x="2837408" y="367796"/>
                  </a:lnTo>
                  <a:lnTo>
                    <a:pt x="0" y="367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3">
                <a:tint val="40000"/>
                <a:alpha val="90000"/>
                <a:hueOff val="676380"/>
                <a:satOff val="33333"/>
                <a:lumOff val="593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676380"/>
                <a:satOff val="33333"/>
                <a:lumOff val="59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Para el perfil directivo, 73% de los rasgos obtuvieron una media de importancia entre 2 y 5.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6081123" y="3615677"/>
              <a:ext cx="2837408" cy="445034"/>
            </a:xfrm>
            <a:custGeom>
              <a:avLst/>
              <a:gdLst>
                <a:gd name="connsiteX0" fmla="*/ 0 w 2837408"/>
                <a:gd name="connsiteY0" fmla="*/ 0 h 367796"/>
                <a:gd name="connsiteX1" fmla="*/ 2837408 w 2837408"/>
                <a:gd name="connsiteY1" fmla="*/ 0 h 367796"/>
                <a:gd name="connsiteX2" fmla="*/ 2837408 w 2837408"/>
                <a:gd name="connsiteY2" fmla="*/ 367796 h 367796"/>
                <a:gd name="connsiteX3" fmla="*/ 0 w 2837408"/>
                <a:gd name="connsiteY3" fmla="*/ 367796 h 367796"/>
                <a:gd name="connsiteX4" fmla="*/ 0 w 2837408"/>
                <a:gd name="connsiteY4" fmla="*/ 0 h 36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796">
                  <a:moveTo>
                    <a:pt x="0" y="0"/>
                  </a:moveTo>
                  <a:lnTo>
                    <a:pt x="2837408" y="0"/>
                  </a:lnTo>
                  <a:lnTo>
                    <a:pt x="2837408" y="367796"/>
                  </a:lnTo>
                  <a:lnTo>
                    <a:pt x="0" y="367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3">
                <a:tint val="40000"/>
                <a:alpha val="90000"/>
                <a:hueOff val="845475"/>
                <a:satOff val="41667"/>
                <a:lumOff val="741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845475"/>
                <a:satOff val="41667"/>
                <a:lumOff val="74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Para el perfil del supervisor, 75% de los rasgos obtuvieron una media de importancia entre 2 y 5.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402144" y="6016594"/>
              <a:ext cx="2837408" cy="445034"/>
            </a:xfrm>
            <a:custGeom>
              <a:avLst/>
              <a:gdLst>
                <a:gd name="connsiteX0" fmla="*/ 0 w 2837408"/>
                <a:gd name="connsiteY0" fmla="*/ 0 h 367796"/>
                <a:gd name="connsiteX1" fmla="*/ 2837408 w 2837408"/>
                <a:gd name="connsiteY1" fmla="*/ 0 h 367796"/>
                <a:gd name="connsiteX2" fmla="*/ 2837408 w 2837408"/>
                <a:gd name="connsiteY2" fmla="*/ 367796 h 367796"/>
                <a:gd name="connsiteX3" fmla="*/ 0 w 2837408"/>
                <a:gd name="connsiteY3" fmla="*/ 367796 h 367796"/>
                <a:gd name="connsiteX4" fmla="*/ 0 w 2837408"/>
                <a:gd name="connsiteY4" fmla="*/ 0 h 36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796">
                  <a:moveTo>
                    <a:pt x="0" y="0"/>
                  </a:moveTo>
                  <a:lnTo>
                    <a:pt x="2837408" y="0"/>
                  </a:lnTo>
                  <a:lnTo>
                    <a:pt x="2837408" y="367796"/>
                  </a:lnTo>
                  <a:lnTo>
                    <a:pt x="0" y="367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style>
            <a:lnRef idx="2">
              <a:schemeClr val="accent3">
                <a:tint val="40000"/>
                <a:alpha val="90000"/>
                <a:hueOff val="1014570"/>
                <a:satOff val="50000"/>
                <a:lumOff val="89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1014570"/>
                <a:satOff val="50000"/>
                <a:lumOff val="89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En la encuesta del docente, 85% de los rasgos presentan relación significativa entre la importancia y la factibilidad.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3230926" y="6016594"/>
              <a:ext cx="2837408" cy="445034"/>
            </a:xfrm>
            <a:custGeom>
              <a:avLst/>
              <a:gdLst>
                <a:gd name="connsiteX0" fmla="*/ 0 w 2837408"/>
                <a:gd name="connsiteY0" fmla="*/ 0 h 367796"/>
                <a:gd name="connsiteX1" fmla="*/ 2837408 w 2837408"/>
                <a:gd name="connsiteY1" fmla="*/ 0 h 367796"/>
                <a:gd name="connsiteX2" fmla="*/ 2837408 w 2837408"/>
                <a:gd name="connsiteY2" fmla="*/ 367796 h 367796"/>
                <a:gd name="connsiteX3" fmla="*/ 0 w 2837408"/>
                <a:gd name="connsiteY3" fmla="*/ 367796 h 367796"/>
                <a:gd name="connsiteX4" fmla="*/ 0 w 2837408"/>
                <a:gd name="connsiteY4" fmla="*/ 0 h 36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796">
                  <a:moveTo>
                    <a:pt x="0" y="0"/>
                  </a:moveTo>
                  <a:lnTo>
                    <a:pt x="2837408" y="0"/>
                  </a:lnTo>
                  <a:lnTo>
                    <a:pt x="2837408" y="367796"/>
                  </a:lnTo>
                  <a:lnTo>
                    <a:pt x="0" y="367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3">
                <a:tint val="40000"/>
                <a:alpha val="90000"/>
                <a:hueOff val="1183666"/>
                <a:satOff val="58333"/>
                <a:lumOff val="1038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1183666"/>
                <a:satOff val="58333"/>
                <a:lumOff val="103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En la encuesta del director, 83% de los rasgos presentan relación significativa entre la importancia y la factibilidad.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6076489" y="6010755"/>
              <a:ext cx="2837408" cy="445034"/>
            </a:xfrm>
            <a:custGeom>
              <a:avLst/>
              <a:gdLst>
                <a:gd name="connsiteX0" fmla="*/ 0 w 2837408"/>
                <a:gd name="connsiteY0" fmla="*/ 0 h 367796"/>
                <a:gd name="connsiteX1" fmla="*/ 2837408 w 2837408"/>
                <a:gd name="connsiteY1" fmla="*/ 0 h 367796"/>
                <a:gd name="connsiteX2" fmla="*/ 2837408 w 2837408"/>
                <a:gd name="connsiteY2" fmla="*/ 367796 h 367796"/>
                <a:gd name="connsiteX3" fmla="*/ 0 w 2837408"/>
                <a:gd name="connsiteY3" fmla="*/ 367796 h 367796"/>
                <a:gd name="connsiteX4" fmla="*/ 0 w 2837408"/>
                <a:gd name="connsiteY4" fmla="*/ 0 h 36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796">
                  <a:moveTo>
                    <a:pt x="0" y="0"/>
                  </a:moveTo>
                  <a:lnTo>
                    <a:pt x="2837408" y="0"/>
                  </a:lnTo>
                  <a:lnTo>
                    <a:pt x="2837408" y="367796"/>
                  </a:lnTo>
                  <a:lnTo>
                    <a:pt x="0" y="367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3">
                <a:tint val="40000"/>
                <a:alpha val="90000"/>
                <a:hueOff val="1352761"/>
                <a:satOff val="66667"/>
                <a:lumOff val="1186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1352761"/>
                <a:satOff val="66667"/>
                <a:lumOff val="118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En la encuesta del supervisor, 80% de los rasgos presentan relación significativa entre la importancia y la factibilidad.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3" name="Forma libre 22"/>
            <p:cNvSpPr/>
            <p:nvPr/>
          </p:nvSpPr>
          <p:spPr>
            <a:xfrm>
              <a:off x="402147" y="1999690"/>
              <a:ext cx="8520545" cy="1230090"/>
            </a:xfrm>
            <a:custGeom>
              <a:avLst/>
              <a:gdLst>
                <a:gd name="connsiteX0" fmla="*/ 0 w 8520545"/>
                <a:gd name="connsiteY0" fmla="*/ 430814 h 1230088"/>
                <a:gd name="connsiteX1" fmla="*/ 4106512 w 8520545"/>
                <a:gd name="connsiteY1" fmla="*/ 430814 h 1230088"/>
                <a:gd name="connsiteX2" fmla="*/ 4106512 w 8520545"/>
                <a:gd name="connsiteY2" fmla="*/ 307522 h 1230088"/>
                <a:gd name="connsiteX3" fmla="*/ 3952751 w 8520545"/>
                <a:gd name="connsiteY3" fmla="*/ 307522 h 1230088"/>
                <a:gd name="connsiteX4" fmla="*/ 4260273 w 8520545"/>
                <a:gd name="connsiteY4" fmla="*/ 0 h 1230088"/>
                <a:gd name="connsiteX5" fmla="*/ 4567795 w 8520545"/>
                <a:gd name="connsiteY5" fmla="*/ 307522 h 1230088"/>
                <a:gd name="connsiteX6" fmla="*/ 4414034 w 8520545"/>
                <a:gd name="connsiteY6" fmla="*/ 307522 h 1230088"/>
                <a:gd name="connsiteX7" fmla="*/ 4414034 w 8520545"/>
                <a:gd name="connsiteY7" fmla="*/ 430814 h 1230088"/>
                <a:gd name="connsiteX8" fmla="*/ 8520545 w 8520545"/>
                <a:gd name="connsiteY8" fmla="*/ 430814 h 1230088"/>
                <a:gd name="connsiteX9" fmla="*/ 8520545 w 8520545"/>
                <a:gd name="connsiteY9" fmla="*/ 1230088 h 1230088"/>
                <a:gd name="connsiteX10" fmla="*/ 0 w 8520545"/>
                <a:gd name="connsiteY10" fmla="*/ 1230088 h 1230088"/>
                <a:gd name="connsiteX11" fmla="*/ 0 w 8520545"/>
                <a:gd name="connsiteY11" fmla="*/ 430814 h 123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0545" h="1230088">
                  <a:moveTo>
                    <a:pt x="8520545" y="799274"/>
                  </a:moveTo>
                  <a:lnTo>
                    <a:pt x="4414033" y="799274"/>
                  </a:lnTo>
                  <a:lnTo>
                    <a:pt x="4414033" y="922566"/>
                  </a:lnTo>
                  <a:lnTo>
                    <a:pt x="4567794" y="922566"/>
                  </a:lnTo>
                  <a:lnTo>
                    <a:pt x="4260272" y="1230087"/>
                  </a:lnTo>
                  <a:lnTo>
                    <a:pt x="3952750" y="922566"/>
                  </a:lnTo>
                  <a:lnTo>
                    <a:pt x="4106511" y="922566"/>
                  </a:lnTo>
                  <a:lnTo>
                    <a:pt x="4106511" y="799274"/>
                  </a:lnTo>
                  <a:lnTo>
                    <a:pt x="0" y="799274"/>
                  </a:lnTo>
                  <a:lnTo>
                    <a:pt x="0" y="1"/>
                  </a:lnTo>
                  <a:lnTo>
                    <a:pt x="8520545" y="1"/>
                  </a:lnTo>
                  <a:lnTo>
                    <a:pt x="8520545" y="7992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032949"/>
                <a:satOff val="75000"/>
                <a:lumOff val="-11029"/>
                <a:alphaOff val="0"/>
              </a:schemeClr>
            </a:fillRef>
            <a:effectRef idx="0">
              <a:schemeClr val="accent3">
                <a:hueOff val="2032949"/>
                <a:satOff val="75000"/>
                <a:lumOff val="-1102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128017" rIns="128016" bIns="926344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800" kern="1200" dirty="0" smtClean="0">
                  <a:latin typeface="Century Gothic" panose="020B0502020202020204" pitchFamily="34" charset="0"/>
                </a:rPr>
                <a:t>Confiabilidad adecuada de los instrumentos</a:t>
              </a:r>
              <a:endParaRPr lang="es-ES" sz="18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402147" y="2431453"/>
              <a:ext cx="8520545" cy="367796"/>
            </a:xfrm>
            <a:custGeom>
              <a:avLst/>
              <a:gdLst>
                <a:gd name="connsiteX0" fmla="*/ 0 w 8520545"/>
                <a:gd name="connsiteY0" fmla="*/ 0 h 367796"/>
                <a:gd name="connsiteX1" fmla="*/ 8520545 w 8520545"/>
                <a:gd name="connsiteY1" fmla="*/ 0 h 367796"/>
                <a:gd name="connsiteX2" fmla="*/ 8520545 w 8520545"/>
                <a:gd name="connsiteY2" fmla="*/ 367796 h 367796"/>
                <a:gd name="connsiteX3" fmla="*/ 0 w 8520545"/>
                <a:gd name="connsiteY3" fmla="*/ 367796 h 367796"/>
                <a:gd name="connsiteX4" fmla="*/ 0 w 8520545"/>
                <a:gd name="connsiteY4" fmla="*/ 0 h 36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545" h="367796">
                  <a:moveTo>
                    <a:pt x="0" y="0"/>
                  </a:moveTo>
                  <a:lnTo>
                    <a:pt x="8520545" y="0"/>
                  </a:lnTo>
                  <a:lnTo>
                    <a:pt x="8520545" y="367796"/>
                  </a:lnTo>
                  <a:lnTo>
                    <a:pt x="0" y="367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3">
                <a:tint val="40000"/>
                <a:alpha val="90000"/>
                <a:hueOff val="1521856"/>
                <a:satOff val="75000"/>
                <a:lumOff val="1334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1521856"/>
                <a:satOff val="75000"/>
                <a:lumOff val="133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Los valores de confiabilidad, que refiere a </a:t>
              </a:r>
              <a:r>
                <a:rPr lang="es-MX" sz="1000" kern="1200" dirty="0" smtClean="0">
                  <a:latin typeface="Century Gothic" panose="020B0502020202020204" pitchFamily="34" charset="0"/>
                </a:rPr>
                <a:t>la exactitud con la que un instrumento mide una propiedad o </a:t>
              </a:r>
              <a:r>
                <a:rPr lang="es-ES" sz="1000" kern="1200" dirty="0" smtClean="0">
                  <a:latin typeface="Century Gothic" panose="020B0502020202020204" pitchFamily="34" charset="0"/>
                </a:rPr>
                <a:t>característica, en las tres encuestas son cercanos o superiores al valor teórico aceptable (mayor o igual a 0.8).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402147" y="781599"/>
              <a:ext cx="8520545" cy="1230090"/>
            </a:xfrm>
            <a:custGeom>
              <a:avLst/>
              <a:gdLst>
                <a:gd name="connsiteX0" fmla="*/ 0 w 8520545"/>
                <a:gd name="connsiteY0" fmla="*/ 430814 h 1230088"/>
                <a:gd name="connsiteX1" fmla="*/ 4106512 w 8520545"/>
                <a:gd name="connsiteY1" fmla="*/ 430814 h 1230088"/>
                <a:gd name="connsiteX2" fmla="*/ 4106512 w 8520545"/>
                <a:gd name="connsiteY2" fmla="*/ 307522 h 1230088"/>
                <a:gd name="connsiteX3" fmla="*/ 3952751 w 8520545"/>
                <a:gd name="connsiteY3" fmla="*/ 307522 h 1230088"/>
                <a:gd name="connsiteX4" fmla="*/ 4260273 w 8520545"/>
                <a:gd name="connsiteY4" fmla="*/ 0 h 1230088"/>
                <a:gd name="connsiteX5" fmla="*/ 4567795 w 8520545"/>
                <a:gd name="connsiteY5" fmla="*/ 307522 h 1230088"/>
                <a:gd name="connsiteX6" fmla="*/ 4414034 w 8520545"/>
                <a:gd name="connsiteY6" fmla="*/ 307522 h 1230088"/>
                <a:gd name="connsiteX7" fmla="*/ 4414034 w 8520545"/>
                <a:gd name="connsiteY7" fmla="*/ 430814 h 1230088"/>
                <a:gd name="connsiteX8" fmla="*/ 8520545 w 8520545"/>
                <a:gd name="connsiteY8" fmla="*/ 430814 h 1230088"/>
                <a:gd name="connsiteX9" fmla="*/ 8520545 w 8520545"/>
                <a:gd name="connsiteY9" fmla="*/ 1230088 h 1230088"/>
                <a:gd name="connsiteX10" fmla="*/ 0 w 8520545"/>
                <a:gd name="connsiteY10" fmla="*/ 1230088 h 1230088"/>
                <a:gd name="connsiteX11" fmla="*/ 0 w 8520545"/>
                <a:gd name="connsiteY11" fmla="*/ 430814 h 123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0545" h="1230088">
                  <a:moveTo>
                    <a:pt x="8520545" y="799274"/>
                  </a:moveTo>
                  <a:lnTo>
                    <a:pt x="4414033" y="799274"/>
                  </a:lnTo>
                  <a:lnTo>
                    <a:pt x="4414033" y="922566"/>
                  </a:lnTo>
                  <a:lnTo>
                    <a:pt x="4567794" y="922566"/>
                  </a:lnTo>
                  <a:lnTo>
                    <a:pt x="4260272" y="1230087"/>
                  </a:lnTo>
                  <a:lnTo>
                    <a:pt x="3952750" y="922566"/>
                  </a:lnTo>
                  <a:lnTo>
                    <a:pt x="4106511" y="922566"/>
                  </a:lnTo>
                  <a:lnTo>
                    <a:pt x="4106511" y="799274"/>
                  </a:lnTo>
                  <a:lnTo>
                    <a:pt x="0" y="799274"/>
                  </a:lnTo>
                  <a:lnTo>
                    <a:pt x="0" y="1"/>
                  </a:lnTo>
                  <a:lnTo>
                    <a:pt x="8520545" y="1"/>
                  </a:lnTo>
                  <a:lnTo>
                    <a:pt x="8520545" y="799274"/>
                  </a:lnTo>
                  <a:close/>
                </a:path>
              </a:pathLst>
            </a:custGeom>
            <a:solidFill>
              <a:srgbClr val="861B3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128017" rIns="128016" bIns="926344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800" kern="1200" dirty="0" smtClean="0">
                  <a:latin typeface="Century Gothic" panose="020B0502020202020204" pitchFamily="34" charset="0"/>
                </a:rPr>
                <a:t>Alta aprobación de los ámbitos en cada perfil</a:t>
              </a:r>
              <a:endParaRPr lang="es-ES" sz="18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406307" y="1213361"/>
              <a:ext cx="2837408" cy="367796"/>
            </a:xfrm>
            <a:custGeom>
              <a:avLst/>
              <a:gdLst>
                <a:gd name="connsiteX0" fmla="*/ 0 w 2837408"/>
                <a:gd name="connsiteY0" fmla="*/ 0 h 367796"/>
                <a:gd name="connsiteX1" fmla="*/ 2837408 w 2837408"/>
                <a:gd name="connsiteY1" fmla="*/ 0 h 367796"/>
                <a:gd name="connsiteX2" fmla="*/ 2837408 w 2837408"/>
                <a:gd name="connsiteY2" fmla="*/ 367796 h 367796"/>
                <a:gd name="connsiteX3" fmla="*/ 0 w 2837408"/>
                <a:gd name="connsiteY3" fmla="*/ 367796 h 367796"/>
                <a:gd name="connsiteX4" fmla="*/ 0 w 2837408"/>
                <a:gd name="connsiteY4" fmla="*/ 0 h 36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796">
                  <a:moveTo>
                    <a:pt x="0" y="0"/>
                  </a:moveTo>
                  <a:lnTo>
                    <a:pt x="2837408" y="0"/>
                  </a:lnTo>
                  <a:lnTo>
                    <a:pt x="2837408" y="367796"/>
                  </a:lnTo>
                  <a:lnTo>
                    <a:pt x="0" y="367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C1"/>
            </a:solidFill>
          </p:spPr>
          <p:style>
            <a:lnRef idx="2">
              <a:schemeClr val="accent3">
                <a:tint val="40000"/>
                <a:alpha val="90000"/>
                <a:hueOff val="1690951"/>
                <a:satOff val="83333"/>
                <a:lumOff val="1483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1690951"/>
                <a:satOff val="83333"/>
                <a:lumOff val="148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En la encuesta del docente, hubo un rango de aprobación de 90.9 a 97.6%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3243715" y="1213361"/>
              <a:ext cx="2837408" cy="367796"/>
            </a:xfrm>
            <a:custGeom>
              <a:avLst/>
              <a:gdLst>
                <a:gd name="connsiteX0" fmla="*/ 0 w 2837408"/>
                <a:gd name="connsiteY0" fmla="*/ 0 h 367796"/>
                <a:gd name="connsiteX1" fmla="*/ 2837408 w 2837408"/>
                <a:gd name="connsiteY1" fmla="*/ 0 h 367796"/>
                <a:gd name="connsiteX2" fmla="*/ 2837408 w 2837408"/>
                <a:gd name="connsiteY2" fmla="*/ 367796 h 367796"/>
                <a:gd name="connsiteX3" fmla="*/ 0 w 2837408"/>
                <a:gd name="connsiteY3" fmla="*/ 367796 h 367796"/>
                <a:gd name="connsiteX4" fmla="*/ 0 w 2837408"/>
                <a:gd name="connsiteY4" fmla="*/ 0 h 36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796">
                  <a:moveTo>
                    <a:pt x="0" y="0"/>
                  </a:moveTo>
                  <a:lnTo>
                    <a:pt x="2837408" y="0"/>
                  </a:lnTo>
                  <a:lnTo>
                    <a:pt x="2837408" y="367796"/>
                  </a:lnTo>
                  <a:lnTo>
                    <a:pt x="0" y="367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C1"/>
            </a:solidFill>
          </p:spPr>
          <p:style>
            <a:lnRef idx="2">
              <a:schemeClr val="accent3">
                <a:tint val="40000"/>
                <a:alpha val="90000"/>
                <a:hueOff val="1860046"/>
                <a:satOff val="91667"/>
                <a:lumOff val="1631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1860046"/>
                <a:satOff val="91667"/>
                <a:lumOff val="163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Para el director, el rango de aprobación es de 95.8 a 98.5% 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6081123" y="1213361"/>
              <a:ext cx="2837408" cy="367796"/>
            </a:xfrm>
            <a:custGeom>
              <a:avLst/>
              <a:gdLst>
                <a:gd name="connsiteX0" fmla="*/ 0 w 2837408"/>
                <a:gd name="connsiteY0" fmla="*/ 0 h 367796"/>
                <a:gd name="connsiteX1" fmla="*/ 2837408 w 2837408"/>
                <a:gd name="connsiteY1" fmla="*/ 0 h 367796"/>
                <a:gd name="connsiteX2" fmla="*/ 2837408 w 2837408"/>
                <a:gd name="connsiteY2" fmla="*/ 367796 h 367796"/>
                <a:gd name="connsiteX3" fmla="*/ 0 w 2837408"/>
                <a:gd name="connsiteY3" fmla="*/ 367796 h 367796"/>
                <a:gd name="connsiteX4" fmla="*/ 0 w 2837408"/>
                <a:gd name="connsiteY4" fmla="*/ 0 h 36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408" h="367796">
                  <a:moveTo>
                    <a:pt x="0" y="0"/>
                  </a:moveTo>
                  <a:lnTo>
                    <a:pt x="2837408" y="0"/>
                  </a:lnTo>
                  <a:lnTo>
                    <a:pt x="2837408" y="367796"/>
                  </a:lnTo>
                  <a:lnTo>
                    <a:pt x="0" y="367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C1"/>
            </a:solidFill>
          </p:spPr>
          <p:style>
            <a:lnRef idx="2">
              <a:schemeClr val="accent3">
                <a:tint val="40000"/>
                <a:alpha val="90000"/>
                <a:hueOff val="2029141"/>
                <a:satOff val="100000"/>
                <a:lumOff val="1779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2029141"/>
                <a:satOff val="100000"/>
                <a:lumOff val="177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12700" rIns="7112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dirty="0" smtClean="0">
                  <a:latin typeface="Century Gothic" panose="020B0502020202020204" pitchFamily="34" charset="0"/>
                </a:rPr>
                <a:t>Para el supervisor, el rango de aprobación es de 95.4 a 99.4% </a:t>
              </a:r>
              <a:endParaRPr lang="es-ES" sz="1000" kern="12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9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Consulta a autoridades educativas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50252"/>
              </p:ext>
            </p:extLst>
          </p:nvPr>
        </p:nvGraphicFramePr>
        <p:xfrm>
          <a:off x="618978" y="1187991"/>
          <a:ext cx="7582487" cy="1962629"/>
        </p:xfrm>
        <a:graphic>
          <a:graphicData uri="http://schemas.openxmlformats.org/drawingml/2006/table">
            <a:tbl>
              <a:tblPr firstRow="1" firstCol="1" bandRow="1"/>
              <a:tblGrid>
                <a:gridCol w="5838093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1744394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</a:tblGrid>
              <a:tr h="264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80465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endParaRPr lang="es-MX" sz="1200" kern="12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 USICAMM envió a las Secretarías de Educación de las entidades federativas el documento </a:t>
                      </a:r>
                      <a:r>
                        <a:rPr lang="es-MX" sz="1200" b="1" i="1" kern="1200" dirty="0" smtClean="0">
                          <a:solidFill>
                            <a:srgbClr val="861B36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Marco para la excelencia en la enseñanza y la gestión escolar dirigidas al aprendizaje y el desarrollo integral de todos los alumnos. Perfil docente, directivo y de supervisión.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es-MX" sz="1200" i="1" kern="12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de octubre 2019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36278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s-MX" sz="1200" kern="12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Revisión </a:t>
                      </a:r>
                      <a:r>
                        <a:rPr lang="es-MX" sz="12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aportaciones de las autoridades educativas.</a:t>
                      </a:r>
                    </a:p>
                    <a:p>
                      <a:pPr marL="171450" indent="-17145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 kern="1200" noProof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 17 al 29 de octubre  2019</a:t>
                      </a:r>
                      <a:endParaRPr lang="es-MX" sz="1200" kern="1200" noProof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39802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18493"/>
              </p:ext>
            </p:extLst>
          </p:nvPr>
        </p:nvGraphicFramePr>
        <p:xfrm>
          <a:off x="2530944" y="3519830"/>
          <a:ext cx="3688700" cy="2591696"/>
        </p:xfrm>
        <a:graphic>
          <a:graphicData uri="http://schemas.openxmlformats.org/drawingml/2006/table">
            <a:tbl>
              <a:tblPr firstRow="1" firstCol="1" bandRow="1"/>
              <a:tblGrid>
                <a:gridCol w="1844350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1844350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</a:tblGrid>
              <a:tr h="19093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200" b="1" dirty="0" smtClean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Entidades federativas enviaron propuesta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023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Aguascalientes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Nuevo León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Baja California Sur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Oaxaca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39802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Coahuila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Puebla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11464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Guanajuato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Quintana Roo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11870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Hidalgo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 Luis Potosí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882328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Jalisco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Sonora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8271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México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Tlaxcala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68830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Morelos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14730"/>
                  </a:ext>
                </a:extLst>
              </a:tr>
            </a:tbl>
          </a:graphicData>
        </a:graphic>
      </p:graphicFrame>
      <p:sp>
        <p:nvSpPr>
          <p:cNvPr id="31" name="Rectángulo 30"/>
          <p:cNvSpPr/>
          <p:nvPr/>
        </p:nvSpPr>
        <p:spPr>
          <a:xfrm>
            <a:off x="8369356" y="179997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</a:t>
            </a:r>
            <a:endParaRPr lang="es-MX" dirty="0"/>
          </a:p>
        </p:txBody>
      </p:sp>
      <p:sp>
        <p:nvSpPr>
          <p:cNvPr id="32" name="Rectángulo 31"/>
          <p:cNvSpPr/>
          <p:nvPr/>
        </p:nvSpPr>
        <p:spPr>
          <a:xfrm>
            <a:off x="8369356" y="264379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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51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</TotalTime>
  <Words>4952</Words>
  <Application>Microsoft Office PowerPoint</Application>
  <PresentationFormat>Presentación en pantalla (4:3)</PresentationFormat>
  <Paragraphs>1580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Century Gothic</vt:lpstr>
      <vt:lpstr>Monserrat</vt:lpstr>
      <vt:lpstr>Montserrat</vt:lpstr>
      <vt:lpstr>Montserrat Medium</vt:lpstr>
      <vt:lpstr>Montserrat SemiBold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Balam Alcocer Rodríguez</cp:lastModifiedBy>
  <cp:revision>177</cp:revision>
  <cp:lastPrinted>2019-11-30T01:08:38Z</cp:lastPrinted>
  <dcterms:created xsi:type="dcterms:W3CDTF">2019-02-11T20:00:16Z</dcterms:created>
  <dcterms:modified xsi:type="dcterms:W3CDTF">2019-11-30T03:19:40Z</dcterms:modified>
</cp:coreProperties>
</file>