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1" r:id="rId3"/>
    <p:sldId id="272" r:id="rId4"/>
    <p:sldId id="273" r:id="rId5"/>
    <p:sldId id="278" r:id="rId6"/>
    <p:sldId id="274" r:id="rId7"/>
    <p:sldId id="279" r:id="rId8"/>
    <p:sldId id="281" r:id="rId9"/>
    <p:sldId id="283" r:id="rId10"/>
    <p:sldId id="275" r:id="rId11"/>
    <p:sldId id="284" r:id="rId12"/>
    <p:sldId id="287" r:id="rId13"/>
    <p:sldId id="295" r:id="rId14"/>
    <p:sldId id="296" r:id="rId15"/>
    <p:sldId id="297" r:id="rId16"/>
    <p:sldId id="298" r:id="rId17"/>
    <p:sldId id="299" r:id="rId18"/>
    <p:sldId id="300" r:id="rId19"/>
    <p:sldId id="288" r:id="rId20"/>
    <p:sldId id="301" r:id="rId21"/>
    <p:sldId id="285" r:id="rId22"/>
    <p:sldId id="305" r:id="rId23"/>
    <p:sldId id="306" r:id="rId24"/>
    <p:sldId id="303" r:id="rId25"/>
    <p:sldId id="304" r:id="rId26"/>
  </p:sldIdLst>
  <p:sldSz cx="9144000" cy="6858000" type="screen4x3"/>
  <p:notesSz cx="6797675" cy="9926638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1B36"/>
    <a:srgbClr val="AE8D62"/>
    <a:srgbClr val="BFAC83"/>
    <a:srgbClr val="DAC89D"/>
    <a:srgbClr val="CEB991"/>
    <a:srgbClr val="F0F0F0"/>
    <a:srgbClr val="FFE5B4"/>
    <a:srgbClr val="FFDFA7"/>
    <a:srgbClr val="FFFBDF"/>
    <a:srgbClr val="FFD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5" autoAdjust="0"/>
    <p:restoredTop sz="94674"/>
  </p:normalViewPr>
  <p:slideViewPr>
    <p:cSldViewPr snapToGrid="0" snapToObjects="1" showGuides="1">
      <p:cViewPr varScale="1">
        <p:scale>
          <a:sx n="77" d="100"/>
          <a:sy n="77" d="100"/>
        </p:scale>
        <p:origin x="90" y="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6" d="100"/>
          <a:sy n="166" d="100"/>
        </p:scale>
        <p:origin x="20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A32D1-A39A-4039-B075-AF0983BCF907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6D70062-3925-4A9E-9C3C-C89764DF5BFD}">
      <dgm:prSet phldrT="[Texto]" custT="1"/>
      <dgm:spPr>
        <a:solidFill>
          <a:srgbClr val="861B36"/>
        </a:solidFill>
      </dgm:spPr>
      <dgm:t>
        <a:bodyPr/>
        <a:lstStyle/>
        <a:p>
          <a:r>
            <a:rPr lang="es-MX" sz="1400" b="0" i="0" dirty="0" smtClean="0">
              <a:solidFill>
                <a:schemeClr val="bg1"/>
              </a:solidFill>
              <a:latin typeface="Century Gothic" panose="020B0502020202020204" pitchFamily="34" charset="0"/>
            </a:rPr>
            <a:t>Perfil profesional,  criterios</a:t>
          </a:r>
          <a:r>
            <a:rPr lang="es-ES" sz="1400" b="0" i="0" dirty="0" smtClean="0">
              <a:solidFill>
                <a:schemeClr val="bg1"/>
              </a:solidFill>
              <a:latin typeface="Century Gothic" panose="020B0502020202020204" pitchFamily="34" charset="0"/>
            </a:rPr>
            <a:t> e indicadores</a:t>
          </a:r>
          <a:endParaRPr lang="es-ES" sz="1400" b="0" i="0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24C1718F-A9A9-4F2D-9566-004A8CE7A996}" type="parTrans" cxnId="{0153E517-CD5E-4444-B663-6A2E78A4B8EA}">
      <dgm:prSet/>
      <dgm:spPr/>
      <dgm:t>
        <a:bodyPr/>
        <a:lstStyle/>
        <a:p>
          <a:endParaRPr lang="es-ES" b="0"/>
        </a:p>
      </dgm:t>
    </dgm:pt>
    <dgm:pt modelId="{DD1D02F0-374B-47AC-AE63-789530B26240}" type="sibTrans" cxnId="{0153E517-CD5E-4444-B663-6A2E78A4B8EA}">
      <dgm:prSet/>
      <dgm:spPr/>
      <dgm:t>
        <a:bodyPr/>
        <a:lstStyle/>
        <a:p>
          <a:endParaRPr lang="es-ES" b="0"/>
        </a:p>
      </dgm:t>
    </dgm:pt>
    <dgm:pt modelId="{1F63901E-8F3D-4674-9124-7C11AEE12613}">
      <dgm:prSet phldrT="[Texto]" custT="1"/>
      <dgm:spPr>
        <a:solidFill>
          <a:srgbClr val="D2B691"/>
        </a:solidFill>
      </dgm:spPr>
      <dgm:t>
        <a:bodyPr/>
        <a:lstStyle/>
        <a:p>
          <a:r>
            <a:rPr lang="es-MX" sz="950" b="0" dirty="0" smtClean="0">
              <a:solidFill>
                <a:schemeClr val="tx1"/>
              </a:solidFill>
              <a:latin typeface="Century Gothic" panose="020B0502020202020204" pitchFamily="34" charset="0"/>
            </a:rPr>
            <a:t>Conjunto de características, requisitos, cualidades o aptitudes del aspirante a </a:t>
          </a:r>
          <a:r>
            <a:rPr lang="es-ES" sz="950" b="0" dirty="0" smtClean="0">
              <a:solidFill>
                <a:schemeClr val="tx1"/>
              </a:solidFill>
              <a:latin typeface="Century Gothic" panose="020B0502020202020204" pitchFamily="34" charset="0"/>
            </a:rPr>
            <a:t>desempeñar un puesto o función </a:t>
          </a:r>
          <a:endParaRPr lang="es-ES" sz="950" b="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C7EE4B38-B2F9-4CF1-9A79-9F9DB134303B}" type="parTrans" cxnId="{595411FD-C689-47C7-A92A-8E8EC08AB3C9}">
      <dgm:prSet/>
      <dgm:spPr>
        <a:ln>
          <a:solidFill>
            <a:srgbClr val="861B36"/>
          </a:solidFill>
        </a:ln>
      </dgm:spPr>
      <dgm:t>
        <a:bodyPr/>
        <a:lstStyle/>
        <a:p>
          <a:endParaRPr lang="es-ES" b="0"/>
        </a:p>
      </dgm:t>
    </dgm:pt>
    <dgm:pt modelId="{98CA1D86-3A4E-4BA7-B4CC-4906839ED4B0}" type="sibTrans" cxnId="{595411FD-C689-47C7-A92A-8E8EC08AB3C9}">
      <dgm:prSet/>
      <dgm:spPr/>
      <dgm:t>
        <a:bodyPr/>
        <a:lstStyle/>
        <a:p>
          <a:endParaRPr lang="es-ES" b="0"/>
        </a:p>
      </dgm:t>
    </dgm:pt>
    <dgm:pt modelId="{5007C888-14BF-4165-AD01-235675D0331C}">
      <dgm:prSet phldrT="[Texto]" custT="1"/>
      <dgm:spPr>
        <a:solidFill>
          <a:srgbClr val="D2B691"/>
        </a:solidFill>
      </dgm:spPr>
      <dgm:t>
        <a:bodyPr/>
        <a:lstStyle/>
        <a:p>
          <a:r>
            <a:rPr lang="es-ES" sz="950" b="0" dirty="0" smtClean="0">
              <a:solidFill>
                <a:schemeClr val="tx1"/>
              </a:solidFill>
              <a:latin typeface="Century Gothic" panose="020B0502020202020204" pitchFamily="34" charset="0"/>
            </a:rPr>
            <a:t>Son herramientas normativas de lo que deben saber y ser capaces de hacer las maestras y los maestros</a:t>
          </a:r>
          <a:endParaRPr lang="es-ES" sz="950" b="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4BA23ACF-1752-466F-91C0-6A8679261866}" type="parTrans" cxnId="{CD7768CC-DE59-420E-965F-94B6CCB36899}">
      <dgm:prSet/>
      <dgm:spPr>
        <a:ln>
          <a:solidFill>
            <a:srgbClr val="861B36"/>
          </a:solidFill>
        </a:ln>
      </dgm:spPr>
      <dgm:t>
        <a:bodyPr/>
        <a:lstStyle/>
        <a:p>
          <a:endParaRPr lang="es-ES" b="0"/>
        </a:p>
      </dgm:t>
    </dgm:pt>
    <dgm:pt modelId="{6BAAC9DB-64FE-4FE3-8FF9-0EBEF1522314}" type="sibTrans" cxnId="{CD7768CC-DE59-420E-965F-94B6CCB36899}">
      <dgm:prSet/>
      <dgm:spPr/>
      <dgm:t>
        <a:bodyPr/>
        <a:lstStyle/>
        <a:p>
          <a:endParaRPr lang="es-ES" b="0"/>
        </a:p>
      </dgm:t>
    </dgm:pt>
    <dgm:pt modelId="{405E1978-5F07-4BAC-BAFE-BFD4DEE3F068}">
      <dgm:prSet phldrT="[Texto]" custT="1"/>
      <dgm:spPr>
        <a:solidFill>
          <a:srgbClr val="D2B691"/>
        </a:solidFill>
      </dgm:spPr>
      <dgm:t>
        <a:bodyPr/>
        <a:lstStyle/>
        <a:p>
          <a:r>
            <a:rPr lang="es-ES" sz="950" b="0" dirty="0" smtClean="0">
              <a:solidFill>
                <a:schemeClr val="tx1"/>
              </a:solidFill>
              <a:latin typeface="Century Gothic" panose="020B0502020202020204" pitchFamily="34" charset="0"/>
            </a:rPr>
            <a:t>Son referentes de la buena práctica y el desempeño eficiente de maestros, directores y supervisores</a:t>
          </a:r>
          <a:endParaRPr lang="es-ES" sz="950" b="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F64ED467-8572-4C05-96B6-2F2F7E23E5ED}" type="parTrans" cxnId="{3B50A847-388D-4D72-A941-2F1423EF364A}">
      <dgm:prSet/>
      <dgm:spPr>
        <a:ln>
          <a:solidFill>
            <a:srgbClr val="861B36"/>
          </a:solidFill>
        </a:ln>
      </dgm:spPr>
      <dgm:t>
        <a:bodyPr/>
        <a:lstStyle/>
        <a:p>
          <a:endParaRPr lang="es-ES" b="0"/>
        </a:p>
      </dgm:t>
    </dgm:pt>
    <dgm:pt modelId="{488DAE96-B29C-45C8-AC7E-327CD1FCDB68}" type="sibTrans" cxnId="{3B50A847-388D-4D72-A941-2F1423EF364A}">
      <dgm:prSet/>
      <dgm:spPr/>
      <dgm:t>
        <a:bodyPr/>
        <a:lstStyle/>
        <a:p>
          <a:endParaRPr lang="es-ES" b="0"/>
        </a:p>
      </dgm:t>
    </dgm:pt>
    <dgm:pt modelId="{D6EAFB4E-E4EB-4F4D-9286-03230FB3703B}">
      <dgm:prSet phldrT="[Texto]" custT="1"/>
      <dgm:spPr>
        <a:solidFill>
          <a:srgbClr val="D2B691"/>
        </a:solidFill>
      </dgm:spPr>
      <dgm:t>
        <a:bodyPr/>
        <a:lstStyle/>
        <a:p>
          <a:r>
            <a:rPr lang="es-ES" sz="900" b="0" dirty="0" smtClean="0">
              <a:solidFill>
                <a:schemeClr val="tx1"/>
              </a:solidFill>
              <a:latin typeface="Century Gothic" panose="020B0502020202020204" pitchFamily="34" charset="0"/>
            </a:rPr>
            <a:t>Corresponde       a la SEP su elaboración, con la participación de las autoridades educativas, mediante las disposiciones que esta establezca </a:t>
          </a:r>
          <a:endParaRPr lang="es-ES" sz="900" b="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53D5E90D-5130-4046-BFE0-DD51C733715D}" type="parTrans" cxnId="{461086D8-E087-4B4E-BB03-DF037150DAAD}">
      <dgm:prSet/>
      <dgm:spPr>
        <a:ln>
          <a:solidFill>
            <a:srgbClr val="861B36"/>
          </a:solidFill>
        </a:ln>
      </dgm:spPr>
      <dgm:t>
        <a:bodyPr/>
        <a:lstStyle/>
        <a:p>
          <a:endParaRPr lang="es-ES" b="0"/>
        </a:p>
      </dgm:t>
    </dgm:pt>
    <dgm:pt modelId="{8EF59D05-DC6B-49E8-BC9D-21EF03294D56}" type="sibTrans" cxnId="{461086D8-E087-4B4E-BB03-DF037150DAAD}">
      <dgm:prSet/>
      <dgm:spPr/>
      <dgm:t>
        <a:bodyPr/>
        <a:lstStyle/>
        <a:p>
          <a:endParaRPr lang="es-ES" b="0"/>
        </a:p>
      </dgm:t>
    </dgm:pt>
    <dgm:pt modelId="{0C198332-1496-4876-8B80-0A12D7D3A8B3}">
      <dgm:prSet phldrT="[Texto]" custT="1"/>
      <dgm:spPr>
        <a:solidFill>
          <a:srgbClr val="D2B691"/>
        </a:solidFill>
      </dgm:spPr>
      <dgm:t>
        <a:bodyPr/>
        <a:lstStyle/>
        <a:p>
          <a:r>
            <a:rPr lang="es-MX" sz="950" b="0" dirty="0" smtClean="0">
              <a:solidFill>
                <a:schemeClr val="tx1"/>
              </a:solidFill>
              <a:latin typeface="Century Gothic" panose="020B0502020202020204" pitchFamily="34" charset="0"/>
            </a:rPr>
            <a:t>Se utilizarán en los procesos de selección del Sistema y serán obligatorios para las autoridades educativas</a:t>
          </a:r>
          <a:endParaRPr lang="es-ES" sz="950" b="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0A0F4E8C-F812-40C1-934B-964533BB8128}" type="parTrans" cxnId="{10850C9D-15BD-4A63-80BE-F9EECD132BF4}">
      <dgm:prSet/>
      <dgm:spPr>
        <a:ln>
          <a:solidFill>
            <a:srgbClr val="861B36"/>
          </a:solidFill>
        </a:ln>
      </dgm:spPr>
      <dgm:t>
        <a:bodyPr/>
        <a:lstStyle/>
        <a:p>
          <a:endParaRPr lang="es-ES" b="0"/>
        </a:p>
      </dgm:t>
    </dgm:pt>
    <dgm:pt modelId="{1FABD34E-FAEC-46DC-AE7F-C04895D69FDE}" type="sibTrans" cxnId="{10850C9D-15BD-4A63-80BE-F9EECD132BF4}">
      <dgm:prSet/>
      <dgm:spPr/>
      <dgm:t>
        <a:bodyPr/>
        <a:lstStyle/>
        <a:p>
          <a:endParaRPr lang="es-ES" b="0"/>
        </a:p>
      </dgm:t>
    </dgm:pt>
    <dgm:pt modelId="{FA5E5AB3-8E6D-4849-AB22-53A794916311}">
      <dgm:prSet phldrT="[Texto]" custT="1"/>
      <dgm:spPr>
        <a:solidFill>
          <a:srgbClr val="D2B691"/>
        </a:solidFill>
      </dgm:spPr>
      <dgm:t>
        <a:bodyPr/>
        <a:lstStyle/>
        <a:p>
          <a:r>
            <a:rPr lang="es-MX" sz="900" b="0" dirty="0" smtClean="0">
              <a:solidFill>
                <a:schemeClr val="tx1"/>
              </a:solidFill>
              <a:latin typeface="Century Gothic" panose="020B0502020202020204" pitchFamily="34" charset="0"/>
            </a:rPr>
            <a:t>Se propiciarán las condiciones para generar certeza y confianza en su uso y se  asegurará su difusión como referente del trabajo docente</a:t>
          </a:r>
          <a:endParaRPr lang="es-ES" sz="900" b="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0743BF90-B053-419D-AF8E-A1B3DB643E94}" type="parTrans" cxnId="{1E92E13C-90D2-430E-978E-94D014800C54}">
      <dgm:prSet/>
      <dgm:spPr>
        <a:ln>
          <a:solidFill>
            <a:srgbClr val="861B36"/>
          </a:solidFill>
        </a:ln>
      </dgm:spPr>
      <dgm:t>
        <a:bodyPr/>
        <a:lstStyle/>
        <a:p>
          <a:endParaRPr lang="es-ES" b="0"/>
        </a:p>
      </dgm:t>
    </dgm:pt>
    <dgm:pt modelId="{FF9DB532-544F-4079-A0B2-AA3B7A028F9C}" type="sibTrans" cxnId="{1E92E13C-90D2-430E-978E-94D014800C54}">
      <dgm:prSet/>
      <dgm:spPr/>
      <dgm:t>
        <a:bodyPr/>
        <a:lstStyle/>
        <a:p>
          <a:endParaRPr lang="es-ES" b="0"/>
        </a:p>
      </dgm:t>
    </dgm:pt>
    <dgm:pt modelId="{D88F87CB-B0CD-4EA1-927E-29A8D0844FA3}">
      <dgm:prSet phldrT="[Texto]" custT="1"/>
      <dgm:spPr>
        <a:solidFill>
          <a:srgbClr val="D2B691"/>
        </a:solidFill>
      </dgm:spPr>
      <dgm:t>
        <a:bodyPr/>
        <a:lstStyle/>
        <a:p>
          <a:r>
            <a:rPr lang="es-ES" sz="950" b="0" dirty="0" smtClean="0">
              <a:solidFill>
                <a:schemeClr val="tx1"/>
              </a:solidFill>
              <a:latin typeface="Century Gothic" panose="020B0502020202020204" pitchFamily="34" charset="0"/>
            </a:rPr>
            <a:t>Serán revisados periódicamente con la participación de las maestras, maestros y autoridades correspondientes</a:t>
          </a:r>
          <a:endParaRPr lang="es-ES" sz="950" b="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6C5063D7-921B-4EA5-92F6-0C455170E3C5}" type="parTrans" cxnId="{5C7A7003-54FC-4A7D-A7A6-FC1ADE9F9F42}">
      <dgm:prSet/>
      <dgm:spPr>
        <a:ln>
          <a:solidFill>
            <a:srgbClr val="861B36"/>
          </a:solidFill>
        </a:ln>
      </dgm:spPr>
      <dgm:t>
        <a:bodyPr/>
        <a:lstStyle/>
        <a:p>
          <a:endParaRPr lang="es-ES" b="0"/>
        </a:p>
      </dgm:t>
    </dgm:pt>
    <dgm:pt modelId="{F2A0B35F-FACC-4F46-B1FA-A37563A0B8C1}" type="sibTrans" cxnId="{5C7A7003-54FC-4A7D-A7A6-FC1ADE9F9F42}">
      <dgm:prSet/>
      <dgm:spPr/>
      <dgm:t>
        <a:bodyPr/>
        <a:lstStyle/>
        <a:p>
          <a:endParaRPr lang="es-ES" b="0"/>
        </a:p>
      </dgm:t>
    </dgm:pt>
    <dgm:pt modelId="{2668E446-DE04-419C-8047-9695706EC3B9}">
      <dgm:prSet phldrT="[Texto]" custT="1"/>
      <dgm:spPr>
        <a:solidFill>
          <a:srgbClr val="D2B691"/>
        </a:solidFill>
      </dgm:spPr>
      <dgm:t>
        <a:bodyPr/>
        <a:lstStyle/>
        <a:p>
          <a:r>
            <a:rPr lang="es-ES" sz="950" b="0" dirty="0" smtClean="0">
              <a:solidFill>
                <a:schemeClr val="tx1"/>
              </a:solidFill>
              <a:latin typeface="Century Gothic" panose="020B0502020202020204" pitchFamily="34" charset="0"/>
            </a:rPr>
            <a:t>La formación, capacitación y actualización deberán ser congruentes con los criterios e indicadores</a:t>
          </a:r>
          <a:endParaRPr lang="es-ES" sz="950" b="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7F000DB1-98A7-4359-AE88-06BCC9E4149A}" type="parTrans" cxnId="{6C81F325-011E-4667-9C13-CD6F75C4ADF1}">
      <dgm:prSet/>
      <dgm:spPr>
        <a:ln>
          <a:solidFill>
            <a:srgbClr val="861B36"/>
          </a:solidFill>
        </a:ln>
      </dgm:spPr>
      <dgm:t>
        <a:bodyPr/>
        <a:lstStyle/>
        <a:p>
          <a:endParaRPr lang="es-ES" b="0" dirty="0"/>
        </a:p>
      </dgm:t>
    </dgm:pt>
    <dgm:pt modelId="{320FE9C6-8647-4E76-9241-7B66A48A3CF5}" type="sibTrans" cxnId="{6C81F325-011E-4667-9C13-CD6F75C4ADF1}">
      <dgm:prSet/>
      <dgm:spPr/>
      <dgm:t>
        <a:bodyPr/>
        <a:lstStyle/>
        <a:p>
          <a:endParaRPr lang="es-ES" b="0"/>
        </a:p>
      </dgm:t>
    </dgm:pt>
    <dgm:pt modelId="{B6C950B2-FB50-42B2-A119-0F037AED6885}" type="pres">
      <dgm:prSet presAssocID="{299A32D1-A39A-4039-B075-AF0983BCF90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46CA6C3-3450-4383-8A51-DF07CBBB87CD}" type="pres">
      <dgm:prSet presAssocID="{F6D70062-3925-4A9E-9C3C-C89764DF5BFD}" presName="centerShape" presStyleLbl="node0" presStyleIdx="0" presStyleCnt="1" custScaleX="121000" custScaleY="121000"/>
      <dgm:spPr/>
      <dgm:t>
        <a:bodyPr/>
        <a:lstStyle/>
        <a:p>
          <a:endParaRPr lang="es-ES"/>
        </a:p>
      </dgm:t>
    </dgm:pt>
    <dgm:pt modelId="{A9A1794F-24B5-4E8A-9749-62412F47A5B7}" type="pres">
      <dgm:prSet presAssocID="{C7EE4B38-B2F9-4CF1-9A79-9F9DB134303B}" presName="Name9" presStyleLbl="parChTrans1D2" presStyleIdx="0" presStyleCnt="8"/>
      <dgm:spPr/>
      <dgm:t>
        <a:bodyPr/>
        <a:lstStyle/>
        <a:p>
          <a:endParaRPr lang="es-ES"/>
        </a:p>
      </dgm:t>
    </dgm:pt>
    <dgm:pt modelId="{259FDCB8-9353-4138-9AD6-00798916514B}" type="pres">
      <dgm:prSet presAssocID="{C7EE4B38-B2F9-4CF1-9A79-9F9DB134303B}" presName="connTx" presStyleLbl="parChTrans1D2" presStyleIdx="0" presStyleCnt="8"/>
      <dgm:spPr/>
      <dgm:t>
        <a:bodyPr/>
        <a:lstStyle/>
        <a:p>
          <a:endParaRPr lang="es-ES"/>
        </a:p>
      </dgm:t>
    </dgm:pt>
    <dgm:pt modelId="{1B5DFAD6-8B85-4B76-857E-42EE3E965E89}" type="pres">
      <dgm:prSet presAssocID="{1F63901E-8F3D-4674-9124-7C11AEE12613}" presName="node" presStyleLbl="node1" presStyleIdx="0" presStyleCnt="8" custScaleX="121000" custScaleY="121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6C168C-AFE4-40DC-9B70-6F4E70DA5BBB}" type="pres">
      <dgm:prSet presAssocID="{4BA23ACF-1752-466F-91C0-6A8679261866}" presName="Name9" presStyleLbl="parChTrans1D2" presStyleIdx="1" presStyleCnt="8"/>
      <dgm:spPr/>
      <dgm:t>
        <a:bodyPr/>
        <a:lstStyle/>
        <a:p>
          <a:endParaRPr lang="es-ES"/>
        </a:p>
      </dgm:t>
    </dgm:pt>
    <dgm:pt modelId="{159255D1-EDF8-448F-AE5B-6EA4A3F58C13}" type="pres">
      <dgm:prSet presAssocID="{4BA23ACF-1752-466F-91C0-6A8679261866}" presName="connTx" presStyleLbl="parChTrans1D2" presStyleIdx="1" presStyleCnt="8"/>
      <dgm:spPr/>
      <dgm:t>
        <a:bodyPr/>
        <a:lstStyle/>
        <a:p>
          <a:endParaRPr lang="es-ES"/>
        </a:p>
      </dgm:t>
    </dgm:pt>
    <dgm:pt modelId="{A2863600-451C-416D-8FDB-67C356F62A19}" type="pres">
      <dgm:prSet presAssocID="{5007C888-14BF-4165-AD01-235675D0331C}" presName="node" presStyleLbl="node1" presStyleIdx="1" presStyleCnt="8" custScaleX="121000" custScaleY="121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519442-0508-4910-B451-3B79A2E046C3}" type="pres">
      <dgm:prSet presAssocID="{F64ED467-8572-4C05-96B6-2F2F7E23E5ED}" presName="Name9" presStyleLbl="parChTrans1D2" presStyleIdx="2" presStyleCnt="8"/>
      <dgm:spPr/>
      <dgm:t>
        <a:bodyPr/>
        <a:lstStyle/>
        <a:p>
          <a:endParaRPr lang="es-ES"/>
        </a:p>
      </dgm:t>
    </dgm:pt>
    <dgm:pt modelId="{FAC9A6C5-3E81-4BC3-9AFE-870A666FC3E8}" type="pres">
      <dgm:prSet presAssocID="{F64ED467-8572-4C05-96B6-2F2F7E23E5ED}" presName="connTx" presStyleLbl="parChTrans1D2" presStyleIdx="2" presStyleCnt="8"/>
      <dgm:spPr/>
      <dgm:t>
        <a:bodyPr/>
        <a:lstStyle/>
        <a:p>
          <a:endParaRPr lang="es-ES"/>
        </a:p>
      </dgm:t>
    </dgm:pt>
    <dgm:pt modelId="{CE4FB6EE-C55E-48AB-8C78-82485661021D}" type="pres">
      <dgm:prSet presAssocID="{405E1978-5F07-4BAC-BAFE-BFD4DEE3F068}" presName="node" presStyleLbl="node1" presStyleIdx="2" presStyleCnt="8" custScaleX="121000" custScaleY="121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77D0C3-80BA-4552-A271-30EF495A5757}" type="pres">
      <dgm:prSet presAssocID="{53D5E90D-5130-4046-BFE0-DD51C733715D}" presName="Name9" presStyleLbl="parChTrans1D2" presStyleIdx="3" presStyleCnt="8"/>
      <dgm:spPr/>
      <dgm:t>
        <a:bodyPr/>
        <a:lstStyle/>
        <a:p>
          <a:endParaRPr lang="es-ES"/>
        </a:p>
      </dgm:t>
    </dgm:pt>
    <dgm:pt modelId="{ED10D706-8D5F-43F7-BA0E-5B91DB3F18C7}" type="pres">
      <dgm:prSet presAssocID="{53D5E90D-5130-4046-BFE0-DD51C733715D}" presName="connTx" presStyleLbl="parChTrans1D2" presStyleIdx="3" presStyleCnt="8"/>
      <dgm:spPr/>
      <dgm:t>
        <a:bodyPr/>
        <a:lstStyle/>
        <a:p>
          <a:endParaRPr lang="es-ES"/>
        </a:p>
      </dgm:t>
    </dgm:pt>
    <dgm:pt modelId="{9D9DC8DA-45F1-44B4-85A7-8E122D7C58DA}" type="pres">
      <dgm:prSet presAssocID="{D6EAFB4E-E4EB-4F4D-9286-03230FB3703B}" presName="node" presStyleLbl="node1" presStyleIdx="3" presStyleCnt="8" custScaleX="121000" custScaleY="121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529107-5B1A-4066-9FFF-9D6554FEF897}" type="pres">
      <dgm:prSet presAssocID="{0A0F4E8C-F812-40C1-934B-964533BB8128}" presName="Name9" presStyleLbl="parChTrans1D2" presStyleIdx="4" presStyleCnt="8"/>
      <dgm:spPr/>
      <dgm:t>
        <a:bodyPr/>
        <a:lstStyle/>
        <a:p>
          <a:endParaRPr lang="es-ES"/>
        </a:p>
      </dgm:t>
    </dgm:pt>
    <dgm:pt modelId="{FD453CA3-1734-4273-864D-A0925A88AFF1}" type="pres">
      <dgm:prSet presAssocID="{0A0F4E8C-F812-40C1-934B-964533BB8128}" presName="connTx" presStyleLbl="parChTrans1D2" presStyleIdx="4" presStyleCnt="8"/>
      <dgm:spPr/>
      <dgm:t>
        <a:bodyPr/>
        <a:lstStyle/>
        <a:p>
          <a:endParaRPr lang="es-ES"/>
        </a:p>
      </dgm:t>
    </dgm:pt>
    <dgm:pt modelId="{EA7C52B8-9D0A-4F77-9A03-3214E15F57A2}" type="pres">
      <dgm:prSet presAssocID="{0C198332-1496-4876-8B80-0A12D7D3A8B3}" presName="node" presStyleLbl="node1" presStyleIdx="4" presStyleCnt="8" custScaleX="121000" custScaleY="121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6AFA52-58B4-4A55-809A-374AED13C8A6}" type="pres">
      <dgm:prSet presAssocID="{0743BF90-B053-419D-AF8E-A1B3DB643E94}" presName="Name9" presStyleLbl="parChTrans1D2" presStyleIdx="5" presStyleCnt="8"/>
      <dgm:spPr/>
      <dgm:t>
        <a:bodyPr/>
        <a:lstStyle/>
        <a:p>
          <a:endParaRPr lang="es-ES"/>
        </a:p>
      </dgm:t>
    </dgm:pt>
    <dgm:pt modelId="{97CD990B-C837-4986-81FB-07BE7FA3B088}" type="pres">
      <dgm:prSet presAssocID="{0743BF90-B053-419D-AF8E-A1B3DB643E94}" presName="connTx" presStyleLbl="parChTrans1D2" presStyleIdx="5" presStyleCnt="8"/>
      <dgm:spPr/>
      <dgm:t>
        <a:bodyPr/>
        <a:lstStyle/>
        <a:p>
          <a:endParaRPr lang="es-ES"/>
        </a:p>
      </dgm:t>
    </dgm:pt>
    <dgm:pt modelId="{BDD9B0E0-4F56-4851-9E06-9A02B519509C}" type="pres">
      <dgm:prSet presAssocID="{FA5E5AB3-8E6D-4849-AB22-53A794916311}" presName="node" presStyleLbl="node1" presStyleIdx="5" presStyleCnt="8" custScaleX="121000" custScaleY="121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34B4B0-EB26-4C7A-8076-ED53DDF99590}" type="pres">
      <dgm:prSet presAssocID="{6C5063D7-921B-4EA5-92F6-0C455170E3C5}" presName="Name9" presStyleLbl="parChTrans1D2" presStyleIdx="6" presStyleCnt="8"/>
      <dgm:spPr/>
      <dgm:t>
        <a:bodyPr/>
        <a:lstStyle/>
        <a:p>
          <a:endParaRPr lang="es-ES"/>
        </a:p>
      </dgm:t>
    </dgm:pt>
    <dgm:pt modelId="{206C3D6D-1E1C-476E-AC80-1FFFD723A785}" type="pres">
      <dgm:prSet presAssocID="{6C5063D7-921B-4EA5-92F6-0C455170E3C5}" presName="connTx" presStyleLbl="parChTrans1D2" presStyleIdx="6" presStyleCnt="8"/>
      <dgm:spPr/>
      <dgm:t>
        <a:bodyPr/>
        <a:lstStyle/>
        <a:p>
          <a:endParaRPr lang="es-ES"/>
        </a:p>
      </dgm:t>
    </dgm:pt>
    <dgm:pt modelId="{07CE243C-7AB8-4610-A20F-61A1654C8690}" type="pres">
      <dgm:prSet presAssocID="{D88F87CB-B0CD-4EA1-927E-29A8D0844FA3}" presName="node" presStyleLbl="node1" presStyleIdx="6" presStyleCnt="8" custScaleX="121000" custScaleY="121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324F1A-2F1E-4E88-9BAA-0CD7275DA3DC}" type="pres">
      <dgm:prSet presAssocID="{7F000DB1-98A7-4359-AE88-06BCC9E4149A}" presName="Name9" presStyleLbl="parChTrans1D2" presStyleIdx="7" presStyleCnt="8"/>
      <dgm:spPr/>
      <dgm:t>
        <a:bodyPr/>
        <a:lstStyle/>
        <a:p>
          <a:endParaRPr lang="es-ES"/>
        </a:p>
      </dgm:t>
    </dgm:pt>
    <dgm:pt modelId="{2A275F35-884B-4982-B7A3-EB518724C879}" type="pres">
      <dgm:prSet presAssocID="{7F000DB1-98A7-4359-AE88-06BCC9E4149A}" presName="connTx" presStyleLbl="parChTrans1D2" presStyleIdx="7" presStyleCnt="8"/>
      <dgm:spPr/>
      <dgm:t>
        <a:bodyPr/>
        <a:lstStyle/>
        <a:p>
          <a:endParaRPr lang="es-ES"/>
        </a:p>
      </dgm:t>
    </dgm:pt>
    <dgm:pt modelId="{D02E13C6-334D-4943-9E5E-B698876D1B9E}" type="pres">
      <dgm:prSet presAssocID="{2668E446-DE04-419C-8047-9695706EC3B9}" presName="node" presStyleLbl="node1" presStyleIdx="7" presStyleCnt="8" custScaleX="121000" custScaleY="121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F02396A-115D-4DEB-93B3-0320DDDB1472}" type="presOf" srcId="{0A0F4E8C-F812-40C1-934B-964533BB8128}" destId="{FD453CA3-1734-4273-864D-A0925A88AFF1}" srcOrd="1" destOrd="0" presId="urn:microsoft.com/office/officeart/2005/8/layout/radial1"/>
    <dgm:cxn modelId="{EB8CB8E5-7114-429B-A5CD-47C8A156478B}" type="presOf" srcId="{6C5063D7-921B-4EA5-92F6-0C455170E3C5}" destId="{206C3D6D-1E1C-476E-AC80-1FFFD723A785}" srcOrd="1" destOrd="0" presId="urn:microsoft.com/office/officeart/2005/8/layout/radial1"/>
    <dgm:cxn modelId="{EB6E78C7-8E94-4096-8C2A-6D4078EB411A}" type="presOf" srcId="{F6D70062-3925-4A9E-9C3C-C89764DF5BFD}" destId="{146CA6C3-3450-4383-8A51-DF07CBBB87CD}" srcOrd="0" destOrd="0" presId="urn:microsoft.com/office/officeart/2005/8/layout/radial1"/>
    <dgm:cxn modelId="{503F62E2-21D8-4F7F-9772-0B0641A02D5D}" type="presOf" srcId="{1F63901E-8F3D-4674-9124-7C11AEE12613}" destId="{1B5DFAD6-8B85-4B76-857E-42EE3E965E89}" srcOrd="0" destOrd="0" presId="urn:microsoft.com/office/officeart/2005/8/layout/radial1"/>
    <dgm:cxn modelId="{5C7A7003-54FC-4A7D-A7A6-FC1ADE9F9F42}" srcId="{F6D70062-3925-4A9E-9C3C-C89764DF5BFD}" destId="{D88F87CB-B0CD-4EA1-927E-29A8D0844FA3}" srcOrd="6" destOrd="0" parTransId="{6C5063D7-921B-4EA5-92F6-0C455170E3C5}" sibTransId="{F2A0B35F-FACC-4F46-B1FA-A37563A0B8C1}"/>
    <dgm:cxn modelId="{7F532A07-2A14-4E3E-8254-4C672FFE4829}" type="presOf" srcId="{D6EAFB4E-E4EB-4F4D-9286-03230FB3703B}" destId="{9D9DC8DA-45F1-44B4-85A7-8E122D7C58DA}" srcOrd="0" destOrd="0" presId="urn:microsoft.com/office/officeart/2005/8/layout/radial1"/>
    <dgm:cxn modelId="{0F4D7403-3A0F-40F7-87D7-10D64AEBCBAD}" type="presOf" srcId="{7F000DB1-98A7-4359-AE88-06BCC9E4149A}" destId="{E8324F1A-2F1E-4E88-9BAA-0CD7275DA3DC}" srcOrd="0" destOrd="0" presId="urn:microsoft.com/office/officeart/2005/8/layout/radial1"/>
    <dgm:cxn modelId="{40F4472A-4B30-4B72-897E-01004DACADFC}" type="presOf" srcId="{405E1978-5F07-4BAC-BAFE-BFD4DEE3F068}" destId="{CE4FB6EE-C55E-48AB-8C78-82485661021D}" srcOrd="0" destOrd="0" presId="urn:microsoft.com/office/officeart/2005/8/layout/radial1"/>
    <dgm:cxn modelId="{1E92E13C-90D2-430E-978E-94D014800C54}" srcId="{F6D70062-3925-4A9E-9C3C-C89764DF5BFD}" destId="{FA5E5AB3-8E6D-4849-AB22-53A794916311}" srcOrd="5" destOrd="0" parTransId="{0743BF90-B053-419D-AF8E-A1B3DB643E94}" sibTransId="{FF9DB532-544F-4079-A0B2-AA3B7A028F9C}"/>
    <dgm:cxn modelId="{461086D8-E087-4B4E-BB03-DF037150DAAD}" srcId="{F6D70062-3925-4A9E-9C3C-C89764DF5BFD}" destId="{D6EAFB4E-E4EB-4F4D-9286-03230FB3703B}" srcOrd="3" destOrd="0" parTransId="{53D5E90D-5130-4046-BFE0-DD51C733715D}" sibTransId="{8EF59D05-DC6B-49E8-BC9D-21EF03294D56}"/>
    <dgm:cxn modelId="{1D4EF2FC-BB98-4430-BAEE-DDAC1830AF90}" type="presOf" srcId="{299A32D1-A39A-4039-B075-AF0983BCF907}" destId="{B6C950B2-FB50-42B2-A119-0F037AED6885}" srcOrd="0" destOrd="0" presId="urn:microsoft.com/office/officeart/2005/8/layout/radial1"/>
    <dgm:cxn modelId="{2E01A06A-EB26-40AC-A868-E560C090DD62}" type="presOf" srcId="{4BA23ACF-1752-466F-91C0-6A8679261866}" destId="{416C168C-AFE4-40DC-9B70-6F4E70DA5BBB}" srcOrd="0" destOrd="0" presId="urn:microsoft.com/office/officeart/2005/8/layout/radial1"/>
    <dgm:cxn modelId="{5C60AB45-905E-4088-A570-1BD1811E0B83}" type="presOf" srcId="{0743BF90-B053-419D-AF8E-A1B3DB643E94}" destId="{97CD990B-C837-4986-81FB-07BE7FA3B088}" srcOrd="1" destOrd="0" presId="urn:microsoft.com/office/officeart/2005/8/layout/radial1"/>
    <dgm:cxn modelId="{6671EDFE-415D-4D7B-B87C-14F131979C35}" type="presOf" srcId="{0743BF90-B053-419D-AF8E-A1B3DB643E94}" destId="{F36AFA52-58B4-4A55-809A-374AED13C8A6}" srcOrd="0" destOrd="0" presId="urn:microsoft.com/office/officeart/2005/8/layout/radial1"/>
    <dgm:cxn modelId="{DC38C949-58DF-4B0F-AD0B-CDDAF2D9EF75}" type="presOf" srcId="{4BA23ACF-1752-466F-91C0-6A8679261866}" destId="{159255D1-EDF8-448F-AE5B-6EA4A3F58C13}" srcOrd="1" destOrd="0" presId="urn:microsoft.com/office/officeart/2005/8/layout/radial1"/>
    <dgm:cxn modelId="{3133CF09-77DE-4C71-98CE-1D2B65E7E321}" type="presOf" srcId="{C7EE4B38-B2F9-4CF1-9A79-9F9DB134303B}" destId="{259FDCB8-9353-4138-9AD6-00798916514B}" srcOrd="1" destOrd="0" presId="urn:microsoft.com/office/officeart/2005/8/layout/radial1"/>
    <dgm:cxn modelId="{097B4264-98AE-4B4D-A25B-70A950B294E2}" type="presOf" srcId="{0A0F4E8C-F812-40C1-934B-964533BB8128}" destId="{23529107-5B1A-4066-9FFF-9D6554FEF897}" srcOrd="0" destOrd="0" presId="urn:microsoft.com/office/officeart/2005/8/layout/radial1"/>
    <dgm:cxn modelId="{34874299-07DE-44C2-A57A-82A3672EF330}" type="presOf" srcId="{D88F87CB-B0CD-4EA1-927E-29A8D0844FA3}" destId="{07CE243C-7AB8-4610-A20F-61A1654C8690}" srcOrd="0" destOrd="0" presId="urn:microsoft.com/office/officeart/2005/8/layout/radial1"/>
    <dgm:cxn modelId="{10850C9D-15BD-4A63-80BE-F9EECD132BF4}" srcId="{F6D70062-3925-4A9E-9C3C-C89764DF5BFD}" destId="{0C198332-1496-4876-8B80-0A12D7D3A8B3}" srcOrd="4" destOrd="0" parTransId="{0A0F4E8C-F812-40C1-934B-964533BB8128}" sibTransId="{1FABD34E-FAEC-46DC-AE7F-C04895D69FDE}"/>
    <dgm:cxn modelId="{197673B1-7811-4290-9A9B-7612D7F77564}" type="presOf" srcId="{FA5E5AB3-8E6D-4849-AB22-53A794916311}" destId="{BDD9B0E0-4F56-4851-9E06-9A02B519509C}" srcOrd="0" destOrd="0" presId="urn:microsoft.com/office/officeart/2005/8/layout/radial1"/>
    <dgm:cxn modelId="{62681D16-1464-453B-81AA-3E57E6FEBCEE}" type="presOf" srcId="{6C5063D7-921B-4EA5-92F6-0C455170E3C5}" destId="{8634B4B0-EB26-4C7A-8076-ED53DDF99590}" srcOrd="0" destOrd="0" presId="urn:microsoft.com/office/officeart/2005/8/layout/radial1"/>
    <dgm:cxn modelId="{DBC836D5-3050-4A72-9F5D-183EF7A5FFFF}" type="presOf" srcId="{5007C888-14BF-4165-AD01-235675D0331C}" destId="{A2863600-451C-416D-8FDB-67C356F62A19}" srcOrd="0" destOrd="0" presId="urn:microsoft.com/office/officeart/2005/8/layout/radial1"/>
    <dgm:cxn modelId="{44F45D96-918E-48BD-AA2D-745F6371044E}" type="presOf" srcId="{2668E446-DE04-419C-8047-9695706EC3B9}" destId="{D02E13C6-334D-4943-9E5E-B698876D1B9E}" srcOrd="0" destOrd="0" presId="urn:microsoft.com/office/officeart/2005/8/layout/radial1"/>
    <dgm:cxn modelId="{595411FD-C689-47C7-A92A-8E8EC08AB3C9}" srcId="{F6D70062-3925-4A9E-9C3C-C89764DF5BFD}" destId="{1F63901E-8F3D-4674-9124-7C11AEE12613}" srcOrd="0" destOrd="0" parTransId="{C7EE4B38-B2F9-4CF1-9A79-9F9DB134303B}" sibTransId="{98CA1D86-3A4E-4BA7-B4CC-4906839ED4B0}"/>
    <dgm:cxn modelId="{611028E3-00AF-432F-8A0A-44AB17A68A97}" type="presOf" srcId="{53D5E90D-5130-4046-BFE0-DD51C733715D}" destId="{3877D0C3-80BA-4552-A271-30EF495A5757}" srcOrd="0" destOrd="0" presId="urn:microsoft.com/office/officeart/2005/8/layout/radial1"/>
    <dgm:cxn modelId="{11946C13-3BC3-4557-AF00-BD4E9E00E9AF}" type="presOf" srcId="{0C198332-1496-4876-8B80-0A12D7D3A8B3}" destId="{EA7C52B8-9D0A-4F77-9A03-3214E15F57A2}" srcOrd="0" destOrd="0" presId="urn:microsoft.com/office/officeart/2005/8/layout/radial1"/>
    <dgm:cxn modelId="{9F0C7027-6149-47FB-BE90-2E788C87F39F}" type="presOf" srcId="{C7EE4B38-B2F9-4CF1-9A79-9F9DB134303B}" destId="{A9A1794F-24B5-4E8A-9749-62412F47A5B7}" srcOrd="0" destOrd="0" presId="urn:microsoft.com/office/officeart/2005/8/layout/radial1"/>
    <dgm:cxn modelId="{AAFCC351-80A8-45AD-85EF-98CA679F0220}" type="presOf" srcId="{F64ED467-8572-4C05-96B6-2F2F7E23E5ED}" destId="{FAC9A6C5-3E81-4BC3-9AFE-870A666FC3E8}" srcOrd="1" destOrd="0" presId="urn:microsoft.com/office/officeart/2005/8/layout/radial1"/>
    <dgm:cxn modelId="{9F47D6C1-4333-4D01-96C7-CA573AA37511}" type="presOf" srcId="{7F000DB1-98A7-4359-AE88-06BCC9E4149A}" destId="{2A275F35-884B-4982-B7A3-EB518724C879}" srcOrd="1" destOrd="0" presId="urn:microsoft.com/office/officeart/2005/8/layout/radial1"/>
    <dgm:cxn modelId="{3B50A847-388D-4D72-A941-2F1423EF364A}" srcId="{F6D70062-3925-4A9E-9C3C-C89764DF5BFD}" destId="{405E1978-5F07-4BAC-BAFE-BFD4DEE3F068}" srcOrd="2" destOrd="0" parTransId="{F64ED467-8572-4C05-96B6-2F2F7E23E5ED}" sibTransId="{488DAE96-B29C-45C8-AC7E-327CD1FCDB68}"/>
    <dgm:cxn modelId="{6C81F325-011E-4667-9C13-CD6F75C4ADF1}" srcId="{F6D70062-3925-4A9E-9C3C-C89764DF5BFD}" destId="{2668E446-DE04-419C-8047-9695706EC3B9}" srcOrd="7" destOrd="0" parTransId="{7F000DB1-98A7-4359-AE88-06BCC9E4149A}" sibTransId="{320FE9C6-8647-4E76-9241-7B66A48A3CF5}"/>
    <dgm:cxn modelId="{0153E517-CD5E-4444-B663-6A2E78A4B8EA}" srcId="{299A32D1-A39A-4039-B075-AF0983BCF907}" destId="{F6D70062-3925-4A9E-9C3C-C89764DF5BFD}" srcOrd="0" destOrd="0" parTransId="{24C1718F-A9A9-4F2D-9566-004A8CE7A996}" sibTransId="{DD1D02F0-374B-47AC-AE63-789530B26240}"/>
    <dgm:cxn modelId="{0EC5BA25-C6C5-42E0-B071-866195FAD737}" type="presOf" srcId="{53D5E90D-5130-4046-BFE0-DD51C733715D}" destId="{ED10D706-8D5F-43F7-BA0E-5B91DB3F18C7}" srcOrd="1" destOrd="0" presId="urn:microsoft.com/office/officeart/2005/8/layout/radial1"/>
    <dgm:cxn modelId="{01DED2E3-5034-40F6-8700-545B24B46DF7}" type="presOf" srcId="{F64ED467-8572-4C05-96B6-2F2F7E23E5ED}" destId="{A1519442-0508-4910-B451-3B79A2E046C3}" srcOrd="0" destOrd="0" presId="urn:microsoft.com/office/officeart/2005/8/layout/radial1"/>
    <dgm:cxn modelId="{CD7768CC-DE59-420E-965F-94B6CCB36899}" srcId="{F6D70062-3925-4A9E-9C3C-C89764DF5BFD}" destId="{5007C888-14BF-4165-AD01-235675D0331C}" srcOrd="1" destOrd="0" parTransId="{4BA23ACF-1752-466F-91C0-6A8679261866}" sibTransId="{6BAAC9DB-64FE-4FE3-8FF9-0EBEF1522314}"/>
    <dgm:cxn modelId="{20CF943B-9847-476C-8A42-433088DF0547}" type="presParOf" srcId="{B6C950B2-FB50-42B2-A119-0F037AED6885}" destId="{146CA6C3-3450-4383-8A51-DF07CBBB87CD}" srcOrd="0" destOrd="0" presId="urn:microsoft.com/office/officeart/2005/8/layout/radial1"/>
    <dgm:cxn modelId="{7DFFA229-EC0D-45B5-B824-71C37889F15E}" type="presParOf" srcId="{B6C950B2-FB50-42B2-A119-0F037AED6885}" destId="{A9A1794F-24B5-4E8A-9749-62412F47A5B7}" srcOrd="1" destOrd="0" presId="urn:microsoft.com/office/officeart/2005/8/layout/radial1"/>
    <dgm:cxn modelId="{7067BB92-D337-4083-9564-C2B64B7BDC21}" type="presParOf" srcId="{A9A1794F-24B5-4E8A-9749-62412F47A5B7}" destId="{259FDCB8-9353-4138-9AD6-00798916514B}" srcOrd="0" destOrd="0" presId="urn:microsoft.com/office/officeart/2005/8/layout/radial1"/>
    <dgm:cxn modelId="{8E633C90-F5BF-4067-ADDA-3C4FAEAF372D}" type="presParOf" srcId="{B6C950B2-FB50-42B2-A119-0F037AED6885}" destId="{1B5DFAD6-8B85-4B76-857E-42EE3E965E89}" srcOrd="2" destOrd="0" presId="urn:microsoft.com/office/officeart/2005/8/layout/radial1"/>
    <dgm:cxn modelId="{2F59D9E0-0B1B-45B3-A0F4-70245B6433BC}" type="presParOf" srcId="{B6C950B2-FB50-42B2-A119-0F037AED6885}" destId="{416C168C-AFE4-40DC-9B70-6F4E70DA5BBB}" srcOrd="3" destOrd="0" presId="urn:microsoft.com/office/officeart/2005/8/layout/radial1"/>
    <dgm:cxn modelId="{51CB555F-E8B6-4E18-A33A-CA4C86DAA5D2}" type="presParOf" srcId="{416C168C-AFE4-40DC-9B70-6F4E70DA5BBB}" destId="{159255D1-EDF8-448F-AE5B-6EA4A3F58C13}" srcOrd="0" destOrd="0" presId="urn:microsoft.com/office/officeart/2005/8/layout/radial1"/>
    <dgm:cxn modelId="{9244EA93-1D47-44EE-B155-2CE7E2216025}" type="presParOf" srcId="{B6C950B2-FB50-42B2-A119-0F037AED6885}" destId="{A2863600-451C-416D-8FDB-67C356F62A19}" srcOrd="4" destOrd="0" presId="urn:microsoft.com/office/officeart/2005/8/layout/radial1"/>
    <dgm:cxn modelId="{E0F5E09D-096B-4915-9B84-DC2F886BF273}" type="presParOf" srcId="{B6C950B2-FB50-42B2-A119-0F037AED6885}" destId="{A1519442-0508-4910-B451-3B79A2E046C3}" srcOrd="5" destOrd="0" presId="urn:microsoft.com/office/officeart/2005/8/layout/radial1"/>
    <dgm:cxn modelId="{4472679D-141F-4645-93C8-D94EAD1C5F6B}" type="presParOf" srcId="{A1519442-0508-4910-B451-3B79A2E046C3}" destId="{FAC9A6C5-3E81-4BC3-9AFE-870A666FC3E8}" srcOrd="0" destOrd="0" presId="urn:microsoft.com/office/officeart/2005/8/layout/radial1"/>
    <dgm:cxn modelId="{3E48FDB8-947B-4792-AAFC-1501DBEEE3AB}" type="presParOf" srcId="{B6C950B2-FB50-42B2-A119-0F037AED6885}" destId="{CE4FB6EE-C55E-48AB-8C78-82485661021D}" srcOrd="6" destOrd="0" presId="urn:microsoft.com/office/officeart/2005/8/layout/radial1"/>
    <dgm:cxn modelId="{1405BC09-9130-4B2D-8E55-FFB5765BADBA}" type="presParOf" srcId="{B6C950B2-FB50-42B2-A119-0F037AED6885}" destId="{3877D0C3-80BA-4552-A271-30EF495A5757}" srcOrd="7" destOrd="0" presId="urn:microsoft.com/office/officeart/2005/8/layout/radial1"/>
    <dgm:cxn modelId="{9EBA5826-8D0D-4E52-92A9-4919E317E8AD}" type="presParOf" srcId="{3877D0C3-80BA-4552-A271-30EF495A5757}" destId="{ED10D706-8D5F-43F7-BA0E-5B91DB3F18C7}" srcOrd="0" destOrd="0" presId="urn:microsoft.com/office/officeart/2005/8/layout/radial1"/>
    <dgm:cxn modelId="{D5C662F5-7B41-42B8-933F-7CF6AB059504}" type="presParOf" srcId="{B6C950B2-FB50-42B2-A119-0F037AED6885}" destId="{9D9DC8DA-45F1-44B4-85A7-8E122D7C58DA}" srcOrd="8" destOrd="0" presId="urn:microsoft.com/office/officeart/2005/8/layout/radial1"/>
    <dgm:cxn modelId="{8775B5F8-08B3-4340-BA68-A3FB28A4F7FF}" type="presParOf" srcId="{B6C950B2-FB50-42B2-A119-0F037AED6885}" destId="{23529107-5B1A-4066-9FFF-9D6554FEF897}" srcOrd="9" destOrd="0" presId="urn:microsoft.com/office/officeart/2005/8/layout/radial1"/>
    <dgm:cxn modelId="{DD56F399-953E-4187-9A9F-4407DCC58F8E}" type="presParOf" srcId="{23529107-5B1A-4066-9FFF-9D6554FEF897}" destId="{FD453CA3-1734-4273-864D-A0925A88AFF1}" srcOrd="0" destOrd="0" presId="urn:microsoft.com/office/officeart/2005/8/layout/radial1"/>
    <dgm:cxn modelId="{90C8D872-2C3F-4AD2-96AA-D1D2D2166FC5}" type="presParOf" srcId="{B6C950B2-FB50-42B2-A119-0F037AED6885}" destId="{EA7C52B8-9D0A-4F77-9A03-3214E15F57A2}" srcOrd="10" destOrd="0" presId="urn:microsoft.com/office/officeart/2005/8/layout/radial1"/>
    <dgm:cxn modelId="{5A3DF99D-3A8A-46EC-B0AD-DA0D8BE83DBC}" type="presParOf" srcId="{B6C950B2-FB50-42B2-A119-0F037AED6885}" destId="{F36AFA52-58B4-4A55-809A-374AED13C8A6}" srcOrd="11" destOrd="0" presId="urn:microsoft.com/office/officeart/2005/8/layout/radial1"/>
    <dgm:cxn modelId="{D7CAF6DC-09F9-481B-9BC2-7D08DD763B97}" type="presParOf" srcId="{F36AFA52-58B4-4A55-809A-374AED13C8A6}" destId="{97CD990B-C837-4986-81FB-07BE7FA3B088}" srcOrd="0" destOrd="0" presId="urn:microsoft.com/office/officeart/2005/8/layout/radial1"/>
    <dgm:cxn modelId="{79A08007-B671-4EA3-AF73-A72DC9611E04}" type="presParOf" srcId="{B6C950B2-FB50-42B2-A119-0F037AED6885}" destId="{BDD9B0E0-4F56-4851-9E06-9A02B519509C}" srcOrd="12" destOrd="0" presId="urn:microsoft.com/office/officeart/2005/8/layout/radial1"/>
    <dgm:cxn modelId="{655DE869-9545-4DA0-AB33-72FF5FB447E7}" type="presParOf" srcId="{B6C950B2-FB50-42B2-A119-0F037AED6885}" destId="{8634B4B0-EB26-4C7A-8076-ED53DDF99590}" srcOrd="13" destOrd="0" presId="urn:microsoft.com/office/officeart/2005/8/layout/radial1"/>
    <dgm:cxn modelId="{CFB6D1E3-B44C-4877-B650-95CCEF7C48D3}" type="presParOf" srcId="{8634B4B0-EB26-4C7A-8076-ED53DDF99590}" destId="{206C3D6D-1E1C-476E-AC80-1FFFD723A785}" srcOrd="0" destOrd="0" presId="urn:microsoft.com/office/officeart/2005/8/layout/radial1"/>
    <dgm:cxn modelId="{616E80B3-22D4-4462-AEC7-C52A0A6412D3}" type="presParOf" srcId="{B6C950B2-FB50-42B2-A119-0F037AED6885}" destId="{07CE243C-7AB8-4610-A20F-61A1654C8690}" srcOrd="14" destOrd="0" presId="urn:microsoft.com/office/officeart/2005/8/layout/radial1"/>
    <dgm:cxn modelId="{9F49BB3F-8074-4036-8F14-B6ADA2F5DB89}" type="presParOf" srcId="{B6C950B2-FB50-42B2-A119-0F037AED6885}" destId="{E8324F1A-2F1E-4E88-9BAA-0CD7275DA3DC}" srcOrd="15" destOrd="0" presId="urn:microsoft.com/office/officeart/2005/8/layout/radial1"/>
    <dgm:cxn modelId="{62C43B5E-2C6E-4C9F-82A4-45AE80D1F112}" type="presParOf" srcId="{E8324F1A-2F1E-4E88-9BAA-0CD7275DA3DC}" destId="{2A275F35-884B-4982-B7A3-EB518724C879}" srcOrd="0" destOrd="0" presId="urn:microsoft.com/office/officeart/2005/8/layout/radial1"/>
    <dgm:cxn modelId="{B9E616D4-256B-4D95-A604-CA1DADD3A08F}" type="presParOf" srcId="{B6C950B2-FB50-42B2-A119-0F037AED6885}" destId="{D02E13C6-334D-4943-9E5E-B698876D1B9E}" srcOrd="16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CA6C3-3450-4383-8A51-DF07CBBB87CD}">
      <dsp:nvSpPr>
        <dsp:cNvPr id="0" name=""/>
        <dsp:cNvSpPr/>
      </dsp:nvSpPr>
      <dsp:spPr>
        <a:xfrm>
          <a:off x="2995523" y="1952401"/>
          <a:ext cx="1464013" cy="1464013"/>
        </a:xfrm>
        <a:prstGeom prst="ellipse">
          <a:avLst/>
        </a:prstGeom>
        <a:solidFill>
          <a:srgbClr val="861B3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kern="1200" dirty="0" smtClean="0">
              <a:solidFill>
                <a:schemeClr val="bg1"/>
              </a:solidFill>
              <a:latin typeface="Century Gothic" panose="020B0502020202020204" pitchFamily="34" charset="0"/>
            </a:rPr>
            <a:t>Perfil profesional,  criterios</a:t>
          </a:r>
          <a:r>
            <a:rPr lang="es-ES" sz="1400" b="0" i="0" kern="1200" dirty="0" smtClean="0">
              <a:solidFill>
                <a:schemeClr val="bg1"/>
              </a:solidFill>
              <a:latin typeface="Century Gothic" panose="020B0502020202020204" pitchFamily="34" charset="0"/>
            </a:rPr>
            <a:t> e indicadores</a:t>
          </a:r>
          <a:endParaRPr lang="es-ES" sz="1400" b="0" i="0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3209923" y="2166801"/>
        <a:ext cx="1035213" cy="1035213"/>
      </dsp:txXfrm>
    </dsp:sp>
    <dsp:sp modelId="{A9A1794F-24B5-4E8A-9749-62412F47A5B7}">
      <dsp:nvSpPr>
        <dsp:cNvPr id="0" name=""/>
        <dsp:cNvSpPr/>
      </dsp:nvSpPr>
      <dsp:spPr>
        <a:xfrm rot="16200000">
          <a:off x="3430481" y="1640746"/>
          <a:ext cx="594096" cy="29213"/>
        </a:xfrm>
        <a:custGeom>
          <a:avLst/>
          <a:gdLst/>
          <a:ahLst/>
          <a:cxnLst/>
          <a:rect l="0" t="0" r="0" b="0"/>
          <a:pathLst>
            <a:path>
              <a:moveTo>
                <a:pt x="0" y="14606"/>
              </a:moveTo>
              <a:lnTo>
                <a:pt x="594096" y="14606"/>
              </a:lnTo>
            </a:path>
          </a:pathLst>
        </a:custGeom>
        <a:noFill/>
        <a:ln w="12700" cap="flat" cmpd="sng" algn="ctr">
          <a:solidFill>
            <a:srgbClr val="861B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b="0" kern="1200"/>
        </a:p>
      </dsp:txBody>
      <dsp:txXfrm>
        <a:off x="3712677" y="1640500"/>
        <a:ext cx="29704" cy="29704"/>
      </dsp:txXfrm>
    </dsp:sp>
    <dsp:sp modelId="{1B5DFAD6-8B85-4B76-857E-42EE3E965E89}">
      <dsp:nvSpPr>
        <dsp:cNvPr id="0" name=""/>
        <dsp:cNvSpPr/>
      </dsp:nvSpPr>
      <dsp:spPr>
        <a:xfrm>
          <a:off x="2995523" y="-105709"/>
          <a:ext cx="1464013" cy="1464013"/>
        </a:xfrm>
        <a:prstGeom prst="ellipse">
          <a:avLst/>
        </a:prstGeom>
        <a:solidFill>
          <a:srgbClr val="D2B6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222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50" b="0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Conjunto de características, requisitos, cualidades o aptitudes del aspirante a </a:t>
          </a:r>
          <a:r>
            <a:rPr lang="es-ES" sz="950" b="0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desempeñar un puesto o función </a:t>
          </a:r>
          <a:endParaRPr lang="es-ES" sz="950" b="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3209923" y="108691"/>
        <a:ext cx="1035213" cy="1035213"/>
      </dsp:txXfrm>
    </dsp:sp>
    <dsp:sp modelId="{416C168C-AFE4-40DC-9B70-6F4E70DA5BBB}">
      <dsp:nvSpPr>
        <dsp:cNvPr id="0" name=""/>
        <dsp:cNvSpPr/>
      </dsp:nvSpPr>
      <dsp:spPr>
        <a:xfrm rot="18900000">
          <a:off x="4158133" y="1942149"/>
          <a:ext cx="594096" cy="29213"/>
        </a:xfrm>
        <a:custGeom>
          <a:avLst/>
          <a:gdLst/>
          <a:ahLst/>
          <a:cxnLst/>
          <a:rect l="0" t="0" r="0" b="0"/>
          <a:pathLst>
            <a:path>
              <a:moveTo>
                <a:pt x="0" y="14606"/>
              </a:moveTo>
              <a:lnTo>
                <a:pt x="594096" y="14606"/>
              </a:lnTo>
            </a:path>
          </a:pathLst>
        </a:custGeom>
        <a:noFill/>
        <a:ln w="12700" cap="flat" cmpd="sng" algn="ctr">
          <a:solidFill>
            <a:srgbClr val="861B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b="0" kern="1200"/>
        </a:p>
      </dsp:txBody>
      <dsp:txXfrm>
        <a:off x="4440329" y="1941903"/>
        <a:ext cx="29704" cy="29704"/>
      </dsp:txXfrm>
    </dsp:sp>
    <dsp:sp modelId="{A2863600-451C-416D-8FDB-67C356F62A19}">
      <dsp:nvSpPr>
        <dsp:cNvPr id="0" name=""/>
        <dsp:cNvSpPr/>
      </dsp:nvSpPr>
      <dsp:spPr>
        <a:xfrm>
          <a:off x="4450827" y="497097"/>
          <a:ext cx="1464013" cy="1464013"/>
        </a:xfrm>
        <a:prstGeom prst="ellipse">
          <a:avLst/>
        </a:prstGeom>
        <a:solidFill>
          <a:srgbClr val="D2B6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222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50" b="0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Son herramientas normativas de lo que deben saber y ser capaces de hacer las maestras y los maestros</a:t>
          </a:r>
          <a:endParaRPr lang="es-ES" sz="950" b="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4665227" y="711497"/>
        <a:ext cx="1035213" cy="1035213"/>
      </dsp:txXfrm>
    </dsp:sp>
    <dsp:sp modelId="{A1519442-0508-4910-B451-3B79A2E046C3}">
      <dsp:nvSpPr>
        <dsp:cNvPr id="0" name=""/>
        <dsp:cNvSpPr/>
      </dsp:nvSpPr>
      <dsp:spPr>
        <a:xfrm>
          <a:off x="4459536" y="2669801"/>
          <a:ext cx="594096" cy="29213"/>
        </a:xfrm>
        <a:custGeom>
          <a:avLst/>
          <a:gdLst/>
          <a:ahLst/>
          <a:cxnLst/>
          <a:rect l="0" t="0" r="0" b="0"/>
          <a:pathLst>
            <a:path>
              <a:moveTo>
                <a:pt x="0" y="14606"/>
              </a:moveTo>
              <a:lnTo>
                <a:pt x="594096" y="14606"/>
              </a:lnTo>
            </a:path>
          </a:pathLst>
        </a:custGeom>
        <a:noFill/>
        <a:ln w="12700" cap="flat" cmpd="sng" algn="ctr">
          <a:solidFill>
            <a:srgbClr val="861B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b="0" kern="1200"/>
        </a:p>
      </dsp:txBody>
      <dsp:txXfrm>
        <a:off x="4741732" y="2669555"/>
        <a:ext cx="29704" cy="29704"/>
      </dsp:txXfrm>
    </dsp:sp>
    <dsp:sp modelId="{CE4FB6EE-C55E-48AB-8C78-82485661021D}">
      <dsp:nvSpPr>
        <dsp:cNvPr id="0" name=""/>
        <dsp:cNvSpPr/>
      </dsp:nvSpPr>
      <dsp:spPr>
        <a:xfrm>
          <a:off x="5053633" y="1952401"/>
          <a:ext cx="1464013" cy="1464013"/>
        </a:xfrm>
        <a:prstGeom prst="ellipse">
          <a:avLst/>
        </a:prstGeom>
        <a:solidFill>
          <a:srgbClr val="D2B6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222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50" b="0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Son referentes de la buena práctica y el desempeño eficiente de maestros, directores y supervisores</a:t>
          </a:r>
          <a:endParaRPr lang="es-ES" sz="950" b="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5268033" y="2166801"/>
        <a:ext cx="1035213" cy="1035213"/>
      </dsp:txXfrm>
    </dsp:sp>
    <dsp:sp modelId="{3877D0C3-80BA-4552-A271-30EF495A5757}">
      <dsp:nvSpPr>
        <dsp:cNvPr id="0" name=""/>
        <dsp:cNvSpPr/>
      </dsp:nvSpPr>
      <dsp:spPr>
        <a:xfrm rot="2700000">
          <a:off x="4158133" y="3397453"/>
          <a:ext cx="594096" cy="29213"/>
        </a:xfrm>
        <a:custGeom>
          <a:avLst/>
          <a:gdLst/>
          <a:ahLst/>
          <a:cxnLst/>
          <a:rect l="0" t="0" r="0" b="0"/>
          <a:pathLst>
            <a:path>
              <a:moveTo>
                <a:pt x="0" y="14606"/>
              </a:moveTo>
              <a:lnTo>
                <a:pt x="594096" y="14606"/>
              </a:lnTo>
            </a:path>
          </a:pathLst>
        </a:custGeom>
        <a:noFill/>
        <a:ln w="12700" cap="flat" cmpd="sng" algn="ctr">
          <a:solidFill>
            <a:srgbClr val="861B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b="0" kern="1200"/>
        </a:p>
      </dsp:txBody>
      <dsp:txXfrm>
        <a:off x="4440329" y="3397207"/>
        <a:ext cx="29704" cy="29704"/>
      </dsp:txXfrm>
    </dsp:sp>
    <dsp:sp modelId="{9D9DC8DA-45F1-44B4-85A7-8E122D7C58DA}">
      <dsp:nvSpPr>
        <dsp:cNvPr id="0" name=""/>
        <dsp:cNvSpPr/>
      </dsp:nvSpPr>
      <dsp:spPr>
        <a:xfrm>
          <a:off x="4450827" y="3407705"/>
          <a:ext cx="1464013" cy="1464013"/>
        </a:xfrm>
        <a:prstGeom prst="ellipse">
          <a:avLst/>
        </a:prstGeom>
        <a:solidFill>
          <a:srgbClr val="D2B6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b="0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Corresponde       a la SEP su elaboración, con la participación de las autoridades educativas, mediante las disposiciones que esta establezca </a:t>
          </a:r>
          <a:endParaRPr lang="es-ES" sz="900" b="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4665227" y="3622105"/>
        <a:ext cx="1035213" cy="1035213"/>
      </dsp:txXfrm>
    </dsp:sp>
    <dsp:sp modelId="{23529107-5B1A-4066-9FFF-9D6554FEF897}">
      <dsp:nvSpPr>
        <dsp:cNvPr id="0" name=""/>
        <dsp:cNvSpPr/>
      </dsp:nvSpPr>
      <dsp:spPr>
        <a:xfrm rot="5400000">
          <a:off x="3430481" y="3698856"/>
          <a:ext cx="594096" cy="29213"/>
        </a:xfrm>
        <a:custGeom>
          <a:avLst/>
          <a:gdLst/>
          <a:ahLst/>
          <a:cxnLst/>
          <a:rect l="0" t="0" r="0" b="0"/>
          <a:pathLst>
            <a:path>
              <a:moveTo>
                <a:pt x="0" y="14606"/>
              </a:moveTo>
              <a:lnTo>
                <a:pt x="594096" y="14606"/>
              </a:lnTo>
            </a:path>
          </a:pathLst>
        </a:custGeom>
        <a:noFill/>
        <a:ln w="12700" cap="flat" cmpd="sng" algn="ctr">
          <a:solidFill>
            <a:srgbClr val="861B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b="0" kern="1200"/>
        </a:p>
      </dsp:txBody>
      <dsp:txXfrm>
        <a:off x="3712677" y="3698610"/>
        <a:ext cx="29704" cy="29704"/>
      </dsp:txXfrm>
    </dsp:sp>
    <dsp:sp modelId="{EA7C52B8-9D0A-4F77-9A03-3214E15F57A2}">
      <dsp:nvSpPr>
        <dsp:cNvPr id="0" name=""/>
        <dsp:cNvSpPr/>
      </dsp:nvSpPr>
      <dsp:spPr>
        <a:xfrm>
          <a:off x="2995523" y="4010511"/>
          <a:ext cx="1464013" cy="1464013"/>
        </a:xfrm>
        <a:prstGeom prst="ellipse">
          <a:avLst/>
        </a:prstGeom>
        <a:solidFill>
          <a:srgbClr val="D2B6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222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50" b="0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Se utilizarán en los procesos de selección del Sistema y serán obligatorios para las autoridades educativas</a:t>
          </a:r>
          <a:endParaRPr lang="es-ES" sz="950" b="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3209923" y="4224911"/>
        <a:ext cx="1035213" cy="1035213"/>
      </dsp:txXfrm>
    </dsp:sp>
    <dsp:sp modelId="{F36AFA52-58B4-4A55-809A-374AED13C8A6}">
      <dsp:nvSpPr>
        <dsp:cNvPr id="0" name=""/>
        <dsp:cNvSpPr/>
      </dsp:nvSpPr>
      <dsp:spPr>
        <a:xfrm rot="8100000">
          <a:off x="2702829" y="3397453"/>
          <a:ext cx="594096" cy="29213"/>
        </a:xfrm>
        <a:custGeom>
          <a:avLst/>
          <a:gdLst/>
          <a:ahLst/>
          <a:cxnLst/>
          <a:rect l="0" t="0" r="0" b="0"/>
          <a:pathLst>
            <a:path>
              <a:moveTo>
                <a:pt x="0" y="14606"/>
              </a:moveTo>
              <a:lnTo>
                <a:pt x="594096" y="14606"/>
              </a:lnTo>
            </a:path>
          </a:pathLst>
        </a:custGeom>
        <a:noFill/>
        <a:ln w="12700" cap="flat" cmpd="sng" algn="ctr">
          <a:solidFill>
            <a:srgbClr val="861B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b="0" kern="1200"/>
        </a:p>
      </dsp:txBody>
      <dsp:txXfrm rot="10800000">
        <a:off x="2985025" y="3397207"/>
        <a:ext cx="29704" cy="29704"/>
      </dsp:txXfrm>
    </dsp:sp>
    <dsp:sp modelId="{BDD9B0E0-4F56-4851-9E06-9A02B519509C}">
      <dsp:nvSpPr>
        <dsp:cNvPr id="0" name=""/>
        <dsp:cNvSpPr/>
      </dsp:nvSpPr>
      <dsp:spPr>
        <a:xfrm>
          <a:off x="1540219" y="3407705"/>
          <a:ext cx="1464013" cy="1464013"/>
        </a:xfrm>
        <a:prstGeom prst="ellipse">
          <a:avLst/>
        </a:prstGeom>
        <a:solidFill>
          <a:srgbClr val="D2B6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b="0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Se propiciarán las condiciones para generar certeza y confianza en su uso y se  asegurará su difusión como referente del trabajo docente</a:t>
          </a:r>
          <a:endParaRPr lang="es-ES" sz="900" b="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754619" y="3622105"/>
        <a:ext cx="1035213" cy="1035213"/>
      </dsp:txXfrm>
    </dsp:sp>
    <dsp:sp modelId="{8634B4B0-EB26-4C7A-8076-ED53DDF99590}">
      <dsp:nvSpPr>
        <dsp:cNvPr id="0" name=""/>
        <dsp:cNvSpPr/>
      </dsp:nvSpPr>
      <dsp:spPr>
        <a:xfrm rot="10800000">
          <a:off x="2401426" y="2669801"/>
          <a:ext cx="594096" cy="29213"/>
        </a:xfrm>
        <a:custGeom>
          <a:avLst/>
          <a:gdLst/>
          <a:ahLst/>
          <a:cxnLst/>
          <a:rect l="0" t="0" r="0" b="0"/>
          <a:pathLst>
            <a:path>
              <a:moveTo>
                <a:pt x="0" y="14606"/>
              </a:moveTo>
              <a:lnTo>
                <a:pt x="594096" y="14606"/>
              </a:lnTo>
            </a:path>
          </a:pathLst>
        </a:custGeom>
        <a:noFill/>
        <a:ln w="12700" cap="flat" cmpd="sng" algn="ctr">
          <a:solidFill>
            <a:srgbClr val="861B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b="0" kern="1200"/>
        </a:p>
      </dsp:txBody>
      <dsp:txXfrm rot="10800000">
        <a:off x="2683622" y="2669555"/>
        <a:ext cx="29704" cy="29704"/>
      </dsp:txXfrm>
    </dsp:sp>
    <dsp:sp modelId="{07CE243C-7AB8-4610-A20F-61A1654C8690}">
      <dsp:nvSpPr>
        <dsp:cNvPr id="0" name=""/>
        <dsp:cNvSpPr/>
      </dsp:nvSpPr>
      <dsp:spPr>
        <a:xfrm>
          <a:off x="937412" y="1952401"/>
          <a:ext cx="1464013" cy="1464013"/>
        </a:xfrm>
        <a:prstGeom prst="ellipse">
          <a:avLst/>
        </a:prstGeom>
        <a:solidFill>
          <a:srgbClr val="D2B6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222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50" b="0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Serán revisados periódicamente con la participación de las maestras, maestros y autoridades correspondientes</a:t>
          </a:r>
          <a:endParaRPr lang="es-ES" sz="950" b="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151812" y="2166801"/>
        <a:ext cx="1035213" cy="1035213"/>
      </dsp:txXfrm>
    </dsp:sp>
    <dsp:sp modelId="{E8324F1A-2F1E-4E88-9BAA-0CD7275DA3DC}">
      <dsp:nvSpPr>
        <dsp:cNvPr id="0" name=""/>
        <dsp:cNvSpPr/>
      </dsp:nvSpPr>
      <dsp:spPr>
        <a:xfrm rot="13500000">
          <a:off x="2702829" y="1942149"/>
          <a:ext cx="594096" cy="29213"/>
        </a:xfrm>
        <a:custGeom>
          <a:avLst/>
          <a:gdLst/>
          <a:ahLst/>
          <a:cxnLst/>
          <a:rect l="0" t="0" r="0" b="0"/>
          <a:pathLst>
            <a:path>
              <a:moveTo>
                <a:pt x="0" y="14606"/>
              </a:moveTo>
              <a:lnTo>
                <a:pt x="594096" y="14606"/>
              </a:lnTo>
            </a:path>
          </a:pathLst>
        </a:custGeom>
        <a:noFill/>
        <a:ln w="12700" cap="flat" cmpd="sng" algn="ctr">
          <a:solidFill>
            <a:srgbClr val="861B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b="0" kern="1200" dirty="0"/>
        </a:p>
      </dsp:txBody>
      <dsp:txXfrm rot="10800000">
        <a:off x="2985025" y="1941903"/>
        <a:ext cx="29704" cy="29704"/>
      </dsp:txXfrm>
    </dsp:sp>
    <dsp:sp modelId="{D02E13C6-334D-4943-9E5E-B698876D1B9E}">
      <dsp:nvSpPr>
        <dsp:cNvPr id="0" name=""/>
        <dsp:cNvSpPr/>
      </dsp:nvSpPr>
      <dsp:spPr>
        <a:xfrm>
          <a:off x="1540219" y="497097"/>
          <a:ext cx="1464013" cy="1464013"/>
        </a:xfrm>
        <a:prstGeom prst="ellipse">
          <a:avLst/>
        </a:prstGeom>
        <a:solidFill>
          <a:srgbClr val="D2B6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222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50" b="0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La formación, capacitación y actualización deberán ser congruentes con los criterios e indicadores</a:t>
          </a:r>
          <a:endParaRPr lang="es-ES" sz="950" b="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754619" y="711497"/>
        <a:ext cx="1035213" cy="1035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4EE5BBB-1E93-B24F-A927-481825F01E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B2833A-F329-C94B-AAFF-CFF4DDD355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EB72B-AAD2-B849-B11F-500454AE375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9696BF-01C6-4E4E-8810-03D83621A1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1594B0-38CC-DB4F-A2F8-CED15C8B8B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1ED35-7CB1-D547-84FD-3D9689F0A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2216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D26F4-8251-CD47-9D75-24BD2FF995B4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6813D-12EE-D543-93F5-9F0A3407B3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277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81E97834-DBAF-654B-AFED-5E54BAB7474E}"/>
              </a:ext>
            </a:extLst>
          </p:cNvPr>
          <p:cNvSpPr/>
          <p:nvPr userDrawn="1"/>
        </p:nvSpPr>
        <p:spPr>
          <a:xfrm>
            <a:off x="6495691" y="0"/>
            <a:ext cx="2648309" cy="6858000"/>
          </a:xfrm>
          <a:prstGeom prst="rect">
            <a:avLst/>
          </a:prstGeom>
          <a:solidFill>
            <a:srgbClr val="D1AB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5C8B71A-B330-F14D-BBA5-2F8FA7BDC335}"/>
              </a:ext>
            </a:extLst>
          </p:cNvPr>
          <p:cNvSpPr/>
          <p:nvPr userDrawn="1"/>
        </p:nvSpPr>
        <p:spPr>
          <a:xfrm>
            <a:off x="0" y="6461185"/>
            <a:ext cx="4554748" cy="241540"/>
          </a:xfrm>
          <a:prstGeom prst="rect">
            <a:avLst/>
          </a:prstGeom>
          <a:gradFill>
            <a:gsLst>
              <a:gs pos="8000">
                <a:srgbClr val="BFAC83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F92245E-C37B-8D4F-9F65-420618A3A01E}"/>
              </a:ext>
            </a:extLst>
          </p:cNvPr>
          <p:cNvSpPr txBox="1"/>
          <p:nvPr userDrawn="1"/>
        </p:nvSpPr>
        <p:spPr>
          <a:xfrm>
            <a:off x="82103" y="6461185"/>
            <a:ext cx="6413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sz="900" dirty="0">
                <a:solidFill>
                  <a:srgbClr val="861B36"/>
                </a:solidFill>
                <a:latin typeface="Montserrat Medium" pitchFamily="2" charset="77"/>
              </a:rPr>
              <a:t>Reunión de análisis de Autoridades Educativas de las Entidades Federativas y USICAMM</a:t>
            </a:r>
          </a:p>
        </p:txBody>
      </p:sp>
    </p:spTree>
    <p:extLst>
      <p:ext uri="{BB962C8B-B14F-4D97-AF65-F5344CB8AC3E}">
        <p14:creationId xmlns:p14="http://schemas.microsoft.com/office/powerpoint/2010/main" val="1238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623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250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42ABD-F528-0E48-9231-474752B7A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3A0FDC-C3E5-5A48-BF55-D122EC2F9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A4F5D8-AC59-C844-88C3-8843D908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1997-B6B0-4C1F-A863-7D3A40D2BD84}" type="datetime1">
              <a:rPr lang="es-MX" smtClean="0"/>
              <a:t>29/11/2019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2FB5F-3D67-D749-9154-A9E7E7D0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39AA9E-4BA2-7646-924A-836C876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114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28987"/>
            <a:ext cx="2057400" cy="19248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53DE8C1-661A-DE46-8A97-E113668624D1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876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4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37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308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009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38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333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6C23C5E-79FD-6948-B904-97A4A6BBEE64}"/>
              </a:ext>
            </a:extLst>
          </p:cNvPr>
          <p:cNvSpPr/>
          <p:nvPr userDrawn="1"/>
        </p:nvSpPr>
        <p:spPr>
          <a:xfrm>
            <a:off x="0" y="6540843"/>
            <a:ext cx="4554748" cy="161882"/>
          </a:xfrm>
          <a:prstGeom prst="rect">
            <a:avLst/>
          </a:prstGeom>
          <a:gradFill>
            <a:gsLst>
              <a:gs pos="0">
                <a:srgbClr val="BFAC83">
                  <a:alpha val="66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4AC4B38-C71A-7F48-80B2-03B1C4E9F87F}"/>
              </a:ext>
            </a:extLst>
          </p:cNvPr>
          <p:cNvSpPr/>
          <p:nvPr userDrawn="1"/>
        </p:nvSpPr>
        <p:spPr>
          <a:xfrm>
            <a:off x="6495691" y="0"/>
            <a:ext cx="2648309" cy="6858000"/>
          </a:xfrm>
          <a:prstGeom prst="rect">
            <a:avLst/>
          </a:prstGeom>
          <a:solidFill>
            <a:srgbClr val="D1AB7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FE8E6DC-3D25-6E47-8D09-3E92B6F07654}"/>
              </a:ext>
            </a:extLst>
          </p:cNvPr>
          <p:cNvSpPr/>
          <p:nvPr userDrawn="1"/>
        </p:nvSpPr>
        <p:spPr>
          <a:xfrm>
            <a:off x="6499654" y="535455"/>
            <a:ext cx="2644346" cy="123568"/>
          </a:xfrm>
          <a:prstGeom prst="rect">
            <a:avLst/>
          </a:prstGeom>
          <a:solidFill>
            <a:srgbClr val="861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</a:t>
            </a:r>
            <a:endParaRPr lang="es-MX" sz="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EB7DBD-5CC5-464D-9751-69730CD2B345}"/>
              </a:ext>
            </a:extLst>
          </p:cNvPr>
          <p:cNvSpPr txBox="1"/>
          <p:nvPr userDrawn="1"/>
        </p:nvSpPr>
        <p:spPr>
          <a:xfrm>
            <a:off x="6499952" y="516854"/>
            <a:ext cx="264404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50" b="1" i="0" dirty="0">
                <a:solidFill>
                  <a:schemeClr val="bg1"/>
                </a:solidFill>
                <a:latin typeface="Montserrat SemiBold" pitchFamily="2" charset="77"/>
              </a:rPr>
              <a:t>UNIDAD DEL SISTEMA PARA LA CARRERA DE LAS MAESTRAS Y LOS MAESTROS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7A4FDB-D7B8-794C-BD80-B2617642C23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865414" y="82378"/>
            <a:ext cx="1924577" cy="3978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940BA9E-05F8-E247-8777-642B87C7916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1120347"/>
            <a:ext cx="5406887" cy="525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6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8EBD9D2-F18E-5148-8F80-7D4CE8D2F50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666269E-4BD6-8047-B313-B863BC21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367"/>
            <a:ext cx="6440993" cy="6258915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F4C12566-25A3-1547-B733-D7C31D0878A9}"/>
              </a:ext>
            </a:extLst>
          </p:cNvPr>
          <p:cNvGrpSpPr/>
          <p:nvPr/>
        </p:nvGrpSpPr>
        <p:grpSpPr>
          <a:xfrm>
            <a:off x="707366" y="1854054"/>
            <a:ext cx="7502137" cy="2985433"/>
            <a:chOff x="707366" y="1684611"/>
            <a:chExt cx="7502137" cy="2985433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E7397409-9143-854D-A6CC-30396622B4A1}"/>
                </a:ext>
              </a:extLst>
            </p:cNvPr>
            <p:cNvSpPr txBox="1"/>
            <p:nvPr/>
          </p:nvSpPr>
          <p:spPr>
            <a:xfrm>
              <a:off x="1405139" y="1684611"/>
              <a:ext cx="6333785" cy="2985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2800" b="1" cap="small" dirty="0" smtClean="0">
                  <a:solidFill>
                    <a:srgbClr val="960E20"/>
                  </a:solidFill>
                  <a:latin typeface="Montserrat" pitchFamily="2" charset="77"/>
                </a:rPr>
                <a:t>Reunión Nacional de Análisis</a:t>
              </a:r>
            </a:p>
            <a:p>
              <a:pPr algn="ctr"/>
              <a:endParaRPr lang="es-MX" sz="2000" b="1" cap="small" dirty="0" smtClean="0">
                <a:solidFill>
                  <a:srgbClr val="960E20"/>
                </a:solidFill>
                <a:latin typeface="Montserrat" pitchFamily="2" charset="77"/>
              </a:endParaRPr>
            </a:p>
            <a:p>
              <a:pPr algn="ctr"/>
              <a:r>
                <a:rPr lang="es-MX" sz="2000" b="1" cap="small" dirty="0">
                  <a:solidFill>
                    <a:srgbClr val="960E20"/>
                  </a:solidFill>
                  <a:latin typeface="Montserrat" pitchFamily="2" charset="77"/>
                </a:rPr>
                <a:t>Marco para la excelencia en la enseñanza y</a:t>
              </a:r>
            </a:p>
            <a:p>
              <a:pPr algn="ctr"/>
              <a:r>
                <a:rPr lang="es-MX" sz="2000" b="1" cap="small" dirty="0">
                  <a:solidFill>
                    <a:srgbClr val="960E20"/>
                  </a:solidFill>
                  <a:latin typeface="Montserrat" pitchFamily="2" charset="77"/>
                </a:rPr>
                <a:t>la gestión escolar dirigidos al aprendizaje y el</a:t>
              </a:r>
            </a:p>
            <a:p>
              <a:pPr algn="ctr"/>
              <a:r>
                <a:rPr lang="es-MX" sz="2000" b="1" cap="small" dirty="0">
                  <a:solidFill>
                    <a:srgbClr val="960E20"/>
                  </a:solidFill>
                  <a:latin typeface="Montserrat" pitchFamily="2" charset="77"/>
                </a:rPr>
                <a:t>desarrollo integral de todos los </a:t>
              </a:r>
              <a:r>
                <a:rPr lang="es-MX" sz="2000" b="1" cap="small" dirty="0" smtClean="0">
                  <a:solidFill>
                    <a:srgbClr val="960E20"/>
                  </a:solidFill>
                  <a:latin typeface="Montserrat" pitchFamily="2" charset="77"/>
                </a:rPr>
                <a:t>alumnos</a:t>
              </a:r>
            </a:p>
            <a:p>
              <a:pPr algn="ctr"/>
              <a:endParaRPr lang="es-MX" sz="2000" b="1" cap="small" dirty="0">
                <a:solidFill>
                  <a:srgbClr val="960E20"/>
                </a:solidFill>
                <a:latin typeface="Montserrat" pitchFamily="2" charset="77"/>
              </a:endParaRPr>
            </a:p>
            <a:p>
              <a:pPr algn="ctr"/>
              <a:r>
                <a:rPr lang="es-MX" sz="2000" b="1" dirty="0"/>
                <a:t>Perfil docente, directivo y </a:t>
              </a:r>
              <a:r>
                <a:rPr lang="es-MX" sz="2000" b="1" dirty="0" smtClean="0"/>
                <a:t>de </a:t>
              </a:r>
              <a:r>
                <a:rPr lang="es-MX" sz="2000" b="1" dirty="0"/>
                <a:t>supervisión. </a:t>
              </a:r>
              <a:endParaRPr lang="es-MX" sz="2000" b="1" dirty="0" smtClean="0"/>
            </a:p>
            <a:p>
              <a:pPr algn="ctr"/>
              <a:r>
                <a:rPr lang="es-MX" sz="2000" b="1" dirty="0" smtClean="0"/>
                <a:t>Educación </a:t>
              </a:r>
              <a:r>
                <a:rPr lang="es-MX" sz="2000" b="1" dirty="0"/>
                <a:t>Básica</a:t>
              </a:r>
            </a:p>
            <a:p>
              <a:pPr algn="ctr"/>
              <a:endParaRPr lang="es-MX" sz="2000" b="1" cap="small" dirty="0" smtClean="0">
                <a:solidFill>
                  <a:srgbClr val="960E20"/>
                </a:solidFill>
                <a:latin typeface="Montserrat" pitchFamily="2" charset="77"/>
              </a:endParaRPr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B34150CE-3FD1-E14B-B083-207AE1A504FD}"/>
                </a:ext>
              </a:extLst>
            </p:cNvPr>
            <p:cNvCxnSpPr>
              <a:cxnSpLocks/>
            </p:cNvCxnSpPr>
            <p:nvPr/>
          </p:nvCxnSpPr>
          <p:spPr>
            <a:xfrm>
              <a:off x="707366" y="3641430"/>
              <a:ext cx="7502137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14E553-211D-4F4E-A4E3-F0D37ABAEB3B}"/>
              </a:ext>
            </a:extLst>
          </p:cNvPr>
          <p:cNvSpPr txBox="1"/>
          <p:nvPr/>
        </p:nvSpPr>
        <p:spPr>
          <a:xfrm>
            <a:off x="3300668" y="5609620"/>
            <a:ext cx="2542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2 y 3 de diciembre de </a:t>
            </a: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2019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F8FEABB9-A386-C14F-92D2-930C0CCE04F4}"/>
              </a:ext>
            </a:extLst>
          </p:cNvPr>
          <p:cNvGrpSpPr/>
          <p:nvPr/>
        </p:nvGrpSpPr>
        <p:grpSpPr>
          <a:xfrm>
            <a:off x="842380" y="361341"/>
            <a:ext cx="7474620" cy="561685"/>
            <a:chOff x="842380" y="361341"/>
            <a:chExt cx="7474620" cy="561685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0827F0BB-6321-BE4A-9E99-BE2E2D59E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380" y="361341"/>
              <a:ext cx="2717336" cy="561685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CD3739A-A758-3C4F-8F0B-586805441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9699" y="361923"/>
              <a:ext cx="1517301" cy="542646"/>
            </a:xfrm>
            <a:prstGeom prst="rect">
              <a:avLst/>
            </a:prstGeom>
          </p:spPr>
        </p:pic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0B8A3B4C-E87F-254F-B0EE-49438C295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62949"/>
            <a:ext cx="9144000" cy="19505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7397409-9143-854D-A6CC-30396622B4A1}"/>
              </a:ext>
            </a:extLst>
          </p:cNvPr>
          <p:cNvSpPr txBox="1"/>
          <p:nvPr/>
        </p:nvSpPr>
        <p:spPr>
          <a:xfrm>
            <a:off x="1457535" y="4103086"/>
            <a:ext cx="63914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s-MX" sz="1400" b="1" dirty="0" smtClean="0">
              <a:solidFill>
                <a:srgbClr val="BFAC83"/>
              </a:solidFill>
              <a:latin typeface="Montserrat" pitchFamily="2" charset="77"/>
            </a:endParaRPr>
          </a:p>
          <a:p>
            <a:pPr algn="ctr"/>
            <a:endParaRPr lang="es-MX" sz="1400" b="1" dirty="0">
              <a:solidFill>
                <a:srgbClr val="BFAC83"/>
              </a:solidFill>
              <a:latin typeface="Montserrat" pitchFamily="2" charset="77"/>
            </a:endParaRPr>
          </a:p>
          <a:p>
            <a:pPr algn="ctr"/>
            <a:endParaRPr lang="es-MX" sz="1400" b="1" dirty="0" smtClean="0">
              <a:solidFill>
                <a:srgbClr val="BFAC83"/>
              </a:solidFill>
              <a:latin typeface="Montserrat" pitchFamily="2" charset="77"/>
            </a:endParaRPr>
          </a:p>
          <a:p>
            <a:pPr algn="ctr"/>
            <a:r>
              <a:rPr lang="es-MX" sz="1400" b="1" dirty="0" smtClean="0">
                <a:solidFill>
                  <a:srgbClr val="BFAC83"/>
                </a:solidFill>
                <a:latin typeface="Montserrat" pitchFamily="2" charset="77"/>
              </a:rPr>
              <a:t>Unidad del </a:t>
            </a:r>
            <a:r>
              <a:rPr lang="es-MX" sz="1400" b="1" dirty="0">
                <a:solidFill>
                  <a:srgbClr val="BFAC83"/>
                </a:solidFill>
                <a:latin typeface="Montserrat" pitchFamily="2" charset="77"/>
              </a:rPr>
              <a:t>Sistema para la Carrera de las Maestras y los Maestros </a:t>
            </a:r>
            <a:endParaRPr lang="es-MX" sz="1400" b="1" dirty="0" smtClean="0">
              <a:solidFill>
                <a:srgbClr val="BFAC83"/>
              </a:solidFill>
              <a:latin typeface="Montserrat" pitchFamily="2" charset="77"/>
            </a:endParaRPr>
          </a:p>
          <a:p>
            <a:pPr algn="ctr"/>
            <a:r>
              <a:rPr lang="es-MX" sz="1400" b="1" dirty="0" smtClean="0">
                <a:solidFill>
                  <a:srgbClr val="BFAC83"/>
                </a:solidFill>
                <a:latin typeface="Montserrat" pitchFamily="2" charset="77"/>
              </a:rPr>
              <a:t>Subsecretaría de Educación Básica </a:t>
            </a:r>
            <a:endParaRPr lang="es-MX" sz="1400" b="1" dirty="0">
              <a:solidFill>
                <a:srgbClr val="BFAC8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330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Grupos </a:t>
            </a:r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de enfoque</a:t>
            </a: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3848EF97-DB6F-9C46-9AC3-BE4543CDC0A6}"/>
              </a:ext>
            </a:extLst>
          </p:cNvPr>
          <p:cNvSpPr txBox="1"/>
          <p:nvPr/>
        </p:nvSpPr>
        <p:spPr>
          <a:xfrm>
            <a:off x="660948" y="774392"/>
            <a:ext cx="7865234" cy="201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MX" sz="1400" b="1" dirty="0" smtClean="0">
                <a:solidFill>
                  <a:srgbClr val="A60000"/>
                </a:solidFill>
                <a:latin typeface="Century Gothic" panose="020B0502020202020204" pitchFamily="34" charset="0"/>
              </a:rPr>
              <a:t>Fecha: </a:t>
            </a:r>
            <a:r>
              <a:rPr lang="es-MX" sz="1400" dirty="0" smtClean="0">
                <a:latin typeface="Century Gothic" panose="020B0502020202020204" pitchFamily="34" charset="0"/>
              </a:rPr>
              <a:t>2 y 3 diciembre del </a:t>
            </a:r>
            <a:r>
              <a:rPr lang="es-MX" sz="1400" dirty="0">
                <a:latin typeface="Century Gothic" panose="020B0502020202020204" pitchFamily="34" charset="0"/>
              </a:rPr>
              <a:t>2019</a:t>
            </a:r>
            <a:endParaRPr lang="es-MX" sz="1400" b="1" dirty="0" smtClean="0">
              <a:solidFill>
                <a:srgbClr val="A60000"/>
              </a:solidFill>
              <a:latin typeface="Century Gothic" panose="020B0502020202020204" pitchFamily="34" charset="0"/>
            </a:endParaRPr>
          </a:p>
          <a:p>
            <a:pPr lvl="0" algn="just"/>
            <a:endParaRPr lang="es-MX" sz="1400" b="1" dirty="0">
              <a:solidFill>
                <a:srgbClr val="A60000"/>
              </a:solidFill>
              <a:latin typeface="Century Gothic" panose="020B0502020202020204" pitchFamily="34" charset="0"/>
            </a:endParaRPr>
          </a:p>
          <a:p>
            <a:pPr lvl="0" algn="just"/>
            <a:r>
              <a:rPr lang="es-MX" sz="1400" b="1" dirty="0" smtClean="0">
                <a:solidFill>
                  <a:srgbClr val="A60000"/>
                </a:solidFill>
                <a:latin typeface="Century Gothic" panose="020B0502020202020204" pitchFamily="34" charset="0"/>
              </a:rPr>
              <a:t>Sede: </a:t>
            </a:r>
            <a:r>
              <a:rPr lang="es-MX" sz="1400" dirty="0">
                <a:latin typeface="Century Gothic" panose="020B0502020202020204" pitchFamily="34" charset="0"/>
              </a:rPr>
              <a:t>Av. Universidad No. 1200, </a:t>
            </a:r>
            <a:r>
              <a:rPr lang="es-MX" sz="1400" dirty="0" smtClean="0">
                <a:latin typeface="Century Gothic" panose="020B0502020202020204" pitchFamily="34" charset="0"/>
              </a:rPr>
              <a:t>Col</a:t>
            </a:r>
            <a:r>
              <a:rPr lang="es-MX" sz="1400" dirty="0">
                <a:latin typeface="Century Gothic" panose="020B0502020202020204" pitchFamily="34" charset="0"/>
              </a:rPr>
              <a:t>. </a:t>
            </a:r>
            <a:r>
              <a:rPr lang="es-MX" sz="1400" dirty="0" err="1">
                <a:latin typeface="Century Gothic" panose="020B0502020202020204" pitchFamily="34" charset="0"/>
              </a:rPr>
              <a:t>Xoco</a:t>
            </a:r>
            <a:r>
              <a:rPr lang="es-MX" sz="1400" dirty="0">
                <a:latin typeface="Century Gothic" panose="020B0502020202020204" pitchFamily="34" charset="0"/>
              </a:rPr>
              <a:t>, Alcaldía Benito Juárez, C.P. 03330, CDMX</a:t>
            </a:r>
            <a:r>
              <a:rPr lang="es-MX" sz="1400" dirty="0" smtClean="0">
                <a:latin typeface="Century Gothic" panose="020B0502020202020204" pitchFamily="34" charset="0"/>
              </a:rPr>
              <a:t>.</a:t>
            </a:r>
          </a:p>
          <a:p>
            <a:pPr lvl="0" algn="just"/>
            <a:r>
              <a:rPr lang="es-MX" sz="1400" dirty="0">
                <a:latin typeface="Century Gothic" panose="020B0502020202020204" pitchFamily="34" charset="0"/>
              </a:rPr>
              <a:t>	</a:t>
            </a:r>
            <a:endParaRPr lang="es-MX" sz="1400" dirty="0" smtClean="0">
              <a:latin typeface="Century Gothic" panose="020B0502020202020204" pitchFamily="34" charset="0"/>
            </a:endParaRPr>
          </a:p>
          <a:p>
            <a:pPr lvl="0" algn="just"/>
            <a:r>
              <a:rPr lang="es-MX" sz="1400" b="1" dirty="0" smtClean="0">
                <a:solidFill>
                  <a:srgbClr val="A60000"/>
                </a:solidFill>
                <a:latin typeface="Century Gothic" panose="020B0502020202020204" pitchFamily="34" charset="0"/>
              </a:rPr>
              <a:t>Participación</a:t>
            </a:r>
            <a:r>
              <a:rPr lang="es-MX" sz="1400" dirty="0" smtClean="0">
                <a:latin typeface="Century Gothic" panose="020B0502020202020204" pitchFamily="34" charset="0"/>
              </a:rPr>
              <a:t>: </a:t>
            </a:r>
            <a:r>
              <a:rPr lang="es-MX" sz="1400" b="1" dirty="0" smtClean="0">
                <a:latin typeface="Century Gothic" panose="020B0502020202020204" pitchFamily="34" charset="0"/>
              </a:rPr>
              <a:t>122 </a:t>
            </a:r>
            <a:r>
              <a:rPr lang="es-MX" sz="1400" b="1" dirty="0">
                <a:latin typeface="Century Gothic" panose="020B0502020202020204" pitchFamily="34" charset="0"/>
              </a:rPr>
              <a:t>docentes y técnicos docentes, y </a:t>
            </a:r>
            <a:r>
              <a:rPr lang="es-MX" sz="1400" b="1" dirty="0" smtClean="0">
                <a:latin typeface="Century Gothic" panose="020B0502020202020204" pitchFamily="34" charset="0"/>
              </a:rPr>
              <a:t>131 </a:t>
            </a:r>
            <a:r>
              <a:rPr lang="es-MX" sz="1400" b="1" dirty="0" smtClean="0">
                <a:latin typeface="Century Gothic" panose="020B0502020202020204" pitchFamily="34" charset="0"/>
              </a:rPr>
              <a:t>directores y </a:t>
            </a:r>
            <a:r>
              <a:rPr lang="es-MX" sz="1400" b="1" dirty="0">
                <a:latin typeface="Century Gothic" panose="020B0502020202020204" pitchFamily="34" charset="0"/>
              </a:rPr>
              <a:t>supervisores de zona </a:t>
            </a:r>
            <a:r>
              <a:rPr lang="es-MX" sz="1400" b="1" dirty="0" smtClean="0">
                <a:latin typeface="Century Gothic" panose="020B0502020202020204" pitchFamily="34" charset="0"/>
              </a:rPr>
              <a:t>escolar, </a:t>
            </a:r>
            <a:r>
              <a:rPr lang="es-MX" sz="1400" dirty="0">
                <a:latin typeface="Century Gothic" panose="020B0502020202020204" pitchFamily="34" charset="0"/>
              </a:rPr>
              <a:t>en servicio destacados de educación básica (Inicial, Preescolar, Primaria y Secundaria) de diferentes contextos, modalidades y tipos de servicio</a:t>
            </a:r>
            <a:r>
              <a:rPr lang="es-MX" sz="1400" dirty="0" smtClean="0">
                <a:latin typeface="Century Gothic" panose="020B0502020202020204" pitchFamily="34" charset="0"/>
              </a:rPr>
              <a:t>. </a:t>
            </a:r>
          </a:p>
          <a:p>
            <a:pPr lvl="0" algn="just"/>
            <a:endParaRPr lang="es-MX" sz="1400" dirty="0" smtClean="0">
              <a:latin typeface="Century Gothic" panose="020B0502020202020204" pitchFamily="34" charset="0"/>
            </a:endParaRPr>
          </a:p>
          <a:p>
            <a:pPr algn="just"/>
            <a:r>
              <a:rPr lang="es-MX" sz="1400" b="1" dirty="0" smtClean="0">
                <a:solidFill>
                  <a:srgbClr val="A60000"/>
                </a:solidFill>
                <a:latin typeface="Century Gothic" panose="020B0502020202020204" pitchFamily="34" charset="0"/>
              </a:rPr>
              <a:t>Coordinación</a:t>
            </a:r>
            <a:r>
              <a:rPr lang="es-MX" sz="1400" dirty="0">
                <a:solidFill>
                  <a:srgbClr val="A60000"/>
                </a:solidFill>
                <a:latin typeface="Century Gothic" panose="020B0502020202020204" pitchFamily="34" charset="0"/>
              </a:rPr>
              <a:t>: </a:t>
            </a:r>
            <a:r>
              <a:rPr lang="es-MX" sz="1400" dirty="0">
                <a:latin typeface="Century Gothic" panose="020B0502020202020204" pitchFamily="34" charset="0"/>
              </a:rPr>
              <a:t>Personal de la USICAMM y de la Subsecretaría de Educación </a:t>
            </a:r>
            <a:r>
              <a:rPr lang="es-MX" sz="1400" dirty="0" smtClean="0">
                <a:latin typeface="Century Gothic" panose="020B0502020202020204" pitchFamily="34" charset="0"/>
              </a:rPr>
              <a:t>Básica.</a:t>
            </a:r>
            <a:endParaRPr lang="es-MX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008322"/>
              </p:ext>
            </p:extLst>
          </p:nvPr>
        </p:nvGraphicFramePr>
        <p:xfrm>
          <a:off x="517585" y="2878397"/>
          <a:ext cx="8321614" cy="3447735"/>
        </p:xfrm>
        <a:graphic>
          <a:graphicData uri="http://schemas.openxmlformats.org/drawingml/2006/table">
            <a:tbl>
              <a:tblPr firstRow="1" firstCol="1" bandRow="1"/>
              <a:tblGrid>
                <a:gridCol w="4054415">
                  <a:extLst>
                    <a:ext uri="{9D8B030D-6E8A-4147-A177-3AD203B41FA5}">
                      <a16:colId xmlns:a16="http://schemas.microsoft.com/office/drawing/2014/main" val="4189067594"/>
                    </a:ext>
                  </a:extLst>
                </a:gridCol>
                <a:gridCol w="4267199">
                  <a:extLst>
                    <a:ext uri="{9D8B030D-6E8A-4147-A177-3AD203B41FA5}">
                      <a16:colId xmlns:a16="http://schemas.microsoft.com/office/drawing/2014/main" val="419200675"/>
                    </a:ext>
                  </a:extLst>
                </a:gridCol>
              </a:tblGrid>
              <a:tr h="17608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Estrategia de trabajo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40117"/>
                  </a:ext>
                </a:extLst>
              </a:tr>
              <a:tr h="185258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400" b="1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de diciembre</a:t>
                      </a: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de diciembre</a:t>
                      </a: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903220"/>
                  </a:ext>
                </a:extLst>
              </a:tr>
              <a:tr h="1770039">
                <a:tc>
                  <a:txBody>
                    <a:bodyPr/>
                    <a:lstStyle/>
                    <a:p>
                      <a:pPr marL="0" lvl="0" indent="0" algn="just">
                        <a:buFontTx/>
                        <a:buNone/>
                      </a:pPr>
                      <a:r>
                        <a:rPr lang="es-MX" sz="1200" dirty="0" smtClean="0">
                          <a:latin typeface="Century Gothic" panose="020B0502020202020204" pitchFamily="34" charset="0"/>
                        </a:rPr>
                        <a:t>Tres grupos integrados por maestros del mismo nivel educativo, en sus distintas modalidades y tipos de servicio; </a:t>
                      </a:r>
                    </a:p>
                    <a:p>
                      <a:pPr marL="0" lvl="0" indent="0" algn="just">
                        <a:buFontTx/>
                        <a:buNone/>
                      </a:pPr>
                      <a:endParaRPr lang="es-MX" sz="1200" dirty="0" smtClean="0">
                        <a:latin typeface="Century Gothic" panose="020B0502020202020204" pitchFamily="34" charset="0"/>
                      </a:endParaRPr>
                    </a:p>
                    <a:p>
                      <a:pPr marL="0" lvl="0" indent="0" algn="just">
                        <a:buFontTx/>
                        <a:buNone/>
                      </a:pPr>
                      <a:r>
                        <a:rPr lang="es-MX" sz="1200" dirty="0" smtClean="0">
                          <a:latin typeface="Century Gothic" panose="020B0502020202020204" pitchFamily="34" charset="0"/>
                        </a:rPr>
                        <a:t>Un grupo inter nivel, es decir, con maestros de los tres niveles de educación básica, en sus distintas modalidades y tipos de servicio;</a:t>
                      </a:r>
                    </a:p>
                    <a:p>
                      <a:pPr marL="0" lvl="0" indent="0" algn="just">
                        <a:buFontTx/>
                        <a:buNone/>
                      </a:pPr>
                      <a:endParaRPr lang="es-MX" sz="1200" dirty="0" smtClean="0">
                        <a:latin typeface="Century Gothic" panose="020B0502020202020204" pitchFamily="34" charset="0"/>
                      </a:endParaRPr>
                    </a:p>
                    <a:p>
                      <a:pPr marL="0" lvl="0" indent="0" algn="just">
                        <a:buFontTx/>
                        <a:buNone/>
                      </a:pPr>
                      <a:r>
                        <a:rPr lang="es-MX" sz="1200" dirty="0" smtClean="0">
                          <a:latin typeface="Century Gothic" panose="020B0502020202020204" pitchFamily="34" charset="0"/>
                        </a:rPr>
                        <a:t>Un grupo de técnicos docentes de los tres niveles y modalidades educativas.</a:t>
                      </a: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buFontTx/>
                        <a:buNone/>
                      </a:pPr>
                      <a:r>
                        <a:rPr lang="es-MX" sz="1200" dirty="0" smtClean="0">
                          <a:latin typeface="Century Gothic" panose="020B0502020202020204" pitchFamily="34" charset="0"/>
                        </a:rPr>
                        <a:t>Tres grupos con directores cada uno de mismo nivel educativo, considerando las modalidades y tipos de servicio de educación básica; y</a:t>
                      </a:r>
                    </a:p>
                    <a:p>
                      <a:pPr marL="0" lvl="0" indent="0" algn="just">
                        <a:buFontTx/>
                        <a:buNone/>
                      </a:pPr>
                      <a:endParaRPr lang="es-MX" sz="1200" dirty="0" smtClean="0">
                        <a:latin typeface="Century Gothic" panose="020B0502020202020204" pitchFamily="34" charset="0"/>
                      </a:endParaRPr>
                    </a:p>
                    <a:p>
                      <a:pPr marL="0" lvl="0" indent="0" algn="just">
                        <a:buFontTx/>
                        <a:buNone/>
                      </a:pPr>
                      <a:r>
                        <a:rPr lang="es-MX" sz="1200" dirty="0" smtClean="0">
                          <a:latin typeface="Century Gothic" panose="020B0502020202020204" pitchFamily="34" charset="0"/>
                        </a:rPr>
                        <a:t>Tres grupos con supervisores de zona escolar del mismo nivel educativo, considerando las modalidades y tipos de servicio de educación básica;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 smtClean="0"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Century Gothic" panose="020B0502020202020204" pitchFamily="34" charset="0"/>
                        </a:rPr>
                        <a:t>Un grupo inter nivel, es decir, con supervisores de los tres niveles de educación básica, en sus distintas modalidades y tipos de servicio.</a:t>
                      </a: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839802"/>
                  </a:ext>
                </a:extLst>
              </a:tr>
              <a:tr h="990285">
                <a:tc>
                  <a:txBody>
                    <a:bodyPr/>
                    <a:lstStyle/>
                    <a:p>
                      <a:pPr marL="0" lvl="0" indent="0" algn="ctr">
                        <a:buFontTx/>
                        <a:buNone/>
                      </a:pPr>
                      <a:endParaRPr lang="es-MX" sz="1400" b="1" dirty="0" smtClean="0">
                        <a:solidFill>
                          <a:srgbClr val="A6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0" lvl="0" indent="0" algn="ctr">
                        <a:buFontTx/>
                        <a:buNone/>
                      </a:pPr>
                      <a:r>
                        <a:rPr lang="es-MX" sz="1400" b="1" dirty="0" smtClean="0">
                          <a:solidFill>
                            <a:srgbClr val="A60000"/>
                          </a:solidFill>
                          <a:latin typeface="Century Gothic" panose="020B0502020202020204" pitchFamily="34" charset="0"/>
                        </a:rPr>
                        <a:t>Plenaria inaugural: 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Sala 6 José </a:t>
                      </a:r>
                      <a:r>
                        <a:rPr lang="es-MX" sz="1400" b="1" dirty="0" smtClean="0">
                          <a:latin typeface="Century Gothic" panose="020B0502020202020204" pitchFamily="34" charset="0"/>
                        </a:rPr>
                        <a:t>Vasconcelos</a:t>
                      </a:r>
                      <a:r>
                        <a:rPr lang="es-MX" sz="1400" b="1" dirty="0" smtClean="0">
                          <a:solidFill>
                            <a:srgbClr val="A60000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s-MX" sz="1400" b="1" dirty="0" smtClean="0">
                        <a:solidFill>
                          <a:srgbClr val="A6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rgbClr val="A60000"/>
                          </a:solidFill>
                          <a:latin typeface="Century Gothic" panose="020B0502020202020204" pitchFamily="34" charset="0"/>
                        </a:rPr>
                        <a:t>Grupos de trabajo: 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Salas 3, 5 bis, 7, 10 y 11</a:t>
                      </a: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Tx/>
                        <a:buNone/>
                      </a:pPr>
                      <a:endParaRPr lang="es-MX" sz="1400" dirty="0" smtClean="0">
                        <a:latin typeface="Century Gothic" panose="020B0502020202020204" pitchFamily="34" charset="0"/>
                      </a:endParaRPr>
                    </a:p>
                    <a:p>
                      <a:pPr marL="0" lvl="0" indent="0" algn="ctr">
                        <a:buFontTx/>
                        <a:buNone/>
                      </a:pPr>
                      <a:r>
                        <a:rPr lang="es-MX" sz="1400" b="1" dirty="0" smtClean="0">
                          <a:solidFill>
                            <a:srgbClr val="A60000"/>
                          </a:solidFill>
                          <a:latin typeface="Century Gothic" panose="020B0502020202020204" pitchFamily="34" charset="0"/>
                        </a:rPr>
                        <a:t>Plenaria inaugural: </a:t>
                      </a:r>
                      <a:r>
                        <a:rPr lang="es-MX" sz="1400" b="1" dirty="0" smtClean="0">
                          <a:latin typeface="Century Gothic" panose="020B0502020202020204" pitchFamily="34" charset="0"/>
                        </a:rPr>
                        <a:t>Auditorio Centro SEP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s-MX" sz="1400" b="1" dirty="0" smtClean="0">
                        <a:solidFill>
                          <a:srgbClr val="A6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rgbClr val="A60000"/>
                          </a:solidFill>
                          <a:latin typeface="Century Gothic" panose="020B0502020202020204" pitchFamily="34" charset="0"/>
                        </a:rPr>
                        <a:t>Grupos de trabajo: </a:t>
                      </a:r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Salas 1, 2, 3, 5 bis, 7, 10 y 11</a:t>
                      </a:r>
                    </a:p>
                  </a:txBody>
                  <a:tcPr marL="68580" marR="68580" marT="9525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172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Grupos </a:t>
            </a:r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de enfoque</a:t>
            </a: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386142" y="1797106"/>
            <a:ext cx="64984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>
                <a:latin typeface="Montserrat" panose="00000500000000000000" pitchFamily="2" charset="0"/>
              </a:rPr>
              <a:t>Propósitos</a:t>
            </a:r>
            <a:endParaRPr lang="es-MX" dirty="0">
              <a:latin typeface="Montserrat" panose="00000500000000000000" pitchFamily="2" charset="0"/>
            </a:endParaRPr>
          </a:p>
          <a:p>
            <a:pPr algn="just"/>
            <a:r>
              <a:rPr lang="es-MX" b="1" dirty="0">
                <a:latin typeface="Montserrat" panose="00000500000000000000" pitchFamily="2" charset="0"/>
              </a:rPr>
              <a:t> </a:t>
            </a:r>
            <a:endParaRPr lang="es-MX" dirty="0">
              <a:latin typeface="Montserrat" panose="00000500000000000000" pitchFamily="2" charset="0"/>
            </a:endParaRPr>
          </a:p>
          <a:p>
            <a:pPr algn="just"/>
            <a:r>
              <a:rPr lang="es-MX" dirty="0" smtClean="0">
                <a:latin typeface="Montserrat" panose="00000500000000000000" pitchFamily="2" charset="0"/>
              </a:rPr>
              <a:t>Analizar los </a:t>
            </a:r>
            <a:r>
              <a:rPr lang="es-MX" dirty="0">
                <a:latin typeface="Montserrat" panose="00000500000000000000" pitchFamily="2" charset="0"/>
              </a:rPr>
              <a:t>dominios, criterios e indicadores que conforman los </a:t>
            </a:r>
            <a:r>
              <a:rPr lang="es-MX" i="1" dirty="0">
                <a:latin typeface="Montserrat" panose="00000500000000000000" pitchFamily="2" charset="0"/>
              </a:rPr>
              <a:t>Perfiles profesionales  del docente, técnico docente, director y </a:t>
            </a:r>
            <a:r>
              <a:rPr lang="es-MX" i="1" dirty="0" smtClean="0">
                <a:latin typeface="Montserrat" panose="00000500000000000000" pitchFamily="2" charset="0"/>
              </a:rPr>
              <a:t>supervisor.</a:t>
            </a:r>
          </a:p>
          <a:p>
            <a:pPr algn="just"/>
            <a:endParaRPr lang="es-MX" i="1" dirty="0">
              <a:latin typeface="Montserrat" panose="00000500000000000000" pitchFamily="2" charset="0"/>
            </a:endParaRPr>
          </a:p>
          <a:p>
            <a:pPr algn="just"/>
            <a:r>
              <a:rPr lang="es-MX" dirty="0" smtClean="0">
                <a:latin typeface="Montserrat" panose="00000500000000000000" pitchFamily="2" charset="0"/>
              </a:rPr>
              <a:t>Proponer modificaciones a partir del diálogo </a:t>
            </a:r>
            <a:r>
              <a:rPr lang="es-MX" dirty="0">
                <a:latin typeface="Montserrat" panose="00000500000000000000" pitchFamily="2" charset="0"/>
              </a:rPr>
              <a:t>fundamentado y profundo, basado en el conocimiento y experiencia </a:t>
            </a:r>
            <a:r>
              <a:rPr lang="es-MX" dirty="0" smtClean="0">
                <a:latin typeface="Montserrat" panose="00000500000000000000" pitchFamily="2" charset="0"/>
              </a:rPr>
              <a:t>profesionales, sobre los </a:t>
            </a:r>
            <a:r>
              <a:rPr lang="es-MX" dirty="0">
                <a:latin typeface="Montserrat" panose="00000500000000000000" pitchFamily="2" charset="0"/>
              </a:rPr>
              <a:t>rasgos que distinguen </a:t>
            </a:r>
            <a:r>
              <a:rPr lang="es-MX" dirty="0" smtClean="0">
                <a:latin typeface="Montserrat" panose="00000500000000000000" pitchFamily="2" charset="0"/>
              </a:rPr>
              <a:t>a estas figuras.</a:t>
            </a:r>
          </a:p>
        </p:txBody>
      </p:sp>
    </p:spTree>
    <p:extLst>
      <p:ext uri="{BB962C8B-B14F-4D97-AF65-F5344CB8AC3E}">
        <p14:creationId xmlns:p14="http://schemas.microsoft.com/office/powerpoint/2010/main" val="24204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Distribución de grupos y mesas de trabajo</a:t>
            </a:r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036329"/>
              </p:ext>
            </p:extLst>
          </p:nvPr>
        </p:nvGraphicFramePr>
        <p:xfrm>
          <a:off x="1028698" y="1926521"/>
          <a:ext cx="6641322" cy="2124780"/>
        </p:xfrm>
        <a:graphic>
          <a:graphicData uri="http://schemas.openxmlformats.org/drawingml/2006/table">
            <a:tbl>
              <a:tblPr/>
              <a:tblGrid>
                <a:gridCol w="1106887">
                  <a:extLst>
                    <a:ext uri="{9D8B030D-6E8A-4147-A177-3AD203B41FA5}">
                      <a16:colId xmlns:a16="http://schemas.microsoft.com/office/drawing/2014/main" val="1360400805"/>
                    </a:ext>
                  </a:extLst>
                </a:gridCol>
                <a:gridCol w="1106887">
                  <a:extLst>
                    <a:ext uri="{9D8B030D-6E8A-4147-A177-3AD203B41FA5}">
                      <a16:colId xmlns:a16="http://schemas.microsoft.com/office/drawing/2014/main" val="1395127740"/>
                    </a:ext>
                  </a:extLst>
                </a:gridCol>
                <a:gridCol w="1106887">
                  <a:extLst>
                    <a:ext uri="{9D8B030D-6E8A-4147-A177-3AD203B41FA5}">
                      <a16:colId xmlns:a16="http://schemas.microsoft.com/office/drawing/2014/main" val="3193797611"/>
                    </a:ext>
                  </a:extLst>
                </a:gridCol>
                <a:gridCol w="1106887">
                  <a:extLst>
                    <a:ext uri="{9D8B030D-6E8A-4147-A177-3AD203B41FA5}">
                      <a16:colId xmlns:a16="http://schemas.microsoft.com/office/drawing/2014/main" val="2406037765"/>
                    </a:ext>
                  </a:extLst>
                </a:gridCol>
                <a:gridCol w="1106887">
                  <a:extLst>
                    <a:ext uri="{9D8B030D-6E8A-4147-A177-3AD203B41FA5}">
                      <a16:colId xmlns:a16="http://schemas.microsoft.com/office/drawing/2014/main" val="1294767485"/>
                    </a:ext>
                  </a:extLst>
                </a:gridCol>
                <a:gridCol w="1106887">
                  <a:extLst>
                    <a:ext uri="{9D8B030D-6E8A-4147-A177-3AD203B41FA5}">
                      <a16:colId xmlns:a16="http://schemas.microsoft.com/office/drawing/2014/main" val="1772236165"/>
                    </a:ext>
                  </a:extLst>
                </a:gridCol>
              </a:tblGrid>
              <a:tr h="26485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Estadística de docentes, directores y supervisores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92451"/>
                  </a:ext>
                </a:extLst>
              </a:tr>
              <a:tr h="264851"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471879"/>
                  </a:ext>
                </a:extLst>
              </a:tr>
              <a:tr h="519744"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Docente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Técnico Docente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Director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Supervisor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6924"/>
                  </a:ext>
                </a:extLst>
              </a:tr>
              <a:tr h="44805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Convocados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203324"/>
                  </a:ext>
                </a:extLst>
              </a:tr>
              <a:tr h="62727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Confirmados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125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0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Distribución de grupos y mesas de trabajo</a:t>
            </a:r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72075" y="6600812"/>
            <a:ext cx="88197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dirty="0" smtClean="0">
                <a:latin typeface="Montserrat" panose="00000500000000000000" pitchFamily="2" charset="0"/>
              </a:rPr>
              <a:t>No participa: Michoacán, Nuevo León y Tabasco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51022"/>
              </p:ext>
            </p:extLst>
          </p:nvPr>
        </p:nvGraphicFramePr>
        <p:xfrm>
          <a:off x="1565754" y="711060"/>
          <a:ext cx="6075124" cy="5936178"/>
        </p:xfrm>
        <a:graphic>
          <a:graphicData uri="http://schemas.openxmlformats.org/drawingml/2006/table">
            <a:tbl>
              <a:tblPr/>
              <a:tblGrid>
                <a:gridCol w="1316217">
                  <a:extLst>
                    <a:ext uri="{9D8B030D-6E8A-4147-A177-3AD203B41FA5}">
                      <a16:colId xmlns:a16="http://schemas.microsoft.com/office/drawing/2014/main" val="584447772"/>
                    </a:ext>
                  </a:extLst>
                </a:gridCol>
                <a:gridCol w="934090">
                  <a:extLst>
                    <a:ext uri="{9D8B030D-6E8A-4147-A177-3AD203B41FA5}">
                      <a16:colId xmlns:a16="http://schemas.microsoft.com/office/drawing/2014/main" val="910403270"/>
                    </a:ext>
                  </a:extLst>
                </a:gridCol>
                <a:gridCol w="1160536">
                  <a:extLst>
                    <a:ext uri="{9D8B030D-6E8A-4147-A177-3AD203B41FA5}">
                      <a16:colId xmlns:a16="http://schemas.microsoft.com/office/drawing/2014/main" val="855115207"/>
                    </a:ext>
                  </a:extLst>
                </a:gridCol>
                <a:gridCol w="965935">
                  <a:extLst>
                    <a:ext uri="{9D8B030D-6E8A-4147-A177-3AD203B41FA5}">
                      <a16:colId xmlns:a16="http://schemas.microsoft.com/office/drawing/2014/main" val="1526681952"/>
                    </a:ext>
                  </a:extLst>
                </a:gridCol>
                <a:gridCol w="849173">
                  <a:extLst>
                    <a:ext uri="{9D8B030D-6E8A-4147-A177-3AD203B41FA5}">
                      <a16:colId xmlns:a16="http://schemas.microsoft.com/office/drawing/2014/main" val="3837332883"/>
                    </a:ext>
                  </a:extLst>
                </a:gridCol>
                <a:gridCol w="849173">
                  <a:extLst>
                    <a:ext uri="{9D8B030D-6E8A-4147-A177-3AD203B41FA5}">
                      <a16:colId xmlns:a16="http://schemas.microsoft.com/office/drawing/2014/main" val="360425199"/>
                    </a:ext>
                  </a:extLst>
                </a:gridCol>
              </a:tblGrid>
              <a:tr h="24091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Entidad Federativa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Docente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Técnico Docente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Director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Supervisor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954293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Aguascalientes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354541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Baja California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24523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Baja California Sur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927399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Campeche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955500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Chiapas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758211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Chihuahua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97963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Ciudad de México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778316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Coahuila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542311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Colima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75918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Durango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314520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Guanajuato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15151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Guerrero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202102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Hidalgo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187206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Jalisco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053087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México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619540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Morelos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396315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Nayarit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79374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Oaxaca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957690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Puebla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113965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Querétaro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592169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Quintana Roo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680402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Luis Potosí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341250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Sinaloa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256909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Sonora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80862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Tamaulipas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767318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Tlaxcala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644700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Veracruz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352784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Yucatán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22125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Zacatecas</a:t>
                      </a:r>
                    </a:p>
                  </a:txBody>
                  <a:tcPr marL="6962" marR="6962" marT="69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80603"/>
                  </a:ext>
                </a:extLst>
              </a:tr>
              <a:tr h="18493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2" marR="6962" marT="69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1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Distribución de grupos y mesas de trabajo</a:t>
            </a:r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297816"/>
              </p:ext>
            </p:extLst>
          </p:nvPr>
        </p:nvGraphicFramePr>
        <p:xfrm>
          <a:off x="315884" y="1169123"/>
          <a:ext cx="8479294" cy="5321143"/>
        </p:xfrm>
        <a:graphic>
          <a:graphicData uri="http://schemas.openxmlformats.org/drawingml/2006/table">
            <a:tbl>
              <a:tblPr/>
              <a:tblGrid>
                <a:gridCol w="1428387">
                  <a:extLst>
                    <a:ext uri="{9D8B030D-6E8A-4147-A177-3AD203B41FA5}">
                      <a16:colId xmlns:a16="http://schemas.microsoft.com/office/drawing/2014/main" val="1893298930"/>
                    </a:ext>
                  </a:extLst>
                </a:gridCol>
                <a:gridCol w="661681">
                  <a:extLst>
                    <a:ext uri="{9D8B030D-6E8A-4147-A177-3AD203B41FA5}">
                      <a16:colId xmlns:a16="http://schemas.microsoft.com/office/drawing/2014/main" val="2301941967"/>
                    </a:ext>
                  </a:extLst>
                </a:gridCol>
                <a:gridCol w="140037">
                  <a:extLst>
                    <a:ext uri="{9D8B030D-6E8A-4147-A177-3AD203B41FA5}">
                      <a16:colId xmlns:a16="http://schemas.microsoft.com/office/drawing/2014/main" val="2904912819"/>
                    </a:ext>
                  </a:extLst>
                </a:gridCol>
                <a:gridCol w="1442390">
                  <a:extLst>
                    <a:ext uri="{9D8B030D-6E8A-4147-A177-3AD203B41FA5}">
                      <a16:colId xmlns:a16="http://schemas.microsoft.com/office/drawing/2014/main" val="3386921935"/>
                    </a:ext>
                  </a:extLst>
                </a:gridCol>
                <a:gridCol w="602163">
                  <a:extLst>
                    <a:ext uri="{9D8B030D-6E8A-4147-A177-3AD203B41FA5}">
                      <a16:colId xmlns:a16="http://schemas.microsoft.com/office/drawing/2014/main" val="922278878"/>
                    </a:ext>
                  </a:extLst>
                </a:gridCol>
                <a:gridCol w="140037">
                  <a:extLst>
                    <a:ext uri="{9D8B030D-6E8A-4147-A177-3AD203B41FA5}">
                      <a16:colId xmlns:a16="http://schemas.microsoft.com/office/drawing/2014/main" val="1395425539"/>
                    </a:ext>
                  </a:extLst>
                </a:gridCol>
                <a:gridCol w="1456394">
                  <a:extLst>
                    <a:ext uri="{9D8B030D-6E8A-4147-A177-3AD203B41FA5}">
                      <a16:colId xmlns:a16="http://schemas.microsoft.com/office/drawing/2014/main" val="1001732681"/>
                    </a:ext>
                  </a:extLst>
                </a:gridCol>
                <a:gridCol w="451622">
                  <a:extLst>
                    <a:ext uri="{9D8B030D-6E8A-4147-A177-3AD203B41FA5}">
                      <a16:colId xmlns:a16="http://schemas.microsoft.com/office/drawing/2014/main" val="3204134719"/>
                    </a:ext>
                  </a:extLst>
                </a:gridCol>
                <a:gridCol w="98024">
                  <a:extLst>
                    <a:ext uri="{9D8B030D-6E8A-4147-A177-3AD203B41FA5}">
                      <a16:colId xmlns:a16="http://schemas.microsoft.com/office/drawing/2014/main" val="3721201745"/>
                    </a:ext>
                  </a:extLst>
                </a:gridCol>
                <a:gridCol w="1372371">
                  <a:extLst>
                    <a:ext uri="{9D8B030D-6E8A-4147-A177-3AD203B41FA5}">
                      <a16:colId xmlns:a16="http://schemas.microsoft.com/office/drawing/2014/main" val="3241380171"/>
                    </a:ext>
                  </a:extLst>
                </a:gridCol>
                <a:gridCol w="574156">
                  <a:extLst>
                    <a:ext uri="{9D8B030D-6E8A-4147-A177-3AD203B41FA5}">
                      <a16:colId xmlns:a16="http://schemas.microsoft.com/office/drawing/2014/main" val="3791368667"/>
                    </a:ext>
                  </a:extLst>
                </a:gridCol>
                <a:gridCol w="112032">
                  <a:extLst>
                    <a:ext uri="{9D8B030D-6E8A-4147-A177-3AD203B41FA5}">
                      <a16:colId xmlns:a16="http://schemas.microsoft.com/office/drawing/2014/main" val="2645558550"/>
                    </a:ext>
                  </a:extLst>
                </a:gridCol>
              </a:tblGrid>
              <a:tr h="182031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GRUPO: PREESCOLAR</a:t>
                      </a: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253662"/>
                  </a:ext>
                </a:extLst>
              </a:tr>
              <a:tr h="17498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1, 2 y 3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2, 3 y 4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</a:t>
                      </a:r>
                      <a:r>
                        <a:rPr lang="es-MX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 4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331457"/>
                  </a:ext>
                </a:extLst>
              </a:tr>
              <a:tr h="20551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3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9828097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0260962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9491746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77391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4909269"/>
                  </a:ext>
                </a:extLst>
              </a:tr>
              <a:tr h="11743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7333933"/>
                  </a:ext>
                </a:extLst>
              </a:tr>
              <a:tr h="117439"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817673"/>
                  </a:ext>
                </a:extLst>
              </a:tr>
              <a:tr h="18203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GRUPO: PRIMARIA</a:t>
                      </a: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23110"/>
                  </a:ext>
                </a:extLst>
              </a:tr>
              <a:tr h="11743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 y 2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2 y 3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3 y 4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</a:t>
                      </a:r>
                      <a:r>
                        <a:rPr lang="es-MX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 4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700104"/>
                  </a:ext>
                </a:extLst>
              </a:tr>
              <a:tr h="19964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3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4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977040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475276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205520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594817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Multigrado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Multigrado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Multigrado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Multigrado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448695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2216"/>
                  </a:ext>
                </a:extLst>
              </a:tr>
              <a:tr h="11743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861445"/>
                  </a:ext>
                </a:extLst>
              </a:tr>
              <a:tr h="117439"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925459"/>
                  </a:ext>
                </a:extLst>
              </a:tr>
              <a:tr h="182031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GRUPO: SECUNDARIA</a:t>
                      </a:r>
                    </a:p>
                  </a:txBody>
                  <a:tcPr marL="5411" marR="5411" marT="5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253403"/>
                  </a:ext>
                </a:extLst>
              </a:tr>
              <a:tr h="11743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 y 2</a:t>
                      </a: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2 y 3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3 y 4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</a:t>
                      </a:r>
                      <a:r>
                        <a:rPr lang="es-MX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 4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231012"/>
                  </a:ext>
                </a:extLst>
              </a:tr>
              <a:tr h="11743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3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4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32784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901356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254843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139450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355638"/>
                  </a:ext>
                </a:extLst>
              </a:tr>
              <a:tr h="11743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1" marR="5411" marT="54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440137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2756413" y="725075"/>
            <a:ext cx="4114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latin typeface="Montserrat" panose="00000500000000000000" pitchFamily="2" charset="0"/>
              </a:rPr>
              <a:t>2 de diciembre</a:t>
            </a:r>
            <a:endParaRPr lang="es-MX" dirty="0" smtClean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2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Distribución de grupos y mesas de trabajo</a:t>
            </a:r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290263"/>
              </p:ext>
            </p:extLst>
          </p:nvPr>
        </p:nvGraphicFramePr>
        <p:xfrm>
          <a:off x="238248" y="1360112"/>
          <a:ext cx="8707348" cy="4623062"/>
        </p:xfrm>
        <a:graphic>
          <a:graphicData uri="http://schemas.openxmlformats.org/drawingml/2006/table">
            <a:tbl>
              <a:tblPr/>
              <a:tblGrid>
                <a:gridCol w="1471273">
                  <a:extLst>
                    <a:ext uri="{9D8B030D-6E8A-4147-A177-3AD203B41FA5}">
                      <a16:colId xmlns:a16="http://schemas.microsoft.com/office/drawing/2014/main" val="319826148"/>
                    </a:ext>
                  </a:extLst>
                </a:gridCol>
                <a:gridCol w="681546">
                  <a:extLst>
                    <a:ext uri="{9D8B030D-6E8A-4147-A177-3AD203B41FA5}">
                      <a16:colId xmlns:a16="http://schemas.microsoft.com/office/drawing/2014/main" val="2606638111"/>
                    </a:ext>
                  </a:extLst>
                </a:gridCol>
                <a:gridCol w="144244">
                  <a:extLst>
                    <a:ext uri="{9D8B030D-6E8A-4147-A177-3AD203B41FA5}">
                      <a16:colId xmlns:a16="http://schemas.microsoft.com/office/drawing/2014/main" val="265292041"/>
                    </a:ext>
                  </a:extLst>
                </a:gridCol>
                <a:gridCol w="1485697">
                  <a:extLst>
                    <a:ext uri="{9D8B030D-6E8A-4147-A177-3AD203B41FA5}">
                      <a16:colId xmlns:a16="http://schemas.microsoft.com/office/drawing/2014/main" val="2949460603"/>
                    </a:ext>
                  </a:extLst>
                </a:gridCol>
                <a:gridCol w="620243">
                  <a:extLst>
                    <a:ext uri="{9D8B030D-6E8A-4147-A177-3AD203B41FA5}">
                      <a16:colId xmlns:a16="http://schemas.microsoft.com/office/drawing/2014/main" val="2970140724"/>
                    </a:ext>
                  </a:extLst>
                </a:gridCol>
                <a:gridCol w="144244">
                  <a:extLst>
                    <a:ext uri="{9D8B030D-6E8A-4147-A177-3AD203B41FA5}">
                      <a16:colId xmlns:a16="http://schemas.microsoft.com/office/drawing/2014/main" val="4228430308"/>
                    </a:ext>
                  </a:extLst>
                </a:gridCol>
                <a:gridCol w="1500121">
                  <a:extLst>
                    <a:ext uri="{9D8B030D-6E8A-4147-A177-3AD203B41FA5}">
                      <a16:colId xmlns:a16="http://schemas.microsoft.com/office/drawing/2014/main" val="3889863830"/>
                    </a:ext>
                  </a:extLst>
                </a:gridCol>
                <a:gridCol w="465181">
                  <a:extLst>
                    <a:ext uri="{9D8B030D-6E8A-4147-A177-3AD203B41FA5}">
                      <a16:colId xmlns:a16="http://schemas.microsoft.com/office/drawing/2014/main" val="4226116082"/>
                    </a:ext>
                  </a:extLst>
                </a:gridCol>
                <a:gridCol w="100970">
                  <a:extLst>
                    <a:ext uri="{9D8B030D-6E8A-4147-A177-3AD203B41FA5}">
                      <a16:colId xmlns:a16="http://schemas.microsoft.com/office/drawing/2014/main" val="3212430584"/>
                    </a:ext>
                  </a:extLst>
                </a:gridCol>
                <a:gridCol w="1413577">
                  <a:extLst>
                    <a:ext uri="{9D8B030D-6E8A-4147-A177-3AD203B41FA5}">
                      <a16:colId xmlns:a16="http://schemas.microsoft.com/office/drawing/2014/main" val="246199543"/>
                    </a:ext>
                  </a:extLst>
                </a:gridCol>
                <a:gridCol w="591393">
                  <a:extLst>
                    <a:ext uri="{9D8B030D-6E8A-4147-A177-3AD203B41FA5}">
                      <a16:colId xmlns:a16="http://schemas.microsoft.com/office/drawing/2014/main" val="1523505125"/>
                    </a:ext>
                  </a:extLst>
                </a:gridCol>
                <a:gridCol w="88859">
                  <a:extLst>
                    <a:ext uri="{9D8B030D-6E8A-4147-A177-3AD203B41FA5}">
                      <a16:colId xmlns:a16="http://schemas.microsoft.com/office/drawing/2014/main" val="3736323135"/>
                    </a:ext>
                  </a:extLst>
                </a:gridCol>
              </a:tblGrid>
              <a:tr h="23329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GRUPO: MIXTO</a:t>
                      </a:r>
                    </a:p>
                  </a:txBody>
                  <a:tcPr marL="7526" marR="7526" marT="7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014531"/>
                  </a:ext>
                </a:extLst>
              </a:tr>
              <a:tr h="1505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</a:t>
                      </a:r>
                      <a:r>
                        <a:rPr lang="es-MX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 2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2 y 3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3</a:t>
                      </a:r>
                      <a:r>
                        <a:rPr lang="es-MX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 4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</a:t>
                      </a:r>
                      <a:r>
                        <a:rPr lang="es-MX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 4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348885"/>
                  </a:ext>
                </a:extLst>
              </a:tr>
              <a:tr h="1505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2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3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4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817900"/>
                  </a:ext>
                </a:extLst>
              </a:tr>
              <a:tr h="26189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283471"/>
                  </a:ext>
                </a:extLst>
              </a:tr>
              <a:tr h="26189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189345"/>
                  </a:ext>
                </a:extLst>
              </a:tr>
              <a:tr h="26189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997227"/>
                  </a:ext>
                </a:extLst>
              </a:tr>
              <a:tr h="26189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Multigrado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Multigrado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Multigrado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Multigrado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252445"/>
                  </a:ext>
                </a:extLst>
              </a:tr>
              <a:tr h="26189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789572"/>
                  </a:ext>
                </a:extLst>
              </a:tr>
              <a:tr h="26189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932614"/>
                  </a:ext>
                </a:extLst>
              </a:tr>
              <a:tr h="26189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635261"/>
                  </a:ext>
                </a:extLst>
              </a:tr>
              <a:tr h="26189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104886"/>
                  </a:ext>
                </a:extLst>
              </a:tr>
              <a:tr h="26189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489003"/>
                  </a:ext>
                </a:extLst>
              </a:tr>
              <a:tr h="15051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459913"/>
                  </a:ext>
                </a:extLst>
              </a:tr>
              <a:tr h="150513"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714376"/>
                  </a:ext>
                </a:extLst>
              </a:tr>
              <a:tr h="23329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GRUPO: TÉCNICO DOCENTE</a:t>
                      </a:r>
                    </a:p>
                  </a:txBody>
                  <a:tcPr marL="7526" marR="7526" marT="7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06508"/>
                  </a:ext>
                </a:extLst>
              </a:tr>
              <a:tr h="1505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1, 2,</a:t>
                      </a:r>
                      <a:r>
                        <a:rPr lang="es-MX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 y 4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1, 2,</a:t>
                      </a:r>
                      <a:r>
                        <a:rPr lang="es-MX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 y 4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085477"/>
                  </a:ext>
                </a:extLst>
              </a:tr>
              <a:tr h="1505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1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2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1334371"/>
                  </a:ext>
                </a:extLst>
              </a:tr>
              <a:tr h="270924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Técnico docente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Técnico docente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483749"/>
                  </a:ext>
                </a:extLst>
              </a:tr>
              <a:tr h="158039"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2480437"/>
                  </a:ext>
                </a:extLst>
              </a:tr>
              <a:tr h="195667"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75308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2756413" y="725075"/>
            <a:ext cx="4114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latin typeface="Montserrat" panose="00000500000000000000" pitchFamily="2" charset="0"/>
              </a:rPr>
              <a:t>2 de diciembre</a:t>
            </a:r>
            <a:endParaRPr lang="es-MX" dirty="0" smtClean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Distribución de grupos y mesas de trabajo</a:t>
            </a:r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27668"/>
              </p:ext>
            </p:extLst>
          </p:nvPr>
        </p:nvGraphicFramePr>
        <p:xfrm>
          <a:off x="240888" y="1148432"/>
          <a:ext cx="8851352" cy="5126082"/>
        </p:xfrm>
        <a:graphic>
          <a:graphicData uri="http://schemas.openxmlformats.org/drawingml/2006/table">
            <a:tbl>
              <a:tblPr/>
              <a:tblGrid>
                <a:gridCol w="1380470">
                  <a:extLst>
                    <a:ext uri="{9D8B030D-6E8A-4147-A177-3AD203B41FA5}">
                      <a16:colId xmlns:a16="http://schemas.microsoft.com/office/drawing/2014/main" val="1387111012"/>
                    </a:ext>
                  </a:extLst>
                </a:gridCol>
                <a:gridCol w="620110">
                  <a:extLst>
                    <a:ext uri="{9D8B030D-6E8A-4147-A177-3AD203B41FA5}">
                      <a16:colId xmlns:a16="http://schemas.microsoft.com/office/drawing/2014/main" val="1734329973"/>
                    </a:ext>
                  </a:extLst>
                </a:gridCol>
                <a:gridCol w="173832">
                  <a:extLst>
                    <a:ext uri="{9D8B030D-6E8A-4147-A177-3AD203B41FA5}">
                      <a16:colId xmlns:a16="http://schemas.microsoft.com/office/drawing/2014/main" val="3634912408"/>
                    </a:ext>
                  </a:extLst>
                </a:gridCol>
                <a:gridCol w="1256461">
                  <a:extLst>
                    <a:ext uri="{9D8B030D-6E8A-4147-A177-3AD203B41FA5}">
                      <a16:colId xmlns:a16="http://schemas.microsoft.com/office/drawing/2014/main" val="1842514374"/>
                    </a:ext>
                  </a:extLst>
                </a:gridCol>
                <a:gridCol w="756317">
                  <a:extLst>
                    <a:ext uri="{9D8B030D-6E8A-4147-A177-3AD203B41FA5}">
                      <a16:colId xmlns:a16="http://schemas.microsoft.com/office/drawing/2014/main" val="1855097092"/>
                    </a:ext>
                  </a:extLst>
                </a:gridCol>
                <a:gridCol w="182981">
                  <a:extLst>
                    <a:ext uri="{9D8B030D-6E8A-4147-A177-3AD203B41FA5}">
                      <a16:colId xmlns:a16="http://schemas.microsoft.com/office/drawing/2014/main" val="1236456005"/>
                    </a:ext>
                  </a:extLst>
                </a:gridCol>
                <a:gridCol w="1268658">
                  <a:extLst>
                    <a:ext uri="{9D8B030D-6E8A-4147-A177-3AD203B41FA5}">
                      <a16:colId xmlns:a16="http://schemas.microsoft.com/office/drawing/2014/main" val="1137142261"/>
                    </a:ext>
                  </a:extLst>
                </a:gridCol>
                <a:gridCol w="756317">
                  <a:extLst>
                    <a:ext uri="{9D8B030D-6E8A-4147-A177-3AD203B41FA5}">
                      <a16:colId xmlns:a16="http://schemas.microsoft.com/office/drawing/2014/main" val="88516045"/>
                    </a:ext>
                  </a:extLst>
                </a:gridCol>
                <a:gridCol w="88865">
                  <a:extLst>
                    <a:ext uri="{9D8B030D-6E8A-4147-A177-3AD203B41FA5}">
                      <a16:colId xmlns:a16="http://schemas.microsoft.com/office/drawing/2014/main" val="1728056190"/>
                    </a:ext>
                  </a:extLst>
                </a:gridCol>
                <a:gridCol w="1353625">
                  <a:extLst>
                    <a:ext uri="{9D8B030D-6E8A-4147-A177-3AD203B41FA5}">
                      <a16:colId xmlns:a16="http://schemas.microsoft.com/office/drawing/2014/main" val="1597423366"/>
                    </a:ext>
                  </a:extLst>
                </a:gridCol>
                <a:gridCol w="756317">
                  <a:extLst>
                    <a:ext uri="{9D8B030D-6E8A-4147-A177-3AD203B41FA5}">
                      <a16:colId xmlns:a16="http://schemas.microsoft.com/office/drawing/2014/main" val="2671876678"/>
                    </a:ext>
                  </a:extLst>
                </a:gridCol>
                <a:gridCol w="257399">
                  <a:extLst>
                    <a:ext uri="{9D8B030D-6E8A-4147-A177-3AD203B41FA5}">
                      <a16:colId xmlns:a16="http://schemas.microsoft.com/office/drawing/2014/main" val="1720200436"/>
                    </a:ext>
                  </a:extLst>
                </a:gridCol>
              </a:tblGrid>
              <a:tr h="191064"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GRUPO: DIRECTORA DE PREESCOLAR</a:t>
                      </a: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942992"/>
                  </a:ext>
                </a:extLst>
              </a:tr>
              <a:tr h="18366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 y</a:t>
                      </a:r>
                      <a:r>
                        <a:rPr lang="es-MX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</a:t>
                      </a:r>
                      <a:r>
                        <a:rPr lang="es-MX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 3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</a:t>
                      </a:r>
                      <a:r>
                        <a:rPr lang="es-MX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y 4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</a:t>
                      </a:r>
                      <a:r>
                        <a:rPr lang="es-MX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y 4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91056"/>
                  </a:ext>
                </a:extLst>
              </a:tr>
              <a:tr h="2157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1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3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4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68976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505965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101479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</a:t>
                      </a:r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Indígena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273953"/>
                  </a:ext>
                </a:extLst>
              </a:tr>
              <a:tr h="1479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37317"/>
                  </a:ext>
                </a:extLst>
              </a:tr>
              <a:tr h="123267"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800" dirty="0"/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134389"/>
                  </a:ext>
                </a:extLst>
              </a:tr>
              <a:tr h="19106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GRUPO: DIRECTOR PRIMARIA</a:t>
                      </a: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386319"/>
                  </a:ext>
                </a:extLst>
              </a:tr>
              <a:tr h="1232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 y</a:t>
                      </a:r>
                      <a:r>
                        <a:rPr lang="es-MX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</a:t>
                      </a:r>
                      <a:r>
                        <a:rPr lang="es-MX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 3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</a:t>
                      </a:r>
                      <a:r>
                        <a:rPr lang="es-MX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y 4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</a:t>
                      </a:r>
                      <a:r>
                        <a:rPr lang="es-MX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y 4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76881"/>
                  </a:ext>
                </a:extLst>
              </a:tr>
              <a:tr h="2095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1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3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4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149157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294885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616677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874495"/>
                  </a:ext>
                </a:extLst>
              </a:tr>
              <a:tr h="19722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747253"/>
                  </a:ext>
                </a:extLst>
              </a:tr>
              <a:tr h="123267"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2800"/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615941"/>
                  </a:ext>
                </a:extLst>
              </a:tr>
              <a:tr h="19106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GRUPO: DIRECTOR SECUNDARIA</a:t>
                      </a:r>
                    </a:p>
                  </a:txBody>
                  <a:tcPr marL="6163" marR="6163" marT="61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808095"/>
                  </a:ext>
                </a:extLst>
              </a:tr>
              <a:tr h="1232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 y</a:t>
                      </a:r>
                      <a:r>
                        <a:rPr lang="es-MX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</a:t>
                      </a:r>
                      <a:r>
                        <a:rPr lang="es-MX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 3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</a:t>
                      </a:r>
                      <a:r>
                        <a:rPr lang="es-MX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y 4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</a:t>
                      </a:r>
                      <a:r>
                        <a:rPr lang="es-MX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y 4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087365"/>
                  </a:ext>
                </a:extLst>
              </a:tr>
              <a:tr h="12326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1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3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4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17001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383544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304500"/>
                  </a:ext>
                </a:extLst>
              </a:tr>
              <a:tr h="2144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067480"/>
                  </a:ext>
                </a:extLst>
              </a:tr>
              <a:tr h="15408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3" marR="6163" marT="61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905373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2756413" y="725075"/>
            <a:ext cx="4114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Montserrat" panose="00000500000000000000" pitchFamily="2" charset="0"/>
              </a:rPr>
              <a:t>3</a:t>
            </a:r>
            <a:r>
              <a:rPr lang="es-MX" b="1" dirty="0" smtClean="0">
                <a:latin typeface="Montserrat" panose="00000500000000000000" pitchFamily="2" charset="0"/>
              </a:rPr>
              <a:t> de diciembre</a:t>
            </a:r>
            <a:endParaRPr lang="es-MX" dirty="0" smtClean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0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Distribución de grupos y mesas de trabajo</a:t>
            </a:r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5665"/>
              </p:ext>
            </p:extLst>
          </p:nvPr>
        </p:nvGraphicFramePr>
        <p:xfrm>
          <a:off x="785005" y="1183917"/>
          <a:ext cx="7953555" cy="4935955"/>
        </p:xfrm>
        <a:graphic>
          <a:graphicData uri="http://schemas.openxmlformats.org/drawingml/2006/table">
            <a:tbl>
              <a:tblPr/>
              <a:tblGrid>
                <a:gridCol w="1489923">
                  <a:extLst>
                    <a:ext uri="{9D8B030D-6E8A-4147-A177-3AD203B41FA5}">
                      <a16:colId xmlns:a16="http://schemas.microsoft.com/office/drawing/2014/main" val="778816302"/>
                    </a:ext>
                  </a:extLst>
                </a:gridCol>
                <a:gridCol w="905639">
                  <a:extLst>
                    <a:ext uri="{9D8B030D-6E8A-4147-A177-3AD203B41FA5}">
                      <a16:colId xmlns:a16="http://schemas.microsoft.com/office/drawing/2014/main" val="4145145305"/>
                    </a:ext>
                  </a:extLst>
                </a:gridCol>
                <a:gridCol w="208151">
                  <a:extLst>
                    <a:ext uri="{9D8B030D-6E8A-4147-A177-3AD203B41FA5}">
                      <a16:colId xmlns:a16="http://schemas.microsoft.com/office/drawing/2014/main" val="2773833026"/>
                    </a:ext>
                  </a:extLst>
                </a:gridCol>
                <a:gridCol w="1504529">
                  <a:extLst>
                    <a:ext uri="{9D8B030D-6E8A-4147-A177-3AD203B41FA5}">
                      <a16:colId xmlns:a16="http://schemas.microsoft.com/office/drawing/2014/main" val="1136527440"/>
                    </a:ext>
                  </a:extLst>
                </a:gridCol>
                <a:gridCol w="905639">
                  <a:extLst>
                    <a:ext uri="{9D8B030D-6E8A-4147-A177-3AD203B41FA5}">
                      <a16:colId xmlns:a16="http://schemas.microsoft.com/office/drawing/2014/main" val="1987855768"/>
                    </a:ext>
                  </a:extLst>
                </a:gridCol>
                <a:gridCol w="219107">
                  <a:extLst>
                    <a:ext uri="{9D8B030D-6E8A-4147-A177-3AD203B41FA5}">
                      <a16:colId xmlns:a16="http://schemas.microsoft.com/office/drawing/2014/main" val="2848998049"/>
                    </a:ext>
                  </a:extLst>
                </a:gridCol>
                <a:gridCol w="1519135">
                  <a:extLst>
                    <a:ext uri="{9D8B030D-6E8A-4147-A177-3AD203B41FA5}">
                      <a16:colId xmlns:a16="http://schemas.microsoft.com/office/drawing/2014/main" val="1001577107"/>
                    </a:ext>
                  </a:extLst>
                </a:gridCol>
                <a:gridCol w="905639">
                  <a:extLst>
                    <a:ext uri="{9D8B030D-6E8A-4147-A177-3AD203B41FA5}">
                      <a16:colId xmlns:a16="http://schemas.microsoft.com/office/drawing/2014/main" val="1583141268"/>
                    </a:ext>
                  </a:extLst>
                </a:gridCol>
                <a:gridCol w="295793">
                  <a:extLst>
                    <a:ext uri="{9D8B030D-6E8A-4147-A177-3AD203B41FA5}">
                      <a16:colId xmlns:a16="http://schemas.microsoft.com/office/drawing/2014/main" val="1541147238"/>
                    </a:ext>
                  </a:extLst>
                </a:gridCol>
              </a:tblGrid>
              <a:tr h="185596"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GRUPO: SUPERVISORA DE PREESCOLAR</a:t>
                      </a: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132991"/>
                  </a:ext>
                </a:extLst>
              </a:tr>
              <a:tr h="18559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</a:t>
                      </a:r>
                      <a:r>
                        <a:rPr lang="es-MX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 2 y 3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2, 3 y 4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 y 4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739562"/>
                  </a:ext>
                </a:extLst>
              </a:tr>
              <a:tr h="1197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3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92221"/>
                  </a:ext>
                </a:extLst>
              </a:tr>
              <a:tr h="20834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27919"/>
                  </a:ext>
                </a:extLst>
              </a:tr>
              <a:tr h="20834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00230"/>
                  </a:ext>
                </a:extLst>
              </a:tr>
              <a:tr h="20834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indígena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406747"/>
                  </a:ext>
                </a:extLst>
              </a:tr>
              <a:tr h="20834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672372"/>
                  </a:ext>
                </a:extLst>
              </a:tr>
              <a:tr h="11974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399033"/>
                  </a:ext>
                </a:extLst>
              </a:tr>
              <a:tr h="119740"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007099"/>
                  </a:ext>
                </a:extLst>
              </a:tr>
              <a:tr h="18559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GRUPO: SUPERVISOR DE PRIMARIA</a:t>
                      </a: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896299"/>
                  </a:ext>
                </a:extLst>
              </a:tr>
              <a:tr h="1197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</a:t>
                      </a:r>
                      <a:r>
                        <a:rPr lang="es-MX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 2 y 3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2, 3 y 4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 y 4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992634"/>
                  </a:ext>
                </a:extLst>
              </a:tr>
              <a:tr h="1197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3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169198"/>
                  </a:ext>
                </a:extLst>
              </a:tr>
              <a:tr h="20834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especial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452834"/>
                  </a:ext>
                </a:extLst>
              </a:tr>
              <a:tr h="20834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781470"/>
                  </a:ext>
                </a:extLst>
              </a:tr>
              <a:tr h="20834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738346"/>
                  </a:ext>
                </a:extLst>
              </a:tr>
              <a:tr h="11974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351307"/>
                  </a:ext>
                </a:extLst>
              </a:tr>
              <a:tr h="119740"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064210"/>
                  </a:ext>
                </a:extLst>
              </a:tr>
              <a:tr h="185596"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GRUPO: SUPERVISOR DE SECUNDARIA</a:t>
                      </a:r>
                    </a:p>
                  </a:txBody>
                  <a:tcPr marL="5987" marR="5987" marT="59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141786"/>
                  </a:ext>
                </a:extLst>
              </a:tr>
              <a:tr h="1197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</a:t>
                      </a:r>
                      <a:r>
                        <a:rPr lang="es-MX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 2 y 3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2, 3 y 4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 y 4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481246"/>
                  </a:ext>
                </a:extLst>
              </a:tr>
              <a:tr h="1197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3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219171"/>
                  </a:ext>
                </a:extLst>
              </a:tr>
              <a:tr h="20834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984402"/>
                  </a:ext>
                </a:extLst>
              </a:tr>
              <a:tr h="20834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técnica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73867"/>
                  </a:ext>
                </a:extLst>
              </a:tr>
              <a:tr h="20834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Telesecundaria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070976"/>
                  </a:ext>
                </a:extLst>
              </a:tr>
              <a:tr h="20834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 Física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340586"/>
                  </a:ext>
                </a:extLst>
              </a:tr>
              <a:tr h="11974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7" marR="5987" marT="59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694100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2756413" y="725075"/>
            <a:ext cx="4114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Montserrat" panose="00000500000000000000" pitchFamily="2" charset="0"/>
              </a:rPr>
              <a:t>3</a:t>
            </a:r>
            <a:r>
              <a:rPr lang="es-MX" b="1" dirty="0" smtClean="0">
                <a:latin typeface="Montserrat" panose="00000500000000000000" pitchFamily="2" charset="0"/>
              </a:rPr>
              <a:t> de diciembre</a:t>
            </a:r>
            <a:endParaRPr lang="es-MX" dirty="0" smtClean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9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Distribución de grupos y mesas de trabajo</a:t>
            </a:r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2756413" y="725075"/>
            <a:ext cx="4114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Montserrat" panose="00000500000000000000" pitchFamily="2" charset="0"/>
              </a:rPr>
              <a:t>3</a:t>
            </a:r>
            <a:r>
              <a:rPr lang="es-MX" b="1" dirty="0" smtClean="0">
                <a:latin typeface="Montserrat" panose="00000500000000000000" pitchFamily="2" charset="0"/>
              </a:rPr>
              <a:t> de diciembre</a:t>
            </a:r>
            <a:endParaRPr lang="es-MX" dirty="0" smtClean="0">
              <a:latin typeface="Montserrat" panose="00000500000000000000" pitchFamily="2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25080"/>
              </p:ext>
            </p:extLst>
          </p:nvPr>
        </p:nvGraphicFramePr>
        <p:xfrm>
          <a:off x="2847548" y="1894662"/>
          <a:ext cx="4023360" cy="2558793"/>
        </p:xfrm>
        <a:graphic>
          <a:graphicData uri="http://schemas.openxmlformats.org/drawingml/2006/table">
            <a:tbl>
              <a:tblPr/>
              <a:tblGrid>
                <a:gridCol w="2502334">
                  <a:extLst>
                    <a:ext uri="{9D8B030D-6E8A-4147-A177-3AD203B41FA5}">
                      <a16:colId xmlns:a16="http://schemas.microsoft.com/office/drawing/2014/main" val="2801442130"/>
                    </a:ext>
                  </a:extLst>
                </a:gridCol>
                <a:gridCol w="1521026">
                  <a:extLst>
                    <a:ext uri="{9D8B030D-6E8A-4147-A177-3AD203B41FA5}">
                      <a16:colId xmlns:a16="http://schemas.microsoft.com/office/drawing/2014/main" val="2593277886"/>
                    </a:ext>
                  </a:extLst>
                </a:gridCol>
              </a:tblGrid>
              <a:tr h="39133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GRUPO: MIXTO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13242"/>
                  </a:ext>
                </a:extLst>
              </a:tr>
              <a:tr h="20868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Dominios: 1, 2, 3 y 4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485388"/>
                  </a:ext>
                </a:extLst>
              </a:tr>
              <a:tr h="34433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MESA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83620"/>
                  </a:ext>
                </a:extLst>
              </a:tr>
              <a:tr h="34433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Preescolar general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729426"/>
                  </a:ext>
                </a:extLst>
              </a:tr>
              <a:tr h="34433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general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436136"/>
                  </a:ext>
                </a:extLst>
              </a:tr>
              <a:tr h="34433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indígena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053260"/>
                  </a:ext>
                </a:extLst>
              </a:tr>
              <a:tr h="34433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Secundaria general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986283"/>
                  </a:ext>
                </a:extLst>
              </a:tr>
              <a:tr h="2086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04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756413" y="725075"/>
            <a:ext cx="4114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latin typeface="Montserrat" panose="00000500000000000000" pitchFamily="2" charset="0"/>
              </a:rPr>
              <a:t>2 de diciembre</a:t>
            </a:r>
            <a:endParaRPr lang="es-MX" dirty="0" smtClean="0">
              <a:latin typeface="Montserrat" panose="00000500000000000000" pitchFamily="2" charset="0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713248"/>
              </p:ext>
            </p:extLst>
          </p:nvPr>
        </p:nvGraphicFramePr>
        <p:xfrm>
          <a:off x="603846" y="1554966"/>
          <a:ext cx="7910425" cy="422158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824585">
                  <a:extLst>
                    <a:ext uri="{9D8B030D-6E8A-4147-A177-3AD203B41FA5}">
                      <a16:colId xmlns:a16="http://schemas.microsoft.com/office/drawing/2014/main" val="2426194295"/>
                    </a:ext>
                  </a:extLst>
                </a:gridCol>
                <a:gridCol w="2832520">
                  <a:extLst>
                    <a:ext uri="{9D8B030D-6E8A-4147-A177-3AD203B41FA5}">
                      <a16:colId xmlns:a16="http://schemas.microsoft.com/office/drawing/2014/main" val="1171369070"/>
                    </a:ext>
                  </a:extLst>
                </a:gridCol>
                <a:gridCol w="2253320">
                  <a:extLst>
                    <a:ext uri="{9D8B030D-6E8A-4147-A177-3AD203B41FA5}">
                      <a16:colId xmlns:a16="http://schemas.microsoft.com/office/drawing/2014/main" val="2672693918"/>
                    </a:ext>
                  </a:extLst>
                </a:gridCol>
              </a:tblGrid>
              <a:tr h="165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Perfil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Sala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Grupo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extLst>
                  <a:ext uri="{0D108BD9-81ED-4DB2-BD59-A6C34878D82A}">
                    <a16:rowId xmlns:a16="http://schemas.microsoft.com/office/drawing/2014/main" val="2987977971"/>
                  </a:ext>
                </a:extLst>
              </a:tr>
              <a:tr h="70626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Docente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SALA 10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"FRIDA KAHLO"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Preescolar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extLst>
                  <a:ext uri="{0D108BD9-81ED-4DB2-BD59-A6C34878D82A}">
                    <a16:rowId xmlns:a16="http://schemas.microsoft.com/office/drawing/2014/main" val="3539087202"/>
                  </a:ext>
                </a:extLst>
              </a:tr>
              <a:tr h="941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SALA 7  </a:t>
                      </a:r>
                      <a:br>
                        <a:rPr lang="pt-BR" sz="1400" u="none" strike="noStrike" dirty="0">
                          <a:effectLst/>
                        </a:rPr>
                      </a:br>
                      <a:r>
                        <a:rPr lang="pt-BR" sz="1400" u="none" strike="noStrike" dirty="0">
                          <a:effectLst/>
                        </a:rPr>
                        <a:t>"SOR JUANA INÉS DE LA CRUZ"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Primaria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extLst>
                  <a:ext uri="{0D108BD9-81ED-4DB2-BD59-A6C34878D82A}">
                    <a16:rowId xmlns:a16="http://schemas.microsoft.com/office/drawing/2014/main" val="1849238731"/>
                  </a:ext>
                </a:extLst>
              </a:tr>
              <a:tr h="941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SALA 5-BIS  "ANTONIO CASO"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Secundaria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extLst>
                  <a:ext uri="{0D108BD9-81ED-4DB2-BD59-A6C34878D82A}">
                    <a16:rowId xmlns:a16="http://schemas.microsoft.com/office/drawing/2014/main" val="348207102"/>
                  </a:ext>
                </a:extLst>
              </a:tr>
              <a:tr h="941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SALA 3  "GREGORIO TORRES QUINTERO"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Mixto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extLst>
                  <a:ext uri="{0D108BD9-81ED-4DB2-BD59-A6C34878D82A}">
                    <a16:rowId xmlns:a16="http://schemas.microsoft.com/office/drawing/2014/main" val="39201753"/>
                  </a:ext>
                </a:extLst>
              </a:tr>
              <a:tr h="4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Técnico docente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SALA 11 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"JUSTO SIERRA"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Técnico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docente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6" marR="6086" marT="6086" marB="0" anchor="ctr"/>
                </a:tc>
                <a:extLst>
                  <a:ext uri="{0D108BD9-81ED-4DB2-BD59-A6C34878D82A}">
                    <a16:rowId xmlns:a16="http://schemas.microsoft.com/office/drawing/2014/main" val="3010832840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Distribución de grupos y mesas de trabajo</a:t>
            </a:r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988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Plenaria inicial. Temas</a:t>
            </a:r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85501"/>
              </p:ext>
            </p:extLst>
          </p:nvPr>
        </p:nvGraphicFramePr>
        <p:xfrm>
          <a:off x="1215066" y="1021204"/>
          <a:ext cx="6980030" cy="5339179"/>
        </p:xfrm>
        <a:graphic>
          <a:graphicData uri="http://schemas.openxmlformats.org/drawingml/2006/table">
            <a:tbl>
              <a:tblPr firstRow="1" firstCol="1" bandRow="1"/>
              <a:tblGrid>
                <a:gridCol w="6980030">
                  <a:extLst>
                    <a:ext uri="{9D8B030D-6E8A-4147-A177-3AD203B41FA5}">
                      <a16:colId xmlns:a16="http://schemas.microsoft.com/office/drawing/2014/main" val="3328289363"/>
                    </a:ext>
                  </a:extLst>
                </a:gridCol>
              </a:tblGrid>
              <a:tr h="66981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200" dirty="0" smtClean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Reunión Nacional de Análisis</a:t>
                      </a: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06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223311"/>
                  </a:ext>
                </a:extLst>
              </a:tr>
              <a:tr h="646737">
                <a:tc>
                  <a:txBody>
                    <a:bodyPr/>
                    <a:lstStyle/>
                    <a:p>
                      <a:pPr marL="342900" lvl="0" indent="-161925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_tradnl" sz="14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Perfiles </a:t>
                      </a:r>
                      <a:r>
                        <a:rPr lang="es-ES_tradnl" sz="1400" kern="1200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profesionales, criterios e indicadores en la Ley General del Sistema para la Carrera de las Maestras y los Maestros.</a:t>
                      </a:r>
                      <a:endParaRPr lang="es-MX" sz="14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819633"/>
                  </a:ext>
                </a:extLst>
              </a:tr>
              <a:tr h="646982">
                <a:tc>
                  <a:txBody>
                    <a:bodyPr/>
                    <a:lstStyle/>
                    <a:p>
                      <a:pPr marL="342900" lvl="0" indent="-161925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2"/>
                      </a:pPr>
                      <a:r>
                        <a:rPr lang="es-ES_tradnl" sz="1400" kern="1200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Proceso de consulta a las autoridades educativas de las entidades federativas y a personal docente, directivo y de supervisión.</a:t>
                      </a:r>
                      <a:endParaRPr lang="es-MX" sz="14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75632"/>
                  </a:ext>
                </a:extLst>
              </a:tr>
              <a:tr h="612475">
                <a:tc>
                  <a:txBody>
                    <a:bodyPr/>
                    <a:lstStyle/>
                    <a:p>
                      <a:pPr marL="361950" lvl="0" indent="-180975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3"/>
                      </a:pPr>
                      <a:r>
                        <a:rPr lang="es-ES_tradnl" sz="14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Proceso de integración de los perfiles profesionales, criterios e indicadores. Prioridades.</a:t>
                      </a:r>
                      <a:endParaRPr lang="es-MX" sz="14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422187"/>
                  </a:ext>
                </a:extLst>
              </a:tr>
              <a:tr h="612476">
                <a:tc>
                  <a:txBody>
                    <a:bodyPr/>
                    <a:lstStyle/>
                    <a:p>
                      <a:pPr marL="342900" lvl="0" indent="-160338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4"/>
                      </a:pPr>
                      <a:r>
                        <a:rPr lang="es-MX" sz="14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Tercera fase de consulta a maestros, directivos</a:t>
                      </a:r>
                      <a:r>
                        <a:rPr lang="es-MX" sz="1400" kern="1200" baseline="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supervisores</a:t>
                      </a:r>
                      <a:r>
                        <a:rPr lang="es-MX" sz="14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Grupos de enfoque.</a:t>
                      </a:r>
                      <a:endParaRPr lang="es-MX" sz="14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97134"/>
                  </a:ext>
                </a:extLst>
              </a:tr>
              <a:tr h="557116">
                <a:tc>
                  <a:txBody>
                    <a:bodyPr/>
                    <a:lstStyle/>
                    <a:p>
                      <a:pPr marL="358775" lvl="0" indent="-176213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5"/>
                      </a:pPr>
                      <a:r>
                        <a:rPr lang="es-MX" sz="14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Distribución de grupos y mesas de trabajo</a:t>
                      </a:r>
                      <a:r>
                        <a:rPr lang="es-ES_tradnl" sz="14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s-MX" sz="14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643648"/>
                  </a:ext>
                </a:extLst>
              </a:tr>
              <a:tr h="1593576">
                <a:tc>
                  <a:txBody>
                    <a:bodyPr/>
                    <a:lstStyle/>
                    <a:p>
                      <a:pPr marL="342900" lvl="0" indent="-160338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6"/>
                      </a:pPr>
                      <a:r>
                        <a:rPr lang="es-MX" sz="14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Productos y evidencias de los grupos de enfoque:</a:t>
                      </a:r>
                    </a:p>
                    <a:p>
                      <a:pPr marL="720725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400" i="1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Perfil profesional, criterios e indicadores </a:t>
                      </a:r>
                      <a:r>
                        <a:rPr lang="es-MX" sz="14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 observaciones.</a:t>
                      </a:r>
                    </a:p>
                    <a:p>
                      <a:pPr marL="720725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400" i="1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Formato individual de observaciones generales al perfil</a:t>
                      </a:r>
                      <a:r>
                        <a:rPr lang="es-MX" sz="14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720725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400" i="1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Formato para el registro de aportaciones </a:t>
                      </a:r>
                      <a:r>
                        <a:rPr lang="es-MX" sz="1400" i="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firmado por todos los participantes de la mesa</a:t>
                      </a:r>
                      <a:endParaRPr lang="es-MX" sz="1400" kern="1200" dirty="0" smtClean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160338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6"/>
                      </a:pPr>
                      <a:endParaRPr lang="es-MX" sz="14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506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756413" y="725075"/>
            <a:ext cx="4114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Montserrat" panose="00000500000000000000" pitchFamily="2" charset="0"/>
              </a:rPr>
              <a:t>3</a:t>
            </a:r>
            <a:r>
              <a:rPr lang="es-MX" b="1" dirty="0" smtClean="0">
                <a:latin typeface="Montserrat" panose="00000500000000000000" pitchFamily="2" charset="0"/>
              </a:rPr>
              <a:t> de diciembre</a:t>
            </a:r>
            <a:endParaRPr lang="es-MX" dirty="0" smtClean="0">
              <a:latin typeface="Montserrat" panose="00000500000000000000" pitchFamily="2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2651"/>
              </p:ext>
            </p:extLst>
          </p:nvPr>
        </p:nvGraphicFramePr>
        <p:xfrm>
          <a:off x="216131" y="1170121"/>
          <a:ext cx="8453416" cy="234945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896297">
                  <a:extLst>
                    <a:ext uri="{9D8B030D-6E8A-4147-A177-3AD203B41FA5}">
                      <a16:colId xmlns:a16="http://schemas.microsoft.com/office/drawing/2014/main" val="862910901"/>
                    </a:ext>
                  </a:extLst>
                </a:gridCol>
                <a:gridCol w="2888447">
                  <a:extLst>
                    <a:ext uri="{9D8B030D-6E8A-4147-A177-3AD203B41FA5}">
                      <a16:colId xmlns:a16="http://schemas.microsoft.com/office/drawing/2014/main" val="2738977845"/>
                    </a:ext>
                  </a:extLst>
                </a:gridCol>
                <a:gridCol w="2668672">
                  <a:extLst>
                    <a:ext uri="{9D8B030D-6E8A-4147-A177-3AD203B41FA5}">
                      <a16:colId xmlns:a16="http://schemas.microsoft.com/office/drawing/2014/main" val="3171564261"/>
                    </a:ext>
                  </a:extLst>
                </a:gridCol>
              </a:tblGrid>
              <a:tr h="276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Perfil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Sala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Grupo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3724678914"/>
                  </a:ext>
                </a:extLst>
              </a:tr>
              <a:tr h="69083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Director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SALA 5-BIS  "ANTONIO CASO"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Preescolar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564354670"/>
                  </a:ext>
                </a:extLst>
              </a:tr>
              <a:tr h="6908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SALA 3  "GREGORIO TORRES QUINTERO"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Primaria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84469624"/>
                  </a:ext>
                </a:extLst>
              </a:tr>
              <a:tr h="6908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SALA 7  </a:t>
                      </a:r>
                      <a:br>
                        <a:rPr lang="pt-BR" sz="1400" u="none" strike="noStrike" dirty="0">
                          <a:effectLst/>
                        </a:rPr>
                      </a:br>
                      <a:r>
                        <a:rPr lang="pt-BR" sz="1400" u="none" strike="noStrike" dirty="0">
                          <a:effectLst/>
                        </a:rPr>
                        <a:t>"SOR JUANA INÉS DE LA CRUZ"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Secundaria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224396666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Distribución de grupos y mesas de trabajo</a:t>
            </a:r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848069"/>
              </p:ext>
            </p:extLst>
          </p:nvPr>
        </p:nvGraphicFramePr>
        <p:xfrm>
          <a:off x="216132" y="3519577"/>
          <a:ext cx="8453414" cy="251093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896296">
                  <a:extLst>
                    <a:ext uri="{9D8B030D-6E8A-4147-A177-3AD203B41FA5}">
                      <a16:colId xmlns:a16="http://schemas.microsoft.com/office/drawing/2014/main" val="1874690978"/>
                    </a:ext>
                  </a:extLst>
                </a:gridCol>
                <a:gridCol w="2888446">
                  <a:extLst>
                    <a:ext uri="{9D8B030D-6E8A-4147-A177-3AD203B41FA5}">
                      <a16:colId xmlns:a16="http://schemas.microsoft.com/office/drawing/2014/main" val="2146075438"/>
                    </a:ext>
                  </a:extLst>
                </a:gridCol>
                <a:gridCol w="2668672">
                  <a:extLst>
                    <a:ext uri="{9D8B030D-6E8A-4147-A177-3AD203B41FA5}">
                      <a16:colId xmlns:a16="http://schemas.microsoft.com/office/drawing/2014/main" val="1173929499"/>
                    </a:ext>
                  </a:extLst>
                </a:gridCol>
              </a:tblGrid>
              <a:tr h="67514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Supervisor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SALA 1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"SECTOR 1-I"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Preescolar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7117796"/>
                  </a:ext>
                </a:extLst>
              </a:tr>
              <a:tr h="67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SALA 10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"FRIDA KAHLO"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Primaria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5401151"/>
                  </a:ext>
                </a:extLst>
              </a:tr>
              <a:tr h="67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SALA 11 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"JUSTO SIERRA"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Secundaria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2898949"/>
                  </a:ext>
                </a:extLst>
              </a:tr>
              <a:tr h="4855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SALA 2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"SECTOR 1-I"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Mixto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7255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2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Grupos </a:t>
            </a:r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de enfoque. </a:t>
            </a:r>
            <a:r>
              <a:rPr lang="es-MX" altLang="es-MX" sz="1400" b="1" dirty="0">
                <a:solidFill>
                  <a:srgbClr val="861B36"/>
                </a:solidFill>
                <a:latin typeface="Montserrat" pitchFamily="2" charset="77"/>
              </a:rPr>
              <a:t>Actividades a desarrollar</a:t>
            </a:r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567690" y="707374"/>
            <a:ext cx="8119110" cy="5474970"/>
          </a:xfrm>
        </p:spPr>
        <p:txBody>
          <a:bodyPr/>
          <a:lstStyle/>
          <a:p>
            <a:r>
              <a:rPr lang="es-MX" sz="1400" b="1" dirty="0" smtClean="0">
                <a:latin typeface="Montserrat" panose="00000500000000000000" pitchFamily="2" charset="0"/>
              </a:rPr>
              <a:t>Momento 1</a:t>
            </a:r>
          </a:p>
          <a:p>
            <a:pPr marL="342900" indent="-342900" algn="just">
              <a:buAutoNum type="arabicPeriod"/>
            </a:pPr>
            <a:r>
              <a:rPr lang="es-MX" sz="1400" b="1" dirty="0" smtClean="0">
                <a:latin typeface="Montserrat" panose="00000500000000000000" pitchFamily="2" charset="0"/>
              </a:rPr>
              <a:t>Leer</a:t>
            </a:r>
            <a:r>
              <a:rPr lang="es-MX" sz="1400" dirty="0" smtClean="0">
                <a:latin typeface="Montserrat" panose="00000500000000000000" pitchFamily="2" charset="0"/>
              </a:rPr>
              <a:t> </a:t>
            </a:r>
            <a:r>
              <a:rPr lang="es-MX" sz="1400" b="1" dirty="0" smtClean="0">
                <a:latin typeface="Montserrat" panose="00000500000000000000" pitchFamily="2" charset="0"/>
              </a:rPr>
              <a:t>individualmente</a:t>
            </a:r>
            <a:r>
              <a:rPr lang="es-MX" sz="1400" dirty="0" smtClean="0">
                <a:latin typeface="Montserrat" panose="00000500000000000000" pitchFamily="2" charset="0"/>
              </a:rPr>
              <a:t> el documento proporcionado en las mesas de trabajo</a:t>
            </a:r>
          </a:p>
          <a:p>
            <a:pPr marL="342900" indent="-342900" algn="just">
              <a:buAutoNum type="arabicPeriod"/>
            </a:pPr>
            <a:endParaRPr lang="es-MX" sz="1400" dirty="0" smtClean="0"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s-MX" sz="1400" dirty="0" smtClean="0"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s-MX" sz="1400" dirty="0"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s-MX" sz="1400" dirty="0" smtClean="0"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s-MX" sz="600" dirty="0" smtClean="0"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s-MX" sz="1400" b="1" dirty="0" smtClean="0">
                <a:latin typeface="Montserrat" panose="00000500000000000000" pitchFamily="2" charset="0"/>
              </a:rPr>
              <a:t>Registrar individualmente </a:t>
            </a:r>
            <a:r>
              <a:rPr lang="es-MX" sz="1400" dirty="0" smtClean="0">
                <a:latin typeface="Montserrat" panose="00000500000000000000" pitchFamily="2" charset="0"/>
              </a:rPr>
              <a:t>las observaciones generales que </a:t>
            </a:r>
            <a:r>
              <a:rPr lang="es-MX" sz="1400" dirty="0">
                <a:latin typeface="Montserrat" panose="00000500000000000000" pitchFamily="2" charset="0"/>
              </a:rPr>
              <a:t>se consideren pertinentes </a:t>
            </a:r>
            <a:r>
              <a:rPr lang="es-MX" sz="1400" b="1" dirty="0" smtClean="0">
                <a:latin typeface="Montserrat" panose="00000500000000000000" pitchFamily="2" charset="0"/>
              </a:rPr>
              <a:t>al documento </a:t>
            </a:r>
            <a:r>
              <a:rPr lang="es-MX" sz="1400" dirty="0" smtClean="0">
                <a:latin typeface="Montserrat" panose="00000500000000000000" pitchFamily="2" charset="0"/>
              </a:rPr>
              <a:t>en </a:t>
            </a:r>
            <a:r>
              <a:rPr lang="es-MX" sz="1400" dirty="0">
                <a:latin typeface="Montserrat" panose="00000500000000000000" pitchFamily="2" charset="0"/>
              </a:rPr>
              <a:t>el </a:t>
            </a:r>
            <a:r>
              <a:rPr lang="es-MX" sz="1400" i="1" dirty="0">
                <a:latin typeface="Montserrat" panose="00000500000000000000" pitchFamily="2" charset="0"/>
              </a:rPr>
              <a:t>Formato individual de observaciones generales al </a:t>
            </a:r>
            <a:r>
              <a:rPr lang="es-MX" sz="1400" i="1" dirty="0" smtClean="0">
                <a:latin typeface="Montserrat" panose="00000500000000000000" pitchFamily="2" charset="0"/>
              </a:rPr>
              <a:t>perfil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s-MX" sz="1400" i="1" dirty="0"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s-MX" sz="1400" i="1" dirty="0" smtClean="0"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s-MX" sz="1400" i="1" dirty="0"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s-MX" sz="1400" i="1" dirty="0" smtClean="0"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s-MX" sz="1400" dirty="0" smtClean="0">
                <a:latin typeface="Montserrat" panose="00000500000000000000" pitchFamily="2" charset="0"/>
              </a:rPr>
              <a:t>Discutir </a:t>
            </a:r>
            <a:r>
              <a:rPr lang="es-MX" sz="1400" dirty="0">
                <a:latin typeface="Montserrat" panose="00000500000000000000" pitchFamily="2" charset="0"/>
              </a:rPr>
              <a:t>los dominios, criterios e indicadores del perfil profesional </a:t>
            </a:r>
            <a:r>
              <a:rPr lang="es-MX" sz="1400" dirty="0" smtClean="0">
                <a:latin typeface="Montserrat" panose="00000500000000000000" pitchFamily="2" charset="0"/>
              </a:rPr>
              <a:t>a partir de </a:t>
            </a:r>
            <a:r>
              <a:rPr lang="es-MX" sz="1400" b="1" dirty="0" smtClean="0">
                <a:latin typeface="Montserrat" panose="00000500000000000000" pitchFamily="2" charset="0"/>
              </a:rPr>
              <a:t>preguntas </a:t>
            </a:r>
            <a:r>
              <a:rPr lang="es-MX" sz="1400" b="1" dirty="0">
                <a:latin typeface="Montserrat" panose="00000500000000000000" pitchFamily="2" charset="0"/>
              </a:rPr>
              <a:t>generadores de discusión </a:t>
            </a:r>
            <a:r>
              <a:rPr lang="es-MX" sz="1400" dirty="0">
                <a:latin typeface="Montserrat" panose="00000500000000000000" pitchFamily="2" charset="0"/>
              </a:rPr>
              <a:t>según corresponda.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s-MX" sz="1400" i="1" dirty="0" smtClean="0"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s-MX" sz="1400" dirty="0" smtClean="0"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s-MX" sz="1400" dirty="0">
              <a:latin typeface="Montserrat" panose="000005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87" y="1304207"/>
            <a:ext cx="1066188" cy="1400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395" y="3530629"/>
            <a:ext cx="2121973" cy="11638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ángulo 7"/>
          <p:cNvSpPr/>
          <p:nvPr/>
        </p:nvSpPr>
        <p:spPr>
          <a:xfrm>
            <a:off x="3773945" y="1511547"/>
            <a:ext cx="4830793" cy="9387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s-MX" sz="1100" dirty="0" smtClean="0">
                <a:latin typeface="Montserrat" panose="00000500000000000000" pitchFamily="2" charset="0"/>
              </a:rPr>
              <a:t>Pueden hacerse anotaciones en el </a:t>
            </a:r>
            <a:r>
              <a:rPr lang="es-MX" sz="1100" dirty="0">
                <a:latin typeface="Montserrat" panose="00000500000000000000" pitchFamily="2" charset="0"/>
              </a:rPr>
              <a:t>documento. </a:t>
            </a:r>
          </a:p>
          <a:p>
            <a:pPr marL="171450" indent="-171450" algn="just">
              <a:buFontTx/>
              <a:buChar char="-"/>
            </a:pPr>
            <a:endParaRPr lang="es-MX" sz="1100" dirty="0" smtClean="0">
              <a:latin typeface="Montserrat" panose="00000500000000000000" pitchFamily="2" charset="0"/>
            </a:endParaRPr>
          </a:p>
          <a:p>
            <a:pPr marL="171450" indent="-171450" algn="just">
              <a:buFontTx/>
              <a:buChar char="-"/>
            </a:pPr>
            <a:r>
              <a:rPr lang="es-MX" sz="1100" dirty="0" smtClean="0">
                <a:latin typeface="Montserrat" panose="00000500000000000000" pitchFamily="2" charset="0"/>
              </a:rPr>
              <a:t>Al </a:t>
            </a:r>
            <a:r>
              <a:rPr lang="es-MX" sz="1100" dirty="0">
                <a:latin typeface="Montserrat" panose="00000500000000000000" pitchFamily="2" charset="0"/>
              </a:rPr>
              <a:t>término de la sesión, </a:t>
            </a:r>
            <a:r>
              <a:rPr lang="es-MX" sz="1100" dirty="0" smtClean="0">
                <a:latin typeface="Montserrat" panose="00000500000000000000" pitchFamily="2" charset="0"/>
              </a:rPr>
              <a:t>entregar el documento al </a:t>
            </a:r>
            <a:r>
              <a:rPr lang="es-MX" sz="1100" dirty="0">
                <a:latin typeface="Montserrat" panose="00000500000000000000" pitchFamily="2" charset="0"/>
              </a:rPr>
              <a:t>Coordinador de la mesa </a:t>
            </a:r>
            <a:r>
              <a:rPr lang="es-MX" sz="1100" dirty="0" smtClean="0">
                <a:latin typeface="Montserrat" panose="00000500000000000000" pitchFamily="2" charset="0"/>
              </a:rPr>
              <a:t>señalando en la portada: </a:t>
            </a:r>
            <a:r>
              <a:rPr lang="es-MX" sz="1100" dirty="0">
                <a:latin typeface="Montserrat" panose="00000500000000000000" pitchFamily="2" charset="0"/>
              </a:rPr>
              <a:t>entidad federativa, función y nivel educativo.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776245" y="3727816"/>
            <a:ext cx="4830793" cy="76944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s-MX" sz="1100" dirty="0" smtClean="0">
                <a:latin typeface="Montserrat" panose="00000500000000000000" pitchFamily="2" charset="0"/>
              </a:rPr>
              <a:t>Cada participante llena un formato.</a:t>
            </a:r>
          </a:p>
          <a:p>
            <a:pPr marL="171450" indent="-171450" algn="just">
              <a:buFontTx/>
              <a:buChar char="-"/>
            </a:pPr>
            <a:endParaRPr lang="es-MX" sz="1100" dirty="0" smtClean="0">
              <a:latin typeface="Montserrat" panose="00000500000000000000" pitchFamily="2" charset="0"/>
            </a:endParaRPr>
          </a:p>
          <a:p>
            <a:pPr marL="171450" indent="-171450" algn="just">
              <a:buFontTx/>
              <a:buChar char="-"/>
            </a:pPr>
            <a:r>
              <a:rPr lang="es-MX" sz="1100" dirty="0" smtClean="0">
                <a:latin typeface="Montserrat" panose="00000500000000000000" pitchFamily="2" charset="0"/>
              </a:rPr>
              <a:t>Al </a:t>
            </a:r>
            <a:r>
              <a:rPr lang="es-MX" sz="1100" dirty="0">
                <a:latin typeface="Montserrat" panose="00000500000000000000" pitchFamily="2" charset="0"/>
              </a:rPr>
              <a:t>término </a:t>
            </a:r>
            <a:r>
              <a:rPr lang="es-MX" sz="1100" dirty="0" smtClean="0">
                <a:latin typeface="Montserrat" panose="00000500000000000000" pitchFamily="2" charset="0"/>
              </a:rPr>
              <a:t>de </a:t>
            </a:r>
            <a:r>
              <a:rPr lang="es-MX" sz="1100" dirty="0">
                <a:latin typeface="Montserrat" panose="00000500000000000000" pitchFamily="2" charset="0"/>
              </a:rPr>
              <a:t>la sesión, entregar el </a:t>
            </a:r>
            <a:r>
              <a:rPr lang="es-MX" sz="1100" dirty="0" smtClean="0">
                <a:latin typeface="Montserrat" panose="00000500000000000000" pitchFamily="2" charset="0"/>
              </a:rPr>
              <a:t>formato al </a:t>
            </a:r>
            <a:r>
              <a:rPr lang="es-MX" sz="1100" dirty="0">
                <a:latin typeface="Montserrat" panose="00000500000000000000" pitchFamily="2" charset="0"/>
              </a:rPr>
              <a:t>Coordinador de la mesa </a:t>
            </a:r>
            <a:r>
              <a:rPr lang="es-MX" sz="1100" dirty="0" smtClean="0">
                <a:latin typeface="Montserrat" panose="00000500000000000000" pitchFamily="2" charset="0"/>
              </a:rPr>
              <a:t>señalando: entidad </a:t>
            </a:r>
            <a:r>
              <a:rPr lang="es-MX" sz="1100" dirty="0">
                <a:latin typeface="Montserrat" panose="00000500000000000000" pitchFamily="2" charset="0"/>
              </a:rPr>
              <a:t>federativa, función y nivel educativo</a:t>
            </a:r>
            <a:r>
              <a:rPr lang="es-MX" sz="1100" dirty="0" smtClean="0">
                <a:latin typeface="Montserrat" panose="00000500000000000000" pitchFamily="2" charset="0"/>
              </a:rPr>
              <a:t>.</a:t>
            </a:r>
            <a:endParaRPr lang="es-MX" sz="1100" dirty="0">
              <a:latin typeface="Montserrat" panose="00000500000000000000" pitchFamily="2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000665" y="5394100"/>
            <a:ext cx="7604074" cy="127727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s-MX" sz="1100" dirty="0" smtClean="0">
                <a:latin typeface="Montserrat" panose="00000500000000000000" pitchFamily="2" charset="0"/>
              </a:rPr>
              <a:t>Pueden continuar llenando </a:t>
            </a:r>
            <a:r>
              <a:rPr lang="es-MX" sz="1100" dirty="0">
                <a:latin typeface="Montserrat" panose="00000500000000000000" pitchFamily="2" charset="0"/>
              </a:rPr>
              <a:t>el </a:t>
            </a:r>
            <a:r>
              <a:rPr lang="es-MX" sz="1100" i="1" dirty="0">
                <a:latin typeface="Montserrat" panose="00000500000000000000" pitchFamily="2" charset="0"/>
              </a:rPr>
              <a:t>Formato individual de observaciones generales al </a:t>
            </a:r>
            <a:r>
              <a:rPr lang="es-MX" sz="1100" i="1" dirty="0" smtClean="0">
                <a:latin typeface="Montserrat" panose="00000500000000000000" pitchFamily="2" charset="0"/>
              </a:rPr>
              <a:t>perfil.</a:t>
            </a:r>
          </a:p>
          <a:p>
            <a:pPr marL="171450" indent="-171450" algn="just">
              <a:buFontTx/>
              <a:buChar char="-"/>
            </a:pPr>
            <a:endParaRPr lang="es-MX" sz="1100" dirty="0" smtClean="0">
              <a:latin typeface="Montserrat" panose="00000500000000000000" pitchFamily="2" charset="0"/>
            </a:endParaRPr>
          </a:p>
          <a:p>
            <a:pPr marL="171450" indent="-171450" algn="just">
              <a:buFontTx/>
              <a:buChar char="-"/>
            </a:pPr>
            <a:r>
              <a:rPr lang="es-MX" sz="1100" dirty="0" smtClean="0">
                <a:latin typeface="Montserrat" panose="00000500000000000000" pitchFamily="2" charset="0"/>
              </a:rPr>
              <a:t>El relator tomará nota de las aportaciones más relevantes de la discusión </a:t>
            </a:r>
            <a:r>
              <a:rPr lang="es-MX" sz="1100" dirty="0">
                <a:latin typeface="Montserrat" panose="00000500000000000000" pitchFamily="2" charset="0"/>
              </a:rPr>
              <a:t>en el </a:t>
            </a:r>
            <a:r>
              <a:rPr lang="es-MX" sz="1100" dirty="0" smtClean="0">
                <a:latin typeface="Montserrat" panose="00000500000000000000" pitchFamily="2" charset="0"/>
              </a:rPr>
              <a:t>mismo formato en archivo electrónico.  </a:t>
            </a:r>
          </a:p>
          <a:p>
            <a:pPr marL="171450" indent="-171450" algn="just">
              <a:buFontTx/>
              <a:buChar char="-"/>
            </a:pPr>
            <a:endParaRPr lang="es-MX" sz="1100" dirty="0">
              <a:latin typeface="Montserrat" panose="00000500000000000000" pitchFamily="2" charset="0"/>
            </a:endParaRPr>
          </a:p>
          <a:p>
            <a:pPr marL="171450" indent="-171450" algn="just">
              <a:buFontTx/>
              <a:buChar char="-"/>
            </a:pPr>
            <a:r>
              <a:rPr lang="es-MX" sz="1100" dirty="0" smtClean="0">
                <a:latin typeface="Montserrat" panose="00000500000000000000" pitchFamily="2" charset="0"/>
              </a:rPr>
              <a:t>Al término de la sesión, el relator guardará en el escritorio de la computadora el archivo electrónico con el registro de la discusión del Momento 1.</a:t>
            </a:r>
            <a:endParaRPr lang="es-MX" sz="1100" dirty="0">
              <a:latin typeface="Montserrat" panose="00000500000000000000" pitchFamily="2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4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933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Preguntas generadoras de la discusión</a:t>
            </a: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 flipV="1">
            <a:off x="315884" y="635000"/>
            <a:ext cx="6161116" cy="153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381000" y="1089025"/>
            <a:ext cx="8297863" cy="43627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MX" sz="900" dirty="0">
              <a:latin typeface="Monserra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600" b="1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 Dominios</a:t>
            </a:r>
            <a:endParaRPr lang="es-MX" sz="1400" b="1" dirty="0">
              <a:latin typeface="Monserra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24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23888" algn="l"/>
              </a:tabLst>
              <a:defRPr/>
            </a:pPr>
            <a:r>
              <a:rPr lang="es-MX" sz="1600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¿Qué les parece el conjunto de los dominios?, ¿consideran que son centrales en la tarea que realiza un docente, un directivo o un supervisor, según sea el caso?</a:t>
            </a:r>
            <a:endParaRPr lang="es-MX" sz="1400" dirty="0">
              <a:latin typeface="Monserra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24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23888" algn="l"/>
              </a:tabLst>
              <a:defRPr/>
            </a:pPr>
            <a:r>
              <a:rPr lang="es-MX" sz="1600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¿En los dominios planteados están contenidos todos los aspectos centrales del trabajo docente, directivo o de supervisión, según sea el caso?</a:t>
            </a:r>
            <a:endParaRPr lang="es-MX" sz="1400" dirty="0">
              <a:latin typeface="Monserra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24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23888" algn="l"/>
              </a:tabLst>
              <a:defRPr/>
            </a:pPr>
            <a:r>
              <a:rPr lang="es-MX" sz="1600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¿Los dominios planteados coinciden con el trabajo central del docente, directivo o de supervisión en el aula, la escuela o conjunto de estas, según corresponda?</a:t>
            </a:r>
            <a:endParaRPr lang="es-MX" sz="1400" dirty="0">
              <a:latin typeface="Monserra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24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23888" algn="l"/>
              </a:tabLst>
              <a:defRPr/>
            </a:pPr>
            <a:r>
              <a:rPr lang="es-MX" sz="1600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¿Los dominios planteados son coherentes entre sí?</a:t>
            </a:r>
            <a:endParaRPr lang="es-MX" sz="1400" dirty="0">
              <a:latin typeface="Monserra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24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23888" algn="l"/>
              </a:tabLst>
              <a:defRPr/>
            </a:pPr>
            <a:r>
              <a:rPr lang="es-MX" sz="1600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¿Qué tipo de ajustes realizarían a los dominios?, ¿por qué?</a:t>
            </a:r>
          </a:p>
          <a:p>
            <a:pPr marL="5524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23888" algn="l"/>
              </a:tabLst>
              <a:defRPr/>
            </a:pPr>
            <a:r>
              <a:rPr lang="es-MX" sz="1600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¿Los dominios en su conjunto dan idea de una función docente, directiva o de supervisión, según sea el caso, integrada y actualizada?</a:t>
            </a:r>
          </a:p>
        </p:txBody>
      </p:sp>
    </p:spTree>
    <p:extLst>
      <p:ext uri="{BB962C8B-B14F-4D97-AF65-F5344CB8AC3E}">
        <p14:creationId xmlns:p14="http://schemas.microsoft.com/office/powerpoint/2010/main" val="25906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933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Preguntas generadoras de la discusión</a:t>
            </a: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 flipV="1">
            <a:off x="315884" y="635000"/>
            <a:ext cx="6161116" cy="153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533400" y="1676400"/>
            <a:ext cx="79248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623888" algn="l"/>
              </a:tabLst>
              <a:defRPr/>
            </a:pPr>
            <a:r>
              <a:rPr lang="es-MX" b="1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Criterios</a:t>
            </a:r>
            <a:r>
              <a:rPr lang="es-MX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5524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23888" algn="l"/>
              </a:tabLst>
              <a:defRPr/>
            </a:pPr>
            <a:r>
              <a:rPr lang="es-MX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¿Cómo les parecen los criterios?</a:t>
            </a:r>
          </a:p>
          <a:p>
            <a:pPr marL="5524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23888" algn="l"/>
              </a:tabLst>
              <a:defRPr/>
            </a:pPr>
            <a:r>
              <a:rPr lang="es-MX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¿Los criterios planteados son centrales para representar el dominio?</a:t>
            </a:r>
          </a:p>
          <a:p>
            <a:pPr marL="5524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23888" algn="l"/>
              </a:tabLst>
              <a:defRPr/>
            </a:pPr>
            <a:r>
              <a:rPr lang="es-MX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¿Los criterios planteados son suficientes para representar el dominio?</a:t>
            </a:r>
          </a:p>
          <a:p>
            <a:pPr marL="5524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23888" algn="l"/>
              </a:tabLst>
              <a:defRPr/>
            </a:pPr>
            <a:r>
              <a:rPr lang="es-MX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¿Consideran que los criterios planteados se relacionan con el dominio?</a:t>
            </a:r>
          </a:p>
          <a:p>
            <a:pPr marL="5524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23888" algn="l"/>
              </a:tabLst>
              <a:defRPr/>
            </a:pPr>
            <a:r>
              <a:rPr lang="es-MX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¿Los criterios son coherentes con el dominio?</a:t>
            </a:r>
          </a:p>
          <a:p>
            <a:pPr marL="5524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23888" algn="l"/>
              </a:tabLst>
              <a:defRPr/>
            </a:pPr>
            <a:r>
              <a:rPr lang="es-MX" dirty="0">
                <a:latin typeface="Monserrat"/>
                <a:ea typeface="Arial" panose="020B0604020202020204" pitchFamily="34" charset="0"/>
                <a:cs typeface="Times New Roman" panose="02020603050405020304" pitchFamily="18" charset="0"/>
              </a:rPr>
              <a:t>¿Los criterios son coherentes entre sí?</a:t>
            </a:r>
          </a:p>
        </p:txBody>
      </p:sp>
    </p:spTree>
    <p:extLst>
      <p:ext uri="{BB962C8B-B14F-4D97-AF65-F5344CB8AC3E}">
        <p14:creationId xmlns:p14="http://schemas.microsoft.com/office/powerpoint/2010/main" val="27823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Grupos </a:t>
            </a:r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de </a:t>
            </a:r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enfoque. </a:t>
            </a:r>
            <a:r>
              <a:rPr lang="es-MX" altLang="es-MX" sz="1400" b="1" dirty="0">
                <a:solidFill>
                  <a:srgbClr val="861B36"/>
                </a:solidFill>
                <a:latin typeface="Montserrat" pitchFamily="2" charset="77"/>
              </a:rPr>
              <a:t>Actividades a desarrollar</a:t>
            </a:r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567690" y="900460"/>
            <a:ext cx="8084604" cy="5474970"/>
          </a:xfrm>
        </p:spPr>
        <p:txBody>
          <a:bodyPr/>
          <a:lstStyle/>
          <a:p>
            <a:r>
              <a:rPr lang="es-MX" sz="1300" b="1" dirty="0" smtClean="0">
                <a:latin typeface="Montserrat" panose="00000500000000000000" pitchFamily="2" charset="0"/>
              </a:rPr>
              <a:t>Momento 2</a:t>
            </a:r>
            <a:endParaRPr lang="es-MX" sz="1300" b="1" dirty="0">
              <a:latin typeface="Montserrat" panose="00000500000000000000" pitchFamily="2" charset="0"/>
            </a:endParaRPr>
          </a:p>
          <a:p>
            <a:pPr marL="342900" indent="-342900" algn="just">
              <a:buFont typeface="+mj-lt"/>
              <a:buAutoNum type="arabicPeriod" startAt="4"/>
            </a:pPr>
            <a:r>
              <a:rPr lang="es-MX" sz="1300" b="1" dirty="0">
                <a:latin typeface="Montserrat" panose="00000500000000000000" pitchFamily="2" charset="0"/>
              </a:rPr>
              <a:t>Revisar y </a:t>
            </a:r>
            <a:r>
              <a:rPr lang="es-MX" sz="1300" b="1" dirty="0" smtClean="0">
                <a:latin typeface="Montserrat" panose="00000500000000000000" pitchFamily="2" charset="0"/>
              </a:rPr>
              <a:t>analizar colectivamente </a:t>
            </a:r>
            <a:r>
              <a:rPr lang="es-MX" sz="1300" dirty="0" smtClean="0">
                <a:latin typeface="Montserrat" panose="00000500000000000000" pitchFamily="2" charset="0"/>
              </a:rPr>
              <a:t>los dominios que se indiquen para la mesa, así como los criterios </a:t>
            </a:r>
            <a:r>
              <a:rPr lang="es-MX" sz="1300" dirty="0">
                <a:latin typeface="Montserrat" panose="00000500000000000000" pitchFamily="2" charset="0"/>
              </a:rPr>
              <a:t>e indicadores del perfil </a:t>
            </a:r>
            <a:r>
              <a:rPr lang="es-MX" sz="1300" dirty="0" smtClean="0">
                <a:latin typeface="Montserrat" panose="00000500000000000000" pitchFamily="2" charset="0"/>
              </a:rPr>
              <a:t>profesional correspondiente, para determinar si estos se ajustan o no, y se elimina </a:t>
            </a:r>
            <a:r>
              <a:rPr lang="es-MX" sz="1300" dirty="0">
                <a:latin typeface="Montserrat" panose="00000500000000000000" pitchFamily="2" charset="0"/>
              </a:rPr>
              <a:t>o se </a:t>
            </a:r>
            <a:r>
              <a:rPr lang="es-MX" sz="1300" dirty="0" smtClean="0">
                <a:latin typeface="Montserrat" panose="00000500000000000000" pitchFamily="2" charset="0"/>
              </a:rPr>
              <a:t>adiciona información, con base en los siguientes aspectos: 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 startAt="4"/>
            </a:pPr>
            <a:endParaRPr lang="es-MX" sz="400" dirty="0" smtClean="0">
              <a:latin typeface="Montserrat" panose="00000500000000000000" pitchFamily="2" charset="0"/>
            </a:endParaRPr>
          </a:p>
          <a:p>
            <a:pPr marL="984250" indent="-17145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84250" algn="l"/>
              </a:tabLst>
            </a:pPr>
            <a:r>
              <a:rPr lang="es-MX" sz="1300" dirty="0" smtClean="0">
                <a:latin typeface="Montserrat" panose="00000500000000000000" pitchFamily="2" charset="0"/>
              </a:rPr>
              <a:t>Que consideren los planteamientos de la Nueva Escuela Mexicana y los planteamientos en materia de política educativa dirigidos a la mejora escolar.</a:t>
            </a:r>
          </a:p>
          <a:p>
            <a:pPr marL="984250" indent="-17145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84250" algn="l"/>
              </a:tabLst>
            </a:pPr>
            <a:r>
              <a:rPr lang="es-MX" sz="1300" dirty="0" smtClean="0">
                <a:latin typeface="Montserrat" panose="00000500000000000000" pitchFamily="2" charset="0"/>
              </a:rPr>
              <a:t>Que refieran al núcleo o aspectos centrales de la función.</a:t>
            </a:r>
          </a:p>
          <a:p>
            <a:pPr marL="984250" indent="-17145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84250" algn="l"/>
              </a:tabLst>
            </a:pPr>
            <a:r>
              <a:rPr lang="es-MX" sz="1300" dirty="0" smtClean="0">
                <a:latin typeface="Montserrat" panose="00000500000000000000" pitchFamily="2" charset="0"/>
              </a:rPr>
              <a:t>Que conformen un marco conceptual, pedagógico y organizativo congruente y articulado.</a:t>
            </a:r>
          </a:p>
          <a:p>
            <a:pPr marL="984250" indent="-17145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84250" algn="l"/>
              </a:tabLst>
            </a:pPr>
            <a:r>
              <a:rPr lang="es-MX" sz="1300" dirty="0" smtClean="0">
                <a:latin typeface="Montserrat" panose="00000500000000000000" pitchFamily="2" charset="0"/>
              </a:rPr>
              <a:t>Que sean medibles y posibles de lograrse.</a:t>
            </a:r>
          </a:p>
          <a:p>
            <a:pPr marL="984250" indent="-17145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84250" algn="l"/>
              </a:tabLst>
            </a:pPr>
            <a:r>
              <a:rPr lang="es-MX" sz="1300" dirty="0" smtClean="0">
                <a:latin typeface="Montserrat" panose="00000500000000000000" pitchFamily="2" charset="0"/>
              </a:rPr>
              <a:t>Que sean precisos, claros y de fácil comprensión.</a:t>
            </a:r>
          </a:p>
          <a:p>
            <a:pPr marL="984250" indent="-17145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84250" algn="l"/>
              </a:tabLst>
            </a:pPr>
            <a:r>
              <a:rPr lang="es-MX" sz="1300" dirty="0" smtClean="0">
                <a:latin typeface="Montserrat" panose="00000500000000000000" pitchFamily="2" charset="0"/>
              </a:rPr>
              <a:t>Que sean útiles para la acción, la formación propia y el trabajo colaborativo.</a:t>
            </a:r>
          </a:p>
          <a:p>
            <a:pPr marL="984250" indent="-17145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84250" algn="l"/>
              </a:tabLst>
            </a:pPr>
            <a:r>
              <a:rPr lang="es-MX" sz="1300" dirty="0" smtClean="0">
                <a:latin typeface="Montserrat" panose="00000500000000000000" pitchFamily="2" charset="0"/>
              </a:rPr>
              <a:t>Que sean congruentes con el trabajo que se realiza en la escuela, como colectivo y comunidad escolar, y en la zona escolar.</a:t>
            </a:r>
          </a:p>
          <a:p>
            <a:pPr marL="984250" indent="-17145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84250" algn="l"/>
              </a:tabLst>
            </a:pPr>
            <a:endParaRPr lang="es-MX" sz="300" dirty="0">
              <a:latin typeface="Montserrat" panose="00000500000000000000" pitchFamily="2" charset="0"/>
            </a:endParaRPr>
          </a:p>
          <a:p>
            <a:pPr marL="342900" indent="-342900" algn="just">
              <a:buFont typeface="+mj-lt"/>
              <a:buAutoNum type="arabicPeriod" startAt="5"/>
              <a:tabLst>
                <a:tab pos="715963" algn="l"/>
              </a:tabLst>
            </a:pPr>
            <a:r>
              <a:rPr lang="es-MX" sz="1300" b="1" dirty="0" smtClean="0">
                <a:latin typeface="Montserrat" panose="00000500000000000000" pitchFamily="2" charset="0"/>
              </a:rPr>
              <a:t>Llegar a acuerdos </a:t>
            </a:r>
            <a:r>
              <a:rPr lang="es-MX" sz="1300" dirty="0" smtClean="0">
                <a:latin typeface="Montserrat" panose="00000500000000000000" pitchFamily="2" charset="0"/>
              </a:rPr>
              <a:t>entre los participantes sobre los ajustes a los dominios</a:t>
            </a:r>
            <a:r>
              <a:rPr lang="es-MX" sz="1300" dirty="0">
                <a:latin typeface="Montserrat" panose="00000500000000000000" pitchFamily="2" charset="0"/>
              </a:rPr>
              <a:t>, criterios e </a:t>
            </a:r>
            <a:r>
              <a:rPr lang="es-MX" sz="1300" dirty="0" smtClean="0">
                <a:latin typeface="Montserrat" panose="00000500000000000000" pitchFamily="2" charset="0"/>
              </a:rPr>
              <a:t>indicadores </a:t>
            </a:r>
            <a:r>
              <a:rPr lang="es-MX" sz="1300" b="1" dirty="0" smtClean="0">
                <a:latin typeface="Montserrat" panose="00000500000000000000" pitchFamily="2" charset="0"/>
              </a:rPr>
              <a:t>y señalarlos al relator </a:t>
            </a:r>
            <a:r>
              <a:rPr lang="es-MX" sz="1300" dirty="0" smtClean="0">
                <a:latin typeface="Montserrat" panose="00000500000000000000" pitchFamily="2" charset="0"/>
              </a:rPr>
              <a:t>para su registro en el </a:t>
            </a:r>
            <a:r>
              <a:rPr lang="es-MX" sz="1300" i="1" dirty="0">
                <a:latin typeface="Montserrat" panose="00000500000000000000" pitchFamily="2" charset="0"/>
              </a:rPr>
              <a:t>Formato para el registro de </a:t>
            </a:r>
            <a:r>
              <a:rPr lang="es-MX" sz="1300" i="1" dirty="0" smtClean="0">
                <a:latin typeface="Montserrat" panose="00000500000000000000" pitchFamily="2" charset="0"/>
              </a:rPr>
              <a:t>aportaciones</a:t>
            </a:r>
            <a:r>
              <a:rPr lang="es-MX" sz="1300" dirty="0" smtClean="0">
                <a:latin typeface="Montserrat" panose="00000500000000000000" pitchFamily="2" charset="0"/>
              </a:rPr>
              <a:t> en </a:t>
            </a:r>
            <a:r>
              <a:rPr lang="es-MX" sz="1300" b="1" dirty="0" smtClean="0">
                <a:latin typeface="Montserrat" panose="00000500000000000000" pitchFamily="2" charset="0"/>
              </a:rPr>
              <a:t>archivo electrónico</a:t>
            </a:r>
            <a:r>
              <a:rPr lang="es-MX" sz="1300" b="1" dirty="0">
                <a:latin typeface="Montserrat" panose="00000500000000000000" pitchFamily="2" charset="0"/>
              </a:rPr>
              <a:t>.</a:t>
            </a:r>
            <a:endParaRPr lang="es-MX" sz="1300" dirty="0">
              <a:latin typeface="Montserrat" panose="000005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10" y="4621119"/>
            <a:ext cx="3143563" cy="175431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144599" y="4859637"/>
            <a:ext cx="4499067" cy="12234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s-MX" sz="1050" dirty="0" smtClean="0">
                <a:latin typeface="Montserrat" panose="00000500000000000000" pitchFamily="2" charset="0"/>
              </a:rPr>
              <a:t>El </a:t>
            </a:r>
            <a:r>
              <a:rPr lang="es-MX" sz="1050" dirty="0">
                <a:latin typeface="Montserrat" panose="00000500000000000000" pitchFamily="2" charset="0"/>
              </a:rPr>
              <a:t>relator </a:t>
            </a:r>
            <a:r>
              <a:rPr lang="es-MX" sz="1050" dirty="0" smtClean="0">
                <a:latin typeface="Montserrat" panose="00000500000000000000" pitchFamily="2" charset="0"/>
              </a:rPr>
              <a:t>llenará el </a:t>
            </a:r>
            <a:r>
              <a:rPr lang="es-MX" sz="1050" i="1" dirty="0">
                <a:latin typeface="Montserrat" panose="00000500000000000000" pitchFamily="2" charset="0"/>
              </a:rPr>
              <a:t>Formato para el registro de aportaciones </a:t>
            </a:r>
            <a:r>
              <a:rPr lang="es-MX" sz="1050" dirty="0" smtClean="0">
                <a:latin typeface="Montserrat" panose="00000500000000000000" pitchFamily="2" charset="0"/>
              </a:rPr>
              <a:t>en electrónico con los acuerdos de los integrantes de la mesa, sobre los dominios revisados.</a:t>
            </a:r>
          </a:p>
          <a:p>
            <a:pPr marL="171450" indent="-171450" algn="just">
              <a:buFontTx/>
              <a:buChar char="-"/>
            </a:pPr>
            <a:endParaRPr lang="es-MX" sz="1050" dirty="0">
              <a:latin typeface="Montserrat" panose="00000500000000000000" pitchFamily="2" charset="0"/>
            </a:endParaRPr>
          </a:p>
          <a:p>
            <a:pPr marL="171450" indent="-171450" algn="just">
              <a:buFontTx/>
              <a:buChar char="-"/>
            </a:pPr>
            <a:r>
              <a:rPr lang="es-MX" sz="1050" dirty="0" smtClean="0">
                <a:latin typeface="Montserrat" panose="00000500000000000000" pitchFamily="2" charset="0"/>
              </a:rPr>
              <a:t>Al término de la sesión, se imprimirá el </a:t>
            </a:r>
            <a:r>
              <a:rPr lang="es-MX" sz="1050" i="1" dirty="0">
                <a:latin typeface="Montserrat" panose="00000500000000000000" pitchFamily="2" charset="0"/>
              </a:rPr>
              <a:t>Formato para el registro de aportaciones </a:t>
            </a:r>
            <a:r>
              <a:rPr lang="es-MX" sz="1050" dirty="0" smtClean="0">
                <a:latin typeface="Montserrat" panose="00000500000000000000" pitchFamily="2" charset="0"/>
              </a:rPr>
              <a:t>acordado por los integrantes de la mesa, quienes lo firmarán como evidencia del trabajo.</a:t>
            </a:r>
            <a:endParaRPr lang="es-MX" sz="1050" dirty="0">
              <a:latin typeface="Montserrat" panose="00000500000000000000" pitchFamily="2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 flipV="1">
            <a:off x="315884" y="635000"/>
            <a:ext cx="6161116" cy="153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Grupos </a:t>
            </a:r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de </a:t>
            </a:r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enfoque. </a:t>
            </a:r>
            <a:r>
              <a:rPr lang="es-MX" altLang="es-MX" sz="1400" b="1" dirty="0" smtClean="0">
                <a:solidFill>
                  <a:srgbClr val="861B36"/>
                </a:solidFill>
                <a:latin typeface="Montserrat" pitchFamily="2" charset="77"/>
              </a:rPr>
              <a:t>Productos </a:t>
            </a:r>
            <a:r>
              <a:rPr lang="es-MX" altLang="es-MX" sz="1400" b="1" dirty="0">
                <a:solidFill>
                  <a:srgbClr val="861B36"/>
                </a:solidFill>
                <a:latin typeface="Montserrat" pitchFamily="2" charset="77"/>
              </a:rPr>
              <a:t>y evidencias </a:t>
            </a: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altLang="es-MX" b="1" dirty="0">
              <a:solidFill>
                <a:srgbClr val="861B36"/>
              </a:solidFill>
              <a:latin typeface="Montserrat" pitchFamily="2" charset="77"/>
            </a:endParaRP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550516" y="1983097"/>
            <a:ext cx="8099577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sz="1400" dirty="0">
                <a:latin typeface="Montserrat" panose="00000500000000000000" pitchFamily="2" charset="0"/>
              </a:rPr>
              <a:t>Los coordinadores de las mesas recuperarán los </a:t>
            </a:r>
            <a:r>
              <a:rPr lang="es-MX" sz="1400" dirty="0" smtClean="0">
                <a:latin typeface="Montserrat" panose="00000500000000000000" pitchFamily="2" charset="0"/>
              </a:rPr>
              <a:t>siguientes </a:t>
            </a:r>
            <a:r>
              <a:rPr lang="es-MX" sz="1400" i="1" dirty="0" smtClean="0">
                <a:latin typeface="Montserrat" panose="00000500000000000000" pitchFamily="2" charset="0"/>
              </a:rPr>
              <a:t>Productos </a:t>
            </a:r>
            <a:r>
              <a:rPr lang="es-MX" sz="1400" i="1" dirty="0">
                <a:latin typeface="Montserrat" panose="00000500000000000000" pitchFamily="2" charset="0"/>
              </a:rPr>
              <a:t>y </a:t>
            </a:r>
            <a:r>
              <a:rPr lang="es-MX" sz="1400" i="1" dirty="0" smtClean="0">
                <a:latin typeface="Montserrat" panose="00000500000000000000" pitchFamily="2" charset="0"/>
              </a:rPr>
              <a:t>evidencias: </a:t>
            </a:r>
          </a:p>
          <a:p>
            <a:pPr algn="just"/>
            <a:endParaRPr lang="es-MX" sz="1400" b="1" dirty="0" smtClean="0">
              <a:latin typeface="Montserrat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dirty="0" smtClean="0">
                <a:latin typeface="Montserrat" panose="00000500000000000000" pitchFamily="2" charset="0"/>
              </a:rPr>
              <a:t>Documento de trabajo </a:t>
            </a:r>
            <a:r>
              <a:rPr lang="es-MX" sz="1400" i="1" dirty="0" smtClean="0">
                <a:latin typeface="Montserrat" panose="00000500000000000000" pitchFamily="2" charset="0"/>
              </a:rPr>
              <a:t>Perfil </a:t>
            </a:r>
            <a:r>
              <a:rPr lang="es-MX" sz="1400" i="1" dirty="0">
                <a:latin typeface="Montserrat" panose="00000500000000000000" pitchFamily="2" charset="0"/>
              </a:rPr>
              <a:t>docente, directivo y de </a:t>
            </a:r>
            <a:r>
              <a:rPr lang="es-MX" sz="1400" i="1" dirty="0" smtClean="0">
                <a:latin typeface="Montserrat" panose="00000500000000000000" pitchFamily="2" charset="0"/>
              </a:rPr>
              <a:t>supervisión. Educación Básica</a:t>
            </a:r>
            <a:r>
              <a:rPr lang="es-MX" sz="1400" dirty="0" smtClean="0">
                <a:latin typeface="Montserrat" panose="00000500000000000000" pitchFamily="2" charset="0"/>
              </a:rPr>
              <a:t>. </a:t>
            </a:r>
          </a:p>
          <a:p>
            <a:pPr marL="1346200" indent="-1258888" algn="just">
              <a:tabLst>
                <a:tab pos="1431925" algn="l"/>
                <a:tab pos="1881188" algn="l"/>
              </a:tabLst>
            </a:pPr>
            <a:r>
              <a:rPr lang="es-MX" sz="1400" dirty="0" smtClean="0">
                <a:latin typeface="Montserrat" panose="00000500000000000000" pitchFamily="2" charset="0"/>
              </a:rPr>
              <a:t>	Uno por cada participante, señalando en la portada: </a:t>
            </a:r>
            <a:r>
              <a:rPr lang="es-MX" sz="1400" dirty="0">
                <a:latin typeface="Montserrat" panose="00000500000000000000" pitchFamily="2" charset="0"/>
              </a:rPr>
              <a:t>entidad federativa, función y nivel </a:t>
            </a:r>
            <a:r>
              <a:rPr lang="es-MX" sz="1400" dirty="0" smtClean="0">
                <a:latin typeface="Montserrat" panose="00000500000000000000" pitchFamily="2" charset="0"/>
              </a:rPr>
              <a:t>educativo. </a:t>
            </a:r>
            <a:endParaRPr lang="es-MX" sz="1400" dirty="0">
              <a:latin typeface="Montserrat" panose="00000500000000000000" pitchFamily="2" charset="0"/>
            </a:endParaRPr>
          </a:p>
          <a:p>
            <a:pPr marL="720725" indent="-285750" algn="just">
              <a:buFont typeface="Arial" panose="020B0604020202020204" pitchFamily="34" charset="0"/>
              <a:buChar char="•"/>
            </a:pPr>
            <a:endParaRPr lang="es-MX" sz="1400" dirty="0" smtClean="0">
              <a:latin typeface="Montserrat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i="1" dirty="0" smtClean="0">
                <a:latin typeface="Montserrat" panose="00000500000000000000" pitchFamily="2" charset="0"/>
              </a:rPr>
              <a:t>Formato </a:t>
            </a:r>
            <a:r>
              <a:rPr lang="es-MX" sz="1400" i="1" dirty="0">
                <a:latin typeface="Montserrat" panose="00000500000000000000" pitchFamily="2" charset="0"/>
              </a:rPr>
              <a:t>individual de observaciones generales al perfil</a:t>
            </a:r>
            <a:r>
              <a:rPr lang="es-MX" sz="1400" dirty="0" smtClean="0">
                <a:latin typeface="Montserrat" panose="00000500000000000000" pitchFamily="2" charset="0"/>
              </a:rPr>
              <a:t>. </a:t>
            </a:r>
          </a:p>
          <a:p>
            <a:pPr marL="1349375" lvl="2" algn="just"/>
            <a:r>
              <a:rPr lang="es-MX" sz="1400" dirty="0" smtClean="0">
                <a:latin typeface="Montserrat" panose="00000500000000000000" pitchFamily="2" charset="0"/>
              </a:rPr>
              <a:t>Uno por cada participante señalando al margen: entidad </a:t>
            </a:r>
            <a:r>
              <a:rPr lang="es-MX" sz="1400" dirty="0">
                <a:latin typeface="Montserrat" panose="00000500000000000000" pitchFamily="2" charset="0"/>
              </a:rPr>
              <a:t>federativa, función y nivel educativo</a:t>
            </a:r>
            <a:r>
              <a:rPr lang="es-MX" sz="1400" dirty="0" smtClean="0">
                <a:latin typeface="Montserrat" panose="00000500000000000000" pitchFamily="2" charset="0"/>
              </a:rPr>
              <a:t>.</a:t>
            </a:r>
            <a:endParaRPr lang="es-MX" sz="1400" dirty="0">
              <a:latin typeface="Montserrat" panose="00000500000000000000" pitchFamily="2" charset="0"/>
            </a:endParaRPr>
          </a:p>
          <a:p>
            <a:pPr marL="720725" indent="-285750" algn="just">
              <a:buFont typeface="Arial" panose="020B0604020202020204" pitchFamily="34" charset="0"/>
              <a:buChar char="•"/>
            </a:pPr>
            <a:endParaRPr lang="es-MX" sz="1400" dirty="0" smtClean="0">
              <a:latin typeface="Montserrat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i="1" dirty="0" smtClean="0">
                <a:latin typeface="Montserrat" panose="00000500000000000000" pitchFamily="2" charset="0"/>
              </a:rPr>
              <a:t>Formato </a:t>
            </a:r>
            <a:r>
              <a:rPr lang="es-MX" sz="1400" i="1" dirty="0">
                <a:latin typeface="Montserrat" panose="00000500000000000000" pitchFamily="2" charset="0"/>
              </a:rPr>
              <a:t>para el registro de </a:t>
            </a:r>
            <a:r>
              <a:rPr lang="es-MX" sz="1400" i="1" dirty="0" smtClean="0">
                <a:latin typeface="Montserrat" panose="00000500000000000000" pitchFamily="2" charset="0"/>
              </a:rPr>
              <a:t>aportaciones </a:t>
            </a:r>
            <a:r>
              <a:rPr lang="es-MX" sz="1400" dirty="0">
                <a:latin typeface="Montserrat" panose="00000500000000000000" pitchFamily="2" charset="0"/>
              </a:rPr>
              <a:t>con los </a:t>
            </a:r>
            <a:r>
              <a:rPr lang="es-MX" sz="1400" dirty="0" smtClean="0">
                <a:latin typeface="Montserrat" panose="00000500000000000000" pitchFamily="2" charset="0"/>
              </a:rPr>
              <a:t>acuerdos sobre los dominios revisados, </a:t>
            </a:r>
            <a:r>
              <a:rPr lang="es-MX" sz="1400" b="1" dirty="0">
                <a:latin typeface="Montserrat" panose="00000500000000000000" pitchFamily="2" charset="0"/>
              </a:rPr>
              <a:t>firmado por todos los participantes de la </a:t>
            </a:r>
            <a:r>
              <a:rPr lang="es-MX" sz="1400" b="1" dirty="0" smtClean="0">
                <a:latin typeface="Montserrat" panose="00000500000000000000" pitchFamily="2" charset="0"/>
              </a:rPr>
              <a:t>mesa</a:t>
            </a:r>
            <a:r>
              <a:rPr lang="es-MX" sz="1400" dirty="0" smtClean="0"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1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PERFILES, CRITERIOS E INDICADORES</a:t>
            </a: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02462" y="915679"/>
            <a:ext cx="3886734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200" b="1" dirty="0" smtClean="0">
                <a:latin typeface="Century Gothic" panose="020B0502020202020204" pitchFamily="34" charset="0"/>
              </a:rPr>
              <a:t>De conformidad con la </a:t>
            </a:r>
            <a:r>
              <a:rPr lang="es-ES" sz="1200" b="1" dirty="0" smtClean="0">
                <a:latin typeface="Century Gothic" panose="020B0502020202020204" pitchFamily="34" charset="0"/>
              </a:rPr>
              <a:t>Ley </a:t>
            </a:r>
            <a:r>
              <a:rPr lang="es-ES" sz="1200" b="1" dirty="0">
                <a:latin typeface="Century Gothic" panose="020B0502020202020204" pitchFamily="34" charset="0"/>
              </a:rPr>
              <a:t>General del Sistema para la Carrera de las Maestras y los </a:t>
            </a:r>
            <a:r>
              <a:rPr lang="es-ES" sz="1200" b="1" dirty="0" smtClean="0">
                <a:latin typeface="Century Gothic" panose="020B0502020202020204" pitchFamily="34" charset="0"/>
              </a:rPr>
              <a:t>Maestros:</a:t>
            </a:r>
            <a:endParaRPr lang="es-MX" sz="12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690022223"/>
              </p:ext>
            </p:extLst>
          </p:nvPr>
        </p:nvGraphicFramePr>
        <p:xfrm>
          <a:off x="1138639" y="1113323"/>
          <a:ext cx="7455060" cy="5368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87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PERFILES, CRITERIOS E INDICADORES</a:t>
            </a: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16130" y="810638"/>
            <a:ext cx="6107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latin typeface="Century Gothic" panose="020B0502020202020204" pitchFamily="34" charset="0"/>
              </a:rPr>
              <a:t>Consideraciones básicas sobre el Perfil profesional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221075" y="2113571"/>
            <a:ext cx="69612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600" b="1" dirty="0" smtClean="0">
                <a:latin typeface="Century Gothic" panose="020B0502020202020204" pitchFamily="34" charset="0"/>
              </a:rPr>
              <a:t>Se parte de un perfil básico que: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600" dirty="0" smtClean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smtClean="0">
                <a:latin typeface="Century Gothic" panose="020B0502020202020204" pitchFamily="34" charset="0"/>
              </a:rPr>
              <a:t>Incluye elementos que se consideran substanciales y comunes a las labores docente, directiva y de supervisión, expresados en conocimientos, habilidades y actitudes que distinguen a prácticas educativas deseables.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600" dirty="0" smtClean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smtClean="0">
                <a:latin typeface="Century Gothic" panose="020B0502020202020204" pitchFamily="34" charset="0"/>
              </a:rPr>
              <a:t>Impulsa un gran compromiso profesional y ético para favorecer que las escuelas sean espacios donde niñas, niños y adolescentes mejoren sus habilidades, conocimientos y actitudes con la finalidad de que se desarrollen de manera integral, en un ambiente de equidad, inclusión, excelencia e interculturalidad. </a:t>
            </a:r>
            <a:endParaRPr lang="en-US" sz="16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 smtClean="0">
                <a:solidFill>
                  <a:srgbClr val="861B36"/>
                </a:solidFill>
                <a:latin typeface="Montserrat" pitchFamily="2" charset="77"/>
              </a:rPr>
              <a:t>PROCESO DE </a:t>
            </a:r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CONSULTA</a:t>
            </a: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48EF97-DB6F-9C46-9AC3-BE4543CDC0A6}"/>
              </a:ext>
            </a:extLst>
          </p:cNvPr>
          <p:cNvSpPr txBox="1"/>
          <p:nvPr/>
        </p:nvSpPr>
        <p:spPr>
          <a:xfrm>
            <a:off x="1134146" y="1155970"/>
            <a:ext cx="6795495" cy="274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MX" sz="1200" dirty="0" smtClean="0">
                <a:latin typeface="Century Gothic" panose="020B0502020202020204" pitchFamily="34" charset="0"/>
              </a:rPr>
              <a:t>Para la </a:t>
            </a:r>
            <a:r>
              <a:rPr lang="es-MX" sz="1200" dirty="0">
                <a:latin typeface="Century Gothic" panose="020B0502020202020204" pitchFamily="34" charset="0"/>
              </a:rPr>
              <a:t>participación de </a:t>
            </a:r>
            <a:r>
              <a:rPr lang="es-MX" sz="1200" dirty="0" smtClean="0">
                <a:latin typeface="Century Gothic" panose="020B0502020202020204" pitchFamily="34" charset="0"/>
              </a:rPr>
              <a:t>autoridades educativas, docentes</a:t>
            </a:r>
            <a:r>
              <a:rPr lang="es-MX" sz="1200" dirty="0">
                <a:latin typeface="Century Gothic" panose="020B0502020202020204" pitchFamily="34" charset="0"/>
              </a:rPr>
              <a:t>, directores y supervisores escolares de Educación Básica, la Unidad del Sistema para la Carrera de las Maestras y los Maestros organizó tres fases de consulta: </a:t>
            </a:r>
          </a:p>
          <a:p>
            <a:pPr lvl="0" algn="just"/>
            <a:endParaRPr lang="es-MX" sz="1200" dirty="0">
              <a:latin typeface="Century Gothic" panose="020B050202020202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s-MX" sz="1200" b="1" dirty="0">
                <a:latin typeface="Century Gothic" panose="020B0502020202020204" pitchFamily="34" charset="0"/>
              </a:rPr>
              <a:t>Encuesta</a:t>
            </a:r>
            <a:r>
              <a:rPr lang="es-MX" sz="1200" dirty="0">
                <a:latin typeface="Century Gothic" panose="020B0502020202020204" pitchFamily="34" charset="0"/>
              </a:rPr>
              <a:t> para conocer la opinión de las maestras y los maestros sobre los rasgos deseables del nuevo perfil de docentes, directivos y supervisores escolares en educación básica. </a:t>
            </a:r>
          </a:p>
          <a:p>
            <a:pPr marL="342900" lvl="0" indent="-342900" algn="just">
              <a:buFont typeface="+mj-lt"/>
              <a:buAutoNum type="arabicPeriod"/>
            </a:pPr>
            <a:endParaRPr lang="es-MX" sz="1200" dirty="0">
              <a:latin typeface="Century Gothic" panose="020B050202020202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s-MX" sz="1200" b="1" dirty="0">
                <a:latin typeface="Century Gothic" panose="020B0502020202020204" pitchFamily="34" charset="0"/>
              </a:rPr>
              <a:t>Consulta a las autoridades educativas </a:t>
            </a:r>
            <a:r>
              <a:rPr lang="es-MX" sz="1200" dirty="0">
                <a:latin typeface="Century Gothic" panose="020B0502020202020204" pitchFamily="34" charset="0"/>
              </a:rPr>
              <a:t>de las entidades federativas para recopilar las opiniones y propuestas relativas a los perfiles profesionales.</a:t>
            </a:r>
          </a:p>
          <a:p>
            <a:pPr marL="342900" lvl="0" indent="-342900" algn="just">
              <a:buFont typeface="+mj-lt"/>
              <a:buAutoNum type="arabicPeriod"/>
            </a:pPr>
            <a:endParaRPr lang="es-MX" sz="1200" dirty="0" smtClean="0">
              <a:latin typeface="Century Gothic" panose="020B050202020202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s-MX" sz="1200" b="1" dirty="0" smtClean="0">
                <a:latin typeface="Century Gothic" panose="020B0502020202020204" pitchFamily="34" charset="0"/>
              </a:rPr>
              <a:t>Grupos de enfoque </a:t>
            </a:r>
            <a:r>
              <a:rPr lang="es-MX" sz="1200" dirty="0" smtClean="0">
                <a:latin typeface="Century Gothic" panose="020B0502020202020204" pitchFamily="34" charset="0"/>
              </a:rPr>
              <a:t>con maestras y maestros destacados en el servicio público educativo en el que se analizarán los dominios, criterios e indicadores que conformarán el perfil docente, directivo y de supervisión.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1730956" y="4169976"/>
            <a:ext cx="6538460" cy="1900611"/>
            <a:chOff x="216131" y="3697346"/>
            <a:chExt cx="6538460" cy="1900611"/>
          </a:xfrm>
        </p:grpSpPr>
        <p:cxnSp>
          <p:nvCxnSpPr>
            <p:cNvPr id="10" name="Conector angular 9"/>
            <p:cNvCxnSpPr/>
            <p:nvPr/>
          </p:nvCxnSpPr>
          <p:spPr>
            <a:xfrm>
              <a:off x="3214339" y="3886109"/>
              <a:ext cx="1143000" cy="136736"/>
            </a:xfrm>
            <a:prstGeom prst="bentConnector3">
              <a:avLst/>
            </a:prstGeom>
            <a:ln>
              <a:solidFill>
                <a:srgbClr val="A6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angular 10"/>
            <p:cNvCxnSpPr/>
            <p:nvPr/>
          </p:nvCxnSpPr>
          <p:spPr>
            <a:xfrm>
              <a:off x="3241009" y="4483992"/>
              <a:ext cx="1143000" cy="136736"/>
            </a:xfrm>
            <a:prstGeom prst="bentConnector3">
              <a:avLst/>
            </a:prstGeom>
            <a:ln>
              <a:solidFill>
                <a:srgbClr val="A6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angular 11"/>
            <p:cNvCxnSpPr/>
            <p:nvPr/>
          </p:nvCxnSpPr>
          <p:spPr>
            <a:xfrm>
              <a:off x="3241009" y="5107996"/>
              <a:ext cx="1143000" cy="136736"/>
            </a:xfrm>
            <a:prstGeom prst="bentConnector3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12"/>
            <p:cNvSpPr txBox="1"/>
            <p:nvPr/>
          </p:nvSpPr>
          <p:spPr>
            <a:xfrm>
              <a:off x="4384009" y="3709873"/>
              <a:ext cx="13309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s-ES" sz="1000" dirty="0" smtClean="0">
                  <a:latin typeface="Century Gothic" panose="020B0502020202020204" pitchFamily="34" charset="0"/>
                </a:rPr>
                <a:t>Docentes</a:t>
              </a:r>
            </a:p>
            <a:p>
              <a:pPr marL="285750" indent="-285750">
                <a:buFont typeface="Arial"/>
                <a:buChar char="•"/>
              </a:pPr>
              <a:r>
                <a:rPr lang="es-ES" sz="1000" dirty="0" smtClean="0">
                  <a:latin typeface="Century Gothic" panose="020B0502020202020204" pitchFamily="34" charset="0"/>
                </a:rPr>
                <a:t>Directores</a:t>
              </a:r>
            </a:p>
            <a:p>
              <a:pPr marL="285750" indent="-285750">
                <a:buFont typeface="Arial"/>
                <a:buChar char="•"/>
              </a:pPr>
              <a:r>
                <a:rPr lang="es-ES" sz="1000" dirty="0" smtClean="0">
                  <a:latin typeface="Century Gothic" panose="020B0502020202020204" pitchFamily="34" charset="0"/>
                </a:rPr>
                <a:t>Supervisores</a:t>
              </a:r>
              <a:endParaRPr lang="es-ES" sz="1000" dirty="0">
                <a:latin typeface="Century Gothic" panose="020B0502020202020204" pitchFamily="34" charset="0"/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4357339" y="5043959"/>
              <a:ext cx="23972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s-ES" sz="1000" dirty="0" smtClean="0">
                  <a:latin typeface="Century Gothic" panose="020B0502020202020204" pitchFamily="34" charset="0"/>
                </a:rPr>
                <a:t>Docentes, técnicos docentes, directores y supervisores destacados en su función</a:t>
              </a:r>
              <a:endParaRPr lang="es-ES" sz="1000" dirty="0">
                <a:latin typeface="Century Gothic" panose="020B0502020202020204" pitchFamily="34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4340446" y="4364096"/>
              <a:ext cx="19234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s-ES" sz="1000" dirty="0" smtClean="0">
                  <a:latin typeface="Century Gothic" panose="020B0502020202020204" pitchFamily="34" charset="0"/>
                </a:rPr>
                <a:t>Autoridades educativas de las entidades federativas</a:t>
              </a:r>
              <a:endParaRPr lang="es-ES" sz="1000" dirty="0">
                <a:latin typeface="Century Gothic" panose="020B0502020202020204" pitchFamily="34" charset="0"/>
              </a:endParaRPr>
            </a:p>
          </p:txBody>
        </p:sp>
        <p:pic>
          <p:nvPicPr>
            <p:cNvPr id="16" name="Imagen 15" descr="image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821" y="4345557"/>
              <a:ext cx="783325" cy="537633"/>
            </a:xfrm>
            <a:prstGeom prst="rect">
              <a:avLst/>
            </a:prstGeom>
          </p:spPr>
        </p:pic>
        <p:pic>
          <p:nvPicPr>
            <p:cNvPr id="17" name="Imagen 16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31" y="3697346"/>
              <a:ext cx="666750" cy="666750"/>
            </a:xfrm>
            <a:prstGeom prst="rect">
              <a:avLst/>
            </a:prstGeom>
          </p:spPr>
        </p:pic>
        <p:pic>
          <p:nvPicPr>
            <p:cNvPr id="18" name="Imagen 17" descr="download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48" y="4941446"/>
              <a:ext cx="533400" cy="533400"/>
            </a:xfrm>
            <a:prstGeom prst="rect">
              <a:avLst/>
            </a:prstGeom>
          </p:spPr>
        </p:pic>
        <p:sp>
          <p:nvSpPr>
            <p:cNvPr id="19" name="Rectángulo 18"/>
            <p:cNvSpPr/>
            <p:nvPr/>
          </p:nvSpPr>
          <p:spPr>
            <a:xfrm>
              <a:off x="856711" y="3840973"/>
              <a:ext cx="2581656" cy="300820"/>
            </a:xfrm>
            <a:prstGeom prst="rect">
              <a:avLst/>
            </a:prstGeom>
            <a:solidFill>
              <a:srgbClr val="861B36"/>
            </a:solidFill>
            <a:ln>
              <a:solidFill>
                <a:srgbClr val="FBE5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1. Encuesta en línea</a:t>
              </a:r>
              <a:endParaRPr lang="es-ES" sz="1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853911" y="4464271"/>
              <a:ext cx="2613927" cy="270667"/>
            </a:xfrm>
            <a:prstGeom prst="rect">
              <a:avLst/>
            </a:prstGeom>
            <a:solidFill>
              <a:srgbClr val="C5A37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2</a:t>
              </a:r>
              <a:r>
                <a:rPr lang="es-ES" sz="1000" b="1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. Consulta a  autoridades educativas</a:t>
              </a:r>
              <a:endParaRPr lang="es-ES" sz="1000" b="1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853911" y="5071409"/>
              <a:ext cx="2613927" cy="273473"/>
            </a:xfrm>
            <a:prstGeom prst="rect">
              <a:avLst/>
            </a:prstGeom>
            <a:solidFill>
              <a:srgbClr val="D6CAB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3</a:t>
              </a:r>
              <a:r>
                <a:rPr lang="es-ES" sz="1000" b="1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.  Grupos de enfoque</a:t>
              </a:r>
              <a:endParaRPr lang="es-ES" sz="1000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4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Encuesta en línea</a:t>
            </a: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370739"/>
              </p:ext>
            </p:extLst>
          </p:nvPr>
        </p:nvGraphicFramePr>
        <p:xfrm>
          <a:off x="882824" y="1692210"/>
          <a:ext cx="7413869" cy="2880685"/>
        </p:xfrm>
        <a:graphic>
          <a:graphicData uri="http://schemas.openxmlformats.org/drawingml/2006/table">
            <a:tbl>
              <a:tblPr firstRow="1" firstCol="1" bandRow="1"/>
              <a:tblGrid>
                <a:gridCol w="5641144">
                  <a:extLst>
                    <a:ext uri="{9D8B030D-6E8A-4147-A177-3AD203B41FA5}">
                      <a16:colId xmlns:a16="http://schemas.microsoft.com/office/drawing/2014/main" val="4189067594"/>
                    </a:ext>
                  </a:extLst>
                </a:gridCol>
                <a:gridCol w="1772725">
                  <a:extLst>
                    <a:ext uri="{9D8B030D-6E8A-4147-A177-3AD203B41FA5}">
                      <a16:colId xmlns:a16="http://schemas.microsoft.com/office/drawing/2014/main" val="419200675"/>
                    </a:ext>
                  </a:extLst>
                </a:gridCol>
              </a:tblGrid>
              <a:tr h="264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dirty="0" smtClean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Fechas</a:t>
                      </a:r>
                      <a:endParaRPr lang="es-MX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40117"/>
                  </a:ext>
                </a:extLst>
              </a:tr>
              <a:tr h="280465">
                <a:tc>
                  <a:txBody>
                    <a:bodyPr/>
                    <a:lstStyle/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 USICAMM envío </a:t>
                      </a:r>
                      <a:r>
                        <a:rPr lang="es-MX" sz="1200" b="1" kern="1200" dirty="0" smtClean="0">
                          <a:solidFill>
                            <a:srgbClr val="861B36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112,331</a:t>
                      </a: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200" b="1" kern="1200" dirty="0" smtClean="0">
                          <a:solidFill>
                            <a:srgbClr val="861B36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invitaciones</a:t>
                      </a: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vía correo electrónico a </a:t>
                      </a:r>
                      <a:r>
                        <a:rPr lang="es-MX" sz="1200" b="1" kern="1200" dirty="0" smtClean="0">
                          <a:solidFill>
                            <a:srgbClr val="861B36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docentes, directores y supervisores de las 32 entidades federativas</a:t>
                      </a: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que habían participado en procesos de evaluación anteriores.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endParaRPr lang="es-MX" sz="1200" kern="1200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 autoridades educativas de las entidades federativas invitaron a las maestras y los maestros de sus respectivos estados a contribuir en el proceso de consulta, y se realizó una difusión de las encuestas a través de las redes sociales de cada entidad.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partir del 6 de septiembre de 2019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903220"/>
                  </a:ext>
                </a:extLst>
              </a:tr>
              <a:tr h="362784">
                <a:tc>
                  <a:txBody>
                    <a:bodyPr/>
                    <a:lstStyle/>
                    <a:p>
                      <a:pPr marL="171450" indent="-17145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2369185" algn="l"/>
                        </a:tabLst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Aplicación de la encuesta en línea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369185" algn="l"/>
                        </a:tabLst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 18 de septiembre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369185" algn="l"/>
                        </a:tabLst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 06 de octubre de 2019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839802"/>
                  </a:ext>
                </a:extLst>
              </a:tr>
              <a:tr h="546772">
                <a:tc>
                  <a:txBody>
                    <a:bodyPr/>
                    <a:lstStyle/>
                    <a:p>
                      <a:pPr marL="171450" indent="-171450" algn="just" defTabSz="914400" rtl="0" eaLnBrk="1" latinLnBrk="0" hangingPunct="1">
                        <a:buFontTx/>
                        <a:buChar char="-"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Sistematización de las encuestas respondidas.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partir del 07 de octubre de 2019</a:t>
                      </a: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496082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8382957" y="273708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ym typeface="Wingdings" panose="05000000000000000000" pitchFamily="2" charset="2"/>
              </a:rPr>
              <a:t>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8382957" y="362689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>
                <a:sym typeface="Wingdings" panose="05000000000000000000" pitchFamily="2" charset="2"/>
              </a:rPr>
              <a:t>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8382957" y="420356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ym typeface="Wingdings" panose="05000000000000000000" pitchFamily="2" charset="2"/>
              </a:rPr>
              <a:t></a:t>
            </a:r>
            <a:endParaRPr lang="es-MX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36207"/>
              </p:ext>
            </p:extLst>
          </p:nvPr>
        </p:nvGraphicFramePr>
        <p:xfrm>
          <a:off x="1087459" y="5049274"/>
          <a:ext cx="7143258" cy="545167"/>
        </p:xfrm>
        <a:graphic>
          <a:graphicData uri="http://schemas.openxmlformats.org/drawingml/2006/table">
            <a:tbl>
              <a:tblPr firstRow="1" firstCol="1" bandRow="1"/>
              <a:tblGrid>
                <a:gridCol w="1819910">
                  <a:extLst>
                    <a:ext uri="{9D8B030D-6E8A-4147-A177-3AD203B41FA5}">
                      <a16:colId xmlns:a16="http://schemas.microsoft.com/office/drawing/2014/main" val="4189067594"/>
                    </a:ext>
                  </a:extLst>
                </a:gridCol>
                <a:gridCol w="1330837">
                  <a:extLst>
                    <a:ext uri="{9D8B030D-6E8A-4147-A177-3AD203B41FA5}">
                      <a16:colId xmlns:a16="http://schemas.microsoft.com/office/drawing/2014/main" val="419200675"/>
                    </a:ext>
                  </a:extLst>
                </a:gridCol>
                <a:gridCol w="1330837">
                  <a:extLst>
                    <a:ext uri="{9D8B030D-6E8A-4147-A177-3AD203B41FA5}">
                      <a16:colId xmlns:a16="http://schemas.microsoft.com/office/drawing/2014/main" val="1138463234"/>
                    </a:ext>
                  </a:extLst>
                </a:gridCol>
                <a:gridCol w="1330837">
                  <a:extLst>
                    <a:ext uri="{9D8B030D-6E8A-4147-A177-3AD203B41FA5}">
                      <a16:colId xmlns:a16="http://schemas.microsoft.com/office/drawing/2014/main" val="668123026"/>
                    </a:ext>
                  </a:extLst>
                </a:gridCol>
                <a:gridCol w="1330837">
                  <a:extLst>
                    <a:ext uri="{9D8B030D-6E8A-4147-A177-3AD203B41FA5}">
                      <a16:colId xmlns:a16="http://schemas.microsoft.com/office/drawing/2014/main" val="173406975"/>
                    </a:ext>
                  </a:extLst>
                </a:gridCol>
              </a:tblGrid>
              <a:tr h="264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Resultados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Docentes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Directores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Supervisores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40117"/>
                  </a:ext>
                </a:extLst>
              </a:tr>
              <a:tr h="280465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b="1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Participaciones</a:t>
                      </a:r>
                      <a:endParaRPr lang="es-MX" sz="1200" b="1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46,027</a:t>
                      </a: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7,655</a:t>
                      </a: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1,448</a:t>
                      </a: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55,130</a:t>
                      </a:r>
                      <a:endParaRPr lang="es-MX" sz="1200" b="1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903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2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Encuesta en línea</a:t>
            </a: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06925"/>
              </p:ext>
            </p:extLst>
          </p:nvPr>
        </p:nvGraphicFramePr>
        <p:xfrm>
          <a:off x="161431" y="1006078"/>
          <a:ext cx="4338726" cy="4725710"/>
        </p:xfrm>
        <a:graphic>
          <a:graphicData uri="http://schemas.openxmlformats.org/drawingml/2006/table">
            <a:tbl>
              <a:tblPr firstRow="1" firstCol="1" bandRow="1"/>
              <a:tblGrid>
                <a:gridCol w="1105390">
                  <a:extLst>
                    <a:ext uri="{9D8B030D-6E8A-4147-A177-3AD203B41FA5}">
                      <a16:colId xmlns:a16="http://schemas.microsoft.com/office/drawing/2014/main" val="4189067594"/>
                    </a:ext>
                  </a:extLst>
                </a:gridCol>
                <a:gridCol w="808334">
                  <a:extLst>
                    <a:ext uri="{9D8B030D-6E8A-4147-A177-3AD203B41FA5}">
                      <a16:colId xmlns:a16="http://schemas.microsoft.com/office/drawing/2014/main" val="419200675"/>
                    </a:ext>
                  </a:extLst>
                </a:gridCol>
                <a:gridCol w="808334">
                  <a:extLst>
                    <a:ext uri="{9D8B030D-6E8A-4147-A177-3AD203B41FA5}">
                      <a16:colId xmlns:a16="http://schemas.microsoft.com/office/drawing/2014/main" val="1138463234"/>
                    </a:ext>
                  </a:extLst>
                </a:gridCol>
                <a:gridCol w="808334">
                  <a:extLst>
                    <a:ext uri="{9D8B030D-6E8A-4147-A177-3AD203B41FA5}">
                      <a16:colId xmlns:a16="http://schemas.microsoft.com/office/drawing/2014/main" val="668123026"/>
                    </a:ext>
                  </a:extLst>
                </a:gridCol>
                <a:gridCol w="808334">
                  <a:extLst>
                    <a:ext uri="{9D8B030D-6E8A-4147-A177-3AD203B41FA5}">
                      <a16:colId xmlns:a16="http://schemas.microsoft.com/office/drawing/2014/main" val="173406975"/>
                    </a:ext>
                  </a:extLst>
                </a:gridCol>
              </a:tblGrid>
              <a:tr h="253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Entidad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err="1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err="1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err="1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40117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Aguascalientes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903220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Baja California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023884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Baja California Sur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736215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Campeche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865304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Chiapas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825762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Chihuahua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679851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Ciudad de México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1,216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1,588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848275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Coahuila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1,136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08526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Colima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627227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Durango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27909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Estado de México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19,012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3,092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22,464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323745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Guanajuato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3,342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4,075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73104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Guerrero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789807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Hidalgo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952091"/>
                  </a:ext>
                </a:extLst>
              </a:tr>
              <a:tr h="2685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Jalisco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1,896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2,371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684157"/>
                  </a:ext>
                </a:extLst>
              </a:tr>
              <a:tr h="3064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Michoacán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501517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994238"/>
              </p:ext>
            </p:extLst>
          </p:nvPr>
        </p:nvGraphicFramePr>
        <p:xfrm>
          <a:off x="4652557" y="1006078"/>
          <a:ext cx="4338726" cy="4725707"/>
        </p:xfrm>
        <a:graphic>
          <a:graphicData uri="http://schemas.openxmlformats.org/drawingml/2006/table">
            <a:tbl>
              <a:tblPr firstRow="1" firstCol="1" bandRow="1"/>
              <a:tblGrid>
                <a:gridCol w="1105390">
                  <a:extLst>
                    <a:ext uri="{9D8B030D-6E8A-4147-A177-3AD203B41FA5}">
                      <a16:colId xmlns:a16="http://schemas.microsoft.com/office/drawing/2014/main" val="4189067594"/>
                    </a:ext>
                  </a:extLst>
                </a:gridCol>
                <a:gridCol w="808334">
                  <a:extLst>
                    <a:ext uri="{9D8B030D-6E8A-4147-A177-3AD203B41FA5}">
                      <a16:colId xmlns:a16="http://schemas.microsoft.com/office/drawing/2014/main" val="419200675"/>
                    </a:ext>
                  </a:extLst>
                </a:gridCol>
                <a:gridCol w="808334">
                  <a:extLst>
                    <a:ext uri="{9D8B030D-6E8A-4147-A177-3AD203B41FA5}">
                      <a16:colId xmlns:a16="http://schemas.microsoft.com/office/drawing/2014/main" val="1138463234"/>
                    </a:ext>
                  </a:extLst>
                </a:gridCol>
                <a:gridCol w="808334">
                  <a:extLst>
                    <a:ext uri="{9D8B030D-6E8A-4147-A177-3AD203B41FA5}">
                      <a16:colId xmlns:a16="http://schemas.microsoft.com/office/drawing/2014/main" val="668123026"/>
                    </a:ext>
                  </a:extLst>
                </a:gridCol>
                <a:gridCol w="808334">
                  <a:extLst>
                    <a:ext uri="{9D8B030D-6E8A-4147-A177-3AD203B41FA5}">
                      <a16:colId xmlns:a16="http://schemas.microsoft.com/office/drawing/2014/main" val="173406975"/>
                    </a:ext>
                  </a:extLst>
                </a:gridCol>
              </a:tblGrid>
              <a:tr h="261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Entidad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err="1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err="1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err="1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40117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Morelos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903220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Nayarit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023884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Nuevo León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736215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Oaxaca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865304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Puebla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1,611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1,887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825762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Querétaro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679851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Quintana Roo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848275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San Luis Potosí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1,322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1,505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08526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Sinaloa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1,347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1,559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627227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Sonora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962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1,210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27909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Tabasco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323745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Tamaulipas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73104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Tlaxcala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789807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Veracruz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3,667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4,300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952091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Yucatán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684157"/>
                  </a:ext>
                </a:extLst>
              </a:tr>
              <a:tr h="31557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Zacatecas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501517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94088"/>
              </p:ext>
            </p:extLst>
          </p:nvPr>
        </p:nvGraphicFramePr>
        <p:xfrm>
          <a:off x="1376116" y="5901180"/>
          <a:ext cx="6552882" cy="545167"/>
        </p:xfrm>
        <a:graphic>
          <a:graphicData uri="http://schemas.openxmlformats.org/drawingml/2006/table">
            <a:tbl>
              <a:tblPr firstRow="1" firstCol="1" bandRow="1"/>
              <a:tblGrid>
                <a:gridCol w="1669498">
                  <a:extLst>
                    <a:ext uri="{9D8B030D-6E8A-4147-A177-3AD203B41FA5}">
                      <a16:colId xmlns:a16="http://schemas.microsoft.com/office/drawing/2014/main" val="4189067594"/>
                    </a:ext>
                  </a:extLst>
                </a:gridCol>
                <a:gridCol w="1220846">
                  <a:extLst>
                    <a:ext uri="{9D8B030D-6E8A-4147-A177-3AD203B41FA5}">
                      <a16:colId xmlns:a16="http://schemas.microsoft.com/office/drawing/2014/main" val="419200675"/>
                    </a:ext>
                  </a:extLst>
                </a:gridCol>
                <a:gridCol w="1220846">
                  <a:extLst>
                    <a:ext uri="{9D8B030D-6E8A-4147-A177-3AD203B41FA5}">
                      <a16:colId xmlns:a16="http://schemas.microsoft.com/office/drawing/2014/main" val="1138463234"/>
                    </a:ext>
                  </a:extLst>
                </a:gridCol>
                <a:gridCol w="1220846">
                  <a:extLst>
                    <a:ext uri="{9D8B030D-6E8A-4147-A177-3AD203B41FA5}">
                      <a16:colId xmlns:a16="http://schemas.microsoft.com/office/drawing/2014/main" val="668123026"/>
                    </a:ext>
                  </a:extLst>
                </a:gridCol>
                <a:gridCol w="1220846">
                  <a:extLst>
                    <a:ext uri="{9D8B030D-6E8A-4147-A177-3AD203B41FA5}">
                      <a16:colId xmlns:a16="http://schemas.microsoft.com/office/drawing/2014/main" val="173406975"/>
                    </a:ext>
                  </a:extLst>
                </a:gridCol>
              </a:tblGrid>
              <a:tr h="264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Resultados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Docentes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Directores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Supervisores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MX" sz="1200" b="1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40117"/>
                  </a:ext>
                </a:extLst>
              </a:tr>
              <a:tr h="280465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b="1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Encuestas completas</a:t>
                      </a:r>
                      <a:endParaRPr lang="es-MX" sz="1200" b="1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42,987</a:t>
                      </a: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7,154</a:t>
                      </a: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1,314</a:t>
                      </a: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51,455</a:t>
                      </a: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903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1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A2EDD8-AB75-7F42-807D-CC3D6B3412A4}"/>
              </a:ext>
            </a:extLst>
          </p:cNvPr>
          <p:cNvSpPr txBox="1"/>
          <p:nvPr/>
        </p:nvSpPr>
        <p:spPr>
          <a:xfrm>
            <a:off x="216131" y="249384"/>
            <a:ext cx="627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b="1" dirty="0">
                <a:solidFill>
                  <a:srgbClr val="861B36"/>
                </a:solidFill>
                <a:latin typeface="Montserrat" pitchFamily="2" charset="77"/>
              </a:rPr>
              <a:t>Consulta a autoridades educativas</a:t>
            </a:r>
          </a:p>
          <a:p>
            <a:endParaRPr lang="es-MX" b="1" dirty="0">
              <a:solidFill>
                <a:srgbClr val="861B36"/>
              </a:solidFill>
              <a:latin typeface="Montserrat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550252"/>
              </p:ext>
            </p:extLst>
          </p:nvPr>
        </p:nvGraphicFramePr>
        <p:xfrm>
          <a:off x="618978" y="1187991"/>
          <a:ext cx="7582487" cy="1962629"/>
        </p:xfrm>
        <a:graphic>
          <a:graphicData uri="http://schemas.openxmlformats.org/drawingml/2006/table">
            <a:tbl>
              <a:tblPr firstRow="1" firstCol="1" bandRow="1"/>
              <a:tblGrid>
                <a:gridCol w="5838093">
                  <a:extLst>
                    <a:ext uri="{9D8B030D-6E8A-4147-A177-3AD203B41FA5}">
                      <a16:colId xmlns:a16="http://schemas.microsoft.com/office/drawing/2014/main" val="4189067594"/>
                    </a:ext>
                  </a:extLst>
                </a:gridCol>
                <a:gridCol w="1744394">
                  <a:extLst>
                    <a:ext uri="{9D8B030D-6E8A-4147-A177-3AD203B41FA5}">
                      <a16:colId xmlns:a16="http://schemas.microsoft.com/office/drawing/2014/main" val="419200675"/>
                    </a:ext>
                  </a:extLst>
                </a:gridCol>
              </a:tblGrid>
              <a:tr h="264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dirty="0" smtClean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Fechas</a:t>
                      </a:r>
                      <a:endParaRPr lang="es-MX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40117"/>
                  </a:ext>
                </a:extLst>
              </a:tr>
              <a:tr h="280465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endParaRPr lang="es-MX" sz="1200" kern="1200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buFontTx/>
                        <a:buChar char="-"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 USICAMM envió a las Secretarías de Educación de las entidades federativas el documento </a:t>
                      </a:r>
                      <a:r>
                        <a:rPr lang="es-MX" sz="1200" b="1" i="1" kern="1200" dirty="0" smtClean="0">
                          <a:solidFill>
                            <a:srgbClr val="861B36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Marco para la excelencia en la enseñanza y la gestión escolar dirigidas al aprendizaje y el desarrollo integral de todos los alumnos. Perfil docente, directivo y de supervisión.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endParaRPr lang="es-MX" sz="1200" i="1" kern="1200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 de octubre 2019</a:t>
                      </a: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903220"/>
                  </a:ext>
                </a:extLst>
              </a:tr>
              <a:tr h="36278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s-MX" sz="1200" kern="1200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Revisión </a:t>
                      </a:r>
                      <a:r>
                        <a:rPr lang="es-MX" sz="1200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aportaciones de las autoridades educativas.</a:t>
                      </a:r>
                    </a:p>
                    <a:p>
                      <a:pPr marL="171450" indent="-17145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 kern="1200" noProof="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 17 al 29 de octubre  2019</a:t>
                      </a:r>
                      <a:endParaRPr lang="es-MX" sz="1200" kern="1200" noProof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839802"/>
                  </a:ext>
                </a:extLst>
              </a:tr>
            </a:tbl>
          </a:graphicData>
        </a:graphic>
      </p:graphicFrame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18493"/>
              </p:ext>
            </p:extLst>
          </p:nvPr>
        </p:nvGraphicFramePr>
        <p:xfrm>
          <a:off x="2530944" y="3519830"/>
          <a:ext cx="3688700" cy="2591696"/>
        </p:xfrm>
        <a:graphic>
          <a:graphicData uri="http://schemas.openxmlformats.org/drawingml/2006/table">
            <a:tbl>
              <a:tblPr firstRow="1" firstCol="1" bandRow="1"/>
              <a:tblGrid>
                <a:gridCol w="1844350">
                  <a:extLst>
                    <a:ext uri="{9D8B030D-6E8A-4147-A177-3AD203B41FA5}">
                      <a16:colId xmlns:a16="http://schemas.microsoft.com/office/drawing/2014/main" val="4189067594"/>
                    </a:ext>
                  </a:extLst>
                </a:gridCol>
                <a:gridCol w="1844350">
                  <a:extLst>
                    <a:ext uri="{9D8B030D-6E8A-4147-A177-3AD203B41FA5}">
                      <a16:colId xmlns:a16="http://schemas.microsoft.com/office/drawing/2014/main" val="419200675"/>
                    </a:ext>
                  </a:extLst>
                </a:gridCol>
              </a:tblGrid>
              <a:tr h="19093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200" b="1" dirty="0" smtClean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200" b="1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Entidades federativas enviaron propuesta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1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40117"/>
                  </a:ext>
                </a:extLst>
              </a:tr>
              <a:tr h="2023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Aguascalientes</a:t>
                      </a: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Nuevo León</a:t>
                      </a:r>
                    </a:p>
                  </a:txBody>
                  <a:tcPr marL="46355" marR="4635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903220"/>
                  </a:ext>
                </a:extLst>
              </a:tr>
              <a:tr h="26167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Baja California Sur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Oaxaca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839802"/>
                  </a:ext>
                </a:extLst>
              </a:tr>
              <a:tr h="26167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Coahuila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Puebla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911464"/>
                  </a:ext>
                </a:extLst>
              </a:tr>
              <a:tr h="26167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Guanajuato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Quintana Roo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11870"/>
                  </a:ext>
                </a:extLst>
              </a:tr>
              <a:tr h="26167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Hidalgo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San Luis Potosí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882328"/>
                  </a:ext>
                </a:extLst>
              </a:tr>
              <a:tr h="26167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Jalisco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Sonora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48271"/>
                  </a:ext>
                </a:extLst>
              </a:tr>
              <a:tr h="26167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México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Tlaxcala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68830"/>
                  </a:ext>
                </a:extLst>
              </a:tr>
              <a:tr h="2706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Morelos</a:t>
                      </a: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s-MX" sz="1200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414730"/>
                  </a:ext>
                </a:extLst>
              </a:tr>
            </a:tbl>
          </a:graphicData>
        </a:graphic>
      </p:graphicFrame>
      <p:sp>
        <p:nvSpPr>
          <p:cNvPr id="31" name="Rectángulo 30"/>
          <p:cNvSpPr/>
          <p:nvPr/>
        </p:nvSpPr>
        <p:spPr>
          <a:xfrm>
            <a:off x="8369356" y="179997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ym typeface="Wingdings" panose="05000000000000000000" pitchFamily="2" charset="2"/>
              </a:rPr>
              <a:t></a:t>
            </a:r>
            <a:endParaRPr lang="es-MX" dirty="0"/>
          </a:p>
        </p:txBody>
      </p:sp>
      <p:sp>
        <p:nvSpPr>
          <p:cNvPr id="32" name="Rectángulo 31"/>
          <p:cNvSpPr/>
          <p:nvPr/>
        </p:nvSpPr>
        <p:spPr>
          <a:xfrm>
            <a:off x="8369356" y="264379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ym typeface="Wingdings" panose="05000000000000000000" pitchFamily="2" charset="2"/>
              </a:rPr>
              <a:t>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51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F3637DA-665C-8943-BD41-6419A23F371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264579"/>
              </p:ext>
            </p:extLst>
          </p:nvPr>
        </p:nvGraphicFramePr>
        <p:xfrm>
          <a:off x="1215066" y="1021204"/>
          <a:ext cx="6980030" cy="5339179"/>
        </p:xfrm>
        <a:graphic>
          <a:graphicData uri="http://schemas.openxmlformats.org/drawingml/2006/table">
            <a:tbl>
              <a:tblPr firstRow="1" firstCol="1" bandRow="1"/>
              <a:tblGrid>
                <a:gridCol w="6980030">
                  <a:extLst>
                    <a:ext uri="{9D8B030D-6E8A-4147-A177-3AD203B41FA5}">
                      <a16:colId xmlns:a16="http://schemas.microsoft.com/office/drawing/2014/main" val="3328289363"/>
                    </a:ext>
                  </a:extLst>
                </a:gridCol>
              </a:tblGrid>
              <a:tr h="66981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200" dirty="0" smtClean="0">
                          <a:solidFill>
                            <a:schemeClr val="bg1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Reunión Nacional de Análisis</a:t>
                      </a: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06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223311"/>
                  </a:ext>
                </a:extLst>
              </a:tr>
              <a:tr h="646737">
                <a:tc>
                  <a:txBody>
                    <a:bodyPr/>
                    <a:lstStyle/>
                    <a:p>
                      <a:pPr marL="342900" lvl="0" indent="-161925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_tradnl" sz="14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Perfiles </a:t>
                      </a:r>
                      <a:r>
                        <a:rPr lang="es-ES_tradnl" sz="1400" kern="1200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profesionales, criterios e indicadores en la Ley General del Sistema para la Carrera de las Maestras y los Maestros.</a:t>
                      </a:r>
                      <a:endParaRPr lang="es-MX" sz="14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819633"/>
                  </a:ext>
                </a:extLst>
              </a:tr>
              <a:tr h="646982">
                <a:tc>
                  <a:txBody>
                    <a:bodyPr/>
                    <a:lstStyle/>
                    <a:p>
                      <a:pPr marL="342900" lvl="0" indent="-161925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2"/>
                      </a:pPr>
                      <a:r>
                        <a:rPr lang="es-ES_tradnl" sz="1400" kern="1200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Proceso de consulta a las autoridades educativas de las entidades federativas y a personal docente, directivo y de supervisión.</a:t>
                      </a:r>
                      <a:endParaRPr lang="es-MX" sz="14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75632"/>
                  </a:ext>
                </a:extLst>
              </a:tr>
              <a:tr h="612475">
                <a:tc>
                  <a:txBody>
                    <a:bodyPr/>
                    <a:lstStyle/>
                    <a:p>
                      <a:pPr marL="361950" lvl="0" indent="-180975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3"/>
                      </a:pPr>
                      <a:r>
                        <a:rPr lang="es-ES_tradnl" sz="14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Proceso de integración de los perfiles profesionales, criterios e indicadores. Prioridades.</a:t>
                      </a:r>
                      <a:endParaRPr lang="es-MX" sz="14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422187"/>
                  </a:ext>
                </a:extLst>
              </a:tr>
              <a:tr h="612476">
                <a:tc>
                  <a:txBody>
                    <a:bodyPr/>
                    <a:lstStyle/>
                    <a:p>
                      <a:pPr marL="342900" lvl="0" indent="-160338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4"/>
                      </a:pPr>
                      <a:r>
                        <a:rPr lang="es-MX" sz="14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Tercera fase de consulta a maestros, directivos</a:t>
                      </a:r>
                      <a:r>
                        <a:rPr lang="es-MX" sz="1400" kern="1200" baseline="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supervisores</a:t>
                      </a:r>
                      <a:r>
                        <a:rPr lang="es-MX" sz="14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Grupos de enfoque.</a:t>
                      </a:r>
                      <a:endParaRPr lang="es-MX" sz="14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97134"/>
                  </a:ext>
                </a:extLst>
              </a:tr>
              <a:tr h="557116">
                <a:tc>
                  <a:txBody>
                    <a:bodyPr/>
                    <a:lstStyle/>
                    <a:p>
                      <a:pPr marL="358775" lvl="0" indent="-176213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5"/>
                      </a:pPr>
                      <a:r>
                        <a:rPr lang="es-MX" sz="14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Distribución de grupos y mesas de trabajo</a:t>
                      </a:r>
                      <a:r>
                        <a:rPr lang="es-ES_tradnl" sz="14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s-MX" sz="14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643648"/>
                  </a:ext>
                </a:extLst>
              </a:tr>
              <a:tr h="1593576">
                <a:tc>
                  <a:txBody>
                    <a:bodyPr/>
                    <a:lstStyle/>
                    <a:p>
                      <a:pPr marL="342900" lvl="0" indent="-160338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6"/>
                      </a:pPr>
                      <a:r>
                        <a:rPr lang="es-MX" sz="14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Productos y evidencias de los grupos de enfoque:</a:t>
                      </a:r>
                    </a:p>
                    <a:p>
                      <a:pPr marL="720725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400" i="1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Perfil profesional, criterios e indicadores </a:t>
                      </a:r>
                      <a:r>
                        <a:rPr lang="es-MX" sz="14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 observaciones.</a:t>
                      </a:r>
                    </a:p>
                    <a:p>
                      <a:pPr marL="720725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400" i="1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Formato individual de observaciones generales al perfil</a:t>
                      </a:r>
                      <a:r>
                        <a:rPr lang="es-MX" sz="140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720725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400" i="1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Formato para el registro de aportaciones </a:t>
                      </a:r>
                      <a:r>
                        <a:rPr lang="es-MX" sz="1400" i="0" kern="1200" dirty="0" smtClean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firmado por todos los participantes de la mesa</a:t>
                      </a:r>
                      <a:endParaRPr lang="es-MX" sz="1400" kern="1200" dirty="0" smtClean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160338" algn="just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6"/>
                      </a:pPr>
                      <a:endParaRPr lang="es-MX" sz="1400" kern="120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1" marR="582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506536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755498" y="2993368"/>
            <a:ext cx="7892250" cy="592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1781</TotalTime>
  <Words>3146</Words>
  <Application>Microsoft Office PowerPoint</Application>
  <PresentationFormat>Presentación en pantalla (4:3)</PresentationFormat>
  <Paragraphs>1142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Century Gothic</vt:lpstr>
      <vt:lpstr>Monserrat</vt:lpstr>
      <vt:lpstr>Montserrat</vt:lpstr>
      <vt:lpstr>Montserrat Medium</vt:lpstr>
      <vt:lpstr>Montserrat SemiBold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Balam Alcocer Rodríguez</cp:lastModifiedBy>
  <cp:revision>181</cp:revision>
  <cp:lastPrinted>2019-11-30T01:08:38Z</cp:lastPrinted>
  <dcterms:created xsi:type="dcterms:W3CDTF">2019-02-11T20:00:16Z</dcterms:created>
  <dcterms:modified xsi:type="dcterms:W3CDTF">2019-11-30T02:44:09Z</dcterms:modified>
</cp:coreProperties>
</file>