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85" r:id="rId3"/>
    <p:sldId id="262" r:id="rId4"/>
    <p:sldId id="257" r:id="rId5"/>
    <p:sldId id="260" r:id="rId6"/>
    <p:sldId id="258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2" r:id="rId24"/>
    <p:sldId id="281" r:id="rId25"/>
    <p:sldId id="290" r:id="rId26"/>
    <p:sldId id="291" r:id="rId27"/>
    <p:sldId id="283" r:id="rId28"/>
    <p:sldId id="286" r:id="rId29"/>
    <p:sldId id="284" r:id="rId30"/>
    <p:sldId id="299" r:id="rId31"/>
    <p:sldId id="297" r:id="rId32"/>
    <p:sldId id="300" r:id="rId33"/>
    <p:sldId id="288" r:id="rId34"/>
    <p:sldId id="301" r:id="rId35"/>
    <p:sldId id="302" r:id="rId36"/>
    <p:sldId id="303" r:id="rId37"/>
    <p:sldId id="304" r:id="rId38"/>
    <p:sldId id="305" r:id="rId39"/>
    <p:sldId id="306" r:id="rId40"/>
    <p:sldId id="308" r:id="rId41"/>
    <p:sldId id="307" r:id="rId42"/>
    <p:sldId id="309" r:id="rId43"/>
    <p:sldId id="310" r:id="rId44"/>
    <p:sldId id="311" r:id="rId45"/>
    <p:sldId id="323" r:id="rId46"/>
    <p:sldId id="363" r:id="rId47"/>
    <p:sldId id="324" r:id="rId48"/>
    <p:sldId id="325" r:id="rId49"/>
    <p:sldId id="331" r:id="rId50"/>
    <p:sldId id="332" r:id="rId51"/>
    <p:sldId id="326" r:id="rId52"/>
    <p:sldId id="333" r:id="rId53"/>
    <p:sldId id="328" r:id="rId54"/>
    <p:sldId id="334" r:id="rId55"/>
    <p:sldId id="338" r:id="rId56"/>
    <p:sldId id="339" r:id="rId57"/>
    <p:sldId id="340" r:id="rId58"/>
    <p:sldId id="342" r:id="rId59"/>
    <p:sldId id="343" r:id="rId60"/>
    <p:sldId id="353" r:id="rId61"/>
    <p:sldId id="354" r:id="rId62"/>
    <p:sldId id="355" r:id="rId63"/>
    <p:sldId id="360" r:id="rId6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idency_of_George_W._Bush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ush_tax_cuts" TargetMode="External"/><Relationship Id="rId4" Type="http://schemas.openxmlformats.org/officeDocument/2006/relationships/hyperlink" Target="https://en.wikipedia.org/wiki/Presidency_of_Barack_Obama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56590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56590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80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64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5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13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9640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490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5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126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537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4d736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4d736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eje de las ‘Y’ no parte de 0, sino que comienza en 34; la diferencia no es tan grande (o al menos, no 4x)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*The phrase </a:t>
            </a: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Bush tax 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refers to changes to the United States tax code passed originally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presidency of George W. Bush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extended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presidency of Barack Obama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through (</a:t>
            </a:r>
            <a:r>
              <a:rPr lang="es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https://en.wikipedia.org/wiki/Bush_tax_cuts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0861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09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56590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56590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89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8713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906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891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2362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088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518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119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67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5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07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56590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56590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113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920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800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61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50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40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5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4d7368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4d7368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susceptibles a medirse/representarse con números, pueden hacerlo dentro de un contínuo (que admite valores infinitos entre cada salto) o en saltos específicos (valores discretos)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Referencia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49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b69b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b69b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que apelan a las cualidades de los objetos pueden hacerlos para nombraros, para saber si poseen o no cierta cualidad, o para ordenarse en una escala (no intervalar, pero sí con orden).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Same reference as before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Niño: Por qué sacar las dicotómicas de las nominales?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93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6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73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positiva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1027906"/>
            <a:ext cx="7256135" cy="5300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0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negativa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-1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5" y="829734"/>
            <a:ext cx="7074672" cy="5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nula.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6" y="470600"/>
            <a:ext cx="7871408" cy="57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</a:p>
          <a:p>
            <a:pPr marL="0" indent="0">
              <a:buNone/>
            </a:pPr>
            <a:r>
              <a:rPr lang="es-MX" b="1" dirty="0" smtClean="0"/>
              <a:t>			r = </a:t>
            </a:r>
            <a:r>
              <a:rPr lang="es-MX" dirty="0" smtClean="0"/>
              <a:t>(-1 a 1)</a:t>
            </a:r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000" dirty="0"/>
              <a:t>	</a:t>
            </a:r>
            <a:r>
              <a:rPr lang="es-MX" sz="2000" dirty="0" smtClean="0"/>
              <a:t>		El signo nos indica la </a:t>
            </a:r>
            <a:r>
              <a:rPr lang="es-MX" sz="2000" b="1" dirty="0" smtClean="0"/>
              <a:t>dirección</a:t>
            </a:r>
            <a:r>
              <a:rPr lang="es-MX" sz="2000" dirty="0" smtClean="0"/>
              <a:t> de la correlación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       		                Su valor absoluto indica la </a:t>
            </a:r>
            <a:r>
              <a:rPr lang="es-MX" sz="2000" b="1" dirty="0" smtClean="0"/>
              <a:t>fuerza</a:t>
            </a:r>
            <a:r>
              <a:rPr lang="es-MX" sz="2000" dirty="0"/>
              <a:t> </a:t>
            </a:r>
            <a:r>
              <a:rPr lang="es-MX" sz="2000" dirty="0" smtClean="0"/>
              <a:t>de la correlación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Observo el mundo y selecciono un </a:t>
            </a:r>
            <a:r>
              <a:rPr lang="es-MX" b="1" dirty="0" smtClean="0"/>
              <a:t>tema de interés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Defino mi </a:t>
            </a:r>
            <a:r>
              <a:rPr lang="es-MX" b="1" dirty="0" smtClean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Planteo qué </a:t>
            </a:r>
            <a:r>
              <a:rPr lang="es-MX" b="1" dirty="0" smtClean="0"/>
              <a:t>objetivos</a:t>
            </a:r>
            <a:r>
              <a:rPr lang="es-MX" dirty="0"/>
              <a:t> </a:t>
            </a:r>
            <a:r>
              <a:rPr lang="es-MX" dirty="0" smtClean="0"/>
              <a:t>tendrá mi investigación y bajo qué </a:t>
            </a:r>
            <a:r>
              <a:rPr lang="es-MX" b="1" dirty="0" smtClean="0"/>
              <a:t>justificación</a:t>
            </a:r>
            <a:r>
              <a:rPr lang="es-MX" dirty="0" smtClean="0"/>
              <a:t> es relevante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 informo al respecto</a:t>
            </a:r>
          </a:p>
          <a:p>
            <a:pPr algn="ctr"/>
            <a:r>
              <a:rPr lang="es-ES" b="1" dirty="0" smtClean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contenido: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captura </a:t>
            </a:r>
            <a:r>
              <a:rPr lang="es-MX" b="1" dirty="0" smtClean="0"/>
              <a:t>la totalidad </a:t>
            </a:r>
            <a:r>
              <a:rPr lang="es-MX" dirty="0" smtClean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Hacer un examen de certificación de idioma que sólo considere la parte oral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La correlación entre qué tan bien me va en el examen de certificación de inglés </a:t>
            </a:r>
            <a:r>
              <a:rPr lang="es-MX" b="1" dirty="0" smtClean="0"/>
              <a:t>TOEFL </a:t>
            </a:r>
            <a:r>
              <a:rPr lang="es-MX" dirty="0" smtClean="0"/>
              <a:t>y el </a:t>
            </a:r>
            <a:r>
              <a:rPr lang="es-MX" b="1" dirty="0" smtClean="0"/>
              <a:t>IELS.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</a:t>
            </a:r>
            <a:r>
              <a:rPr lang="es-MX" b="1" dirty="0"/>
              <a:t>de criterio 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	Se refiere a la </a:t>
            </a:r>
            <a:r>
              <a:rPr lang="es-MX" b="1" dirty="0" smtClean="0"/>
              <a:t>correspondencia</a:t>
            </a:r>
            <a:r>
              <a:rPr lang="es-MX" dirty="0" smtClean="0"/>
              <a:t> entre lo que mi instrumento de 	medición 	mide, y </a:t>
            </a:r>
            <a:r>
              <a:rPr lang="es-MX" b="1" dirty="0" smtClean="0"/>
              <a:t>lo que la teoría </a:t>
            </a:r>
            <a:r>
              <a:rPr lang="es-MX" dirty="0" smtClean="0"/>
              <a:t>dice que debería medir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¡¡¡Usar el número de premios Nobel ganados por cada 10 millones de habitantes para evaluar la inteligencia de las personas!!!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ecológica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El grado en que el instrumento de medida que estoy utilizando 	se adecúa al contexto en que la estoy aplicando</a:t>
            </a: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Aplicar un instrumento diseñado en Suiza en una muestra de mexicanos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Debe ser replicable en el tiempo y entre aplicadores</a:t>
            </a:r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/>
              <a:t>¡</a:t>
            </a:r>
            <a:r>
              <a:rPr lang="es-ES" dirty="0" smtClean="0"/>
              <a:t>Debe medir lo que interesa medir!</a:t>
            </a:r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Debe representar la realidad de la manera más pura posible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Recolección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Definimos nuestro </a:t>
            </a:r>
            <a:r>
              <a:rPr lang="es-MX" b="1" dirty="0" smtClean="0"/>
              <a:t>Método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Cuestionarios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 dirty="0"/>
              <a:t>Tipo de preguntas que se pueden hacer: 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dirty="0" smtClean="0"/>
              <a:t>Dicotómicas  (A o B)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dirty="0"/>
              <a:t>Opción </a:t>
            </a:r>
            <a:r>
              <a:rPr lang="es-419" dirty="0" smtClean="0"/>
              <a:t>múltiple  (Se definen las respuestas)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b="1" u="sng" dirty="0" smtClean="0"/>
              <a:t>Abiertas </a:t>
            </a:r>
            <a:r>
              <a:rPr lang="es-419" dirty="0" smtClean="0"/>
              <a:t>(¡Cuidado con hacer preguntas demasiado abiertas! Terminarán con una cantidad escandalosa de información para analizar)</a:t>
            </a:r>
            <a:endParaRPr b="1" u="sng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22" name="Google Shape;122;p21" descr="Resultado de imagen para cuestionari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74" y="1850000"/>
            <a:ext cx="5259893" cy="39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902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 b="1" dirty="0">
                <a:latin typeface="AR ESSENCE" panose="02000000000000000000" pitchFamily="2" charset="0"/>
              </a:rPr>
              <a:t>Escala Likert</a:t>
            </a:r>
            <a:endParaRPr b="1" dirty="0">
              <a:latin typeface="AR ESSENCE" panose="02000000000000000000" pitchFamily="2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dirty="0" smtClean="0"/>
              <a:t>Se presentan enunciados que representan de manera puntual las creencias o actitudes que nos interesa evaluar en nuestros participantes, y se les pide que indiquen el grado de acuerdo que tienen con las mismas.</a:t>
            </a:r>
            <a:endParaRPr dirty="0"/>
          </a:p>
        </p:txBody>
      </p:sp>
      <p:pic>
        <p:nvPicPr>
          <p:cNvPr id="106" name="Google Shape;106;p19" descr="Resultado de imagen para escala likert ejemp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33" y="842400"/>
            <a:ext cx="6999467" cy="5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5909733" y="3073400"/>
            <a:ext cx="872067" cy="127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5757333" y="4453467"/>
            <a:ext cx="5647267" cy="135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5757333" y="4453467"/>
            <a:ext cx="5842000" cy="97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342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 sz="4000" b="1" dirty="0">
                <a:latin typeface="AR BERKLEY" panose="02000000000000000000" pitchFamily="2" charset="0"/>
              </a:rPr>
              <a:t>Análisis del contenido</a:t>
            </a:r>
            <a:endParaRPr sz="4000" b="1" dirty="0">
              <a:latin typeface="AR BERKLEY" panose="02000000000000000000" pitchFamily="2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15599" y="2157600"/>
            <a:ext cx="11005933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sz="2500" dirty="0"/>
              <a:t>Es una técnica para estudiar y analizar la comunicación de una manera objetiva, sistemática y cuantitativa. </a:t>
            </a:r>
            <a:endParaRPr lang="es-419" sz="2500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s-419" sz="2500" dirty="0" smtClean="0"/>
              <a:t>Puede </a:t>
            </a:r>
            <a:r>
              <a:rPr lang="es-419" sz="2500" dirty="0"/>
              <a:t>ser aplicado a cualquier manera de comunicación emitida a través de cualquier medio de transmisión</a:t>
            </a:r>
            <a:r>
              <a:rPr lang="es-419" sz="2500" dirty="0" smtClean="0"/>
              <a:t>.</a:t>
            </a:r>
          </a:p>
          <a:p>
            <a:pPr marL="0" indent="0" algn="r">
              <a:spcAft>
                <a:spcPts val="2133"/>
              </a:spcAft>
              <a:buNone/>
            </a:pPr>
            <a:endParaRPr lang="es-419" sz="2500" dirty="0"/>
          </a:p>
          <a:p>
            <a:pPr marL="0" indent="0" algn="r">
              <a:spcAft>
                <a:spcPts val="2133"/>
              </a:spcAft>
              <a:buNone/>
            </a:pPr>
            <a:r>
              <a:rPr lang="es-419" sz="2500" dirty="0" smtClean="0"/>
              <a:t>Útil cuando se tienen entrevistas o encuestas con preguntas abiertas</a:t>
            </a:r>
            <a:endParaRPr sz="2500" dirty="0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665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233533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Numéricas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362400"/>
            <a:ext cx="5333200" cy="4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Variables Continuas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Varían de manera contínua (se pueden representar con números decimales). Por ejemplo: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Peso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Altura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Distancia</a:t>
            </a:r>
            <a:br>
              <a:rPr lang="es" dirty="0">
                <a:latin typeface="Calibri"/>
                <a:ea typeface="Calibri"/>
                <a:cs typeface="Calibri"/>
                <a:sym typeface="Calibri"/>
              </a:rPr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Intervalares: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 La distancia entre cada valor es la misma.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La diferencia entre 1 y 2 kg, es la misma que entre 37 y 38 kg.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De Razón:  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Son variables intervalares que parten de un 0 absoluto.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0">
              <a:spcBef>
                <a:spcPts val="2133"/>
              </a:spcBef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6443200" y="1211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Variables Discretas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varían en un contínuo (sólo se pueden representar con números enteros). Por 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Número de casos en una categoría específica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217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8268767" y="1989967"/>
            <a:ext cx="4838800" cy="399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690733" y="1989967"/>
            <a:ext cx="8831600" cy="4160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062167" y="2105100"/>
            <a:ext cx="3960000" cy="388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Categóricas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251167" y="2030067"/>
            <a:ext cx="35644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/>
              <a:t>Nominales</a:t>
            </a:r>
            <a:endParaRPr sz="2400" b="1" dirty="0"/>
          </a:p>
          <a:p>
            <a:pPr marL="0" indent="0" algn="just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Son aquellas que asignan una etiqueta de pertenencia a una categoría particular (Nombran las cosas)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2133"/>
              </a:spcBef>
              <a:buFont typeface="Calibri"/>
              <a:buChar char="●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Género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Escolaridad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Género musical favorito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169984" y="2030067"/>
            <a:ext cx="3852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/>
              <a:t>Dicotómicas</a:t>
            </a:r>
            <a:endParaRPr sz="2400" b="1" dirty="0"/>
          </a:p>
          <a:p>
            <a:pPr marL="0" indent="0" algn="just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Distinguen entre la presencia y ausencia de una cualidad.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2133"/>
              </a:spcBef>
              <a:buFont typeface="Calibri"/>
              <a:buChar char="●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Sexo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Lectores - No lectores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Font typeface="Calibri"/>
              <a:buChar char="●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Fumadores - No Fumadores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8208767" y="2030067"/>
            <a:ext cx="3852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/>
              <a:t>Ordinales</a:t>
            </a:r>
            <a:endParaRPr sz="2400" b="1" dirty="0"/>
          </a:p>
          <a:p>
            <a:pPr marL="0" indent="0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Sabemos que llevan un orden, pero no conocemos la diferencia entre cada salto.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133"/>
              </a:spcBef>
              <a:buFont typeface="Calibri"/>
              <a:buChar char="●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Escalas Likert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‘Poco’, ‘Medio’, ‘Mucho’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‘Siempre”, “A veces”, “Nunca”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9" name="Rectángulo 8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1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8468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561667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 dirty="0" smtClean="0"/>
              <a:t>Gráfica de Pastel</a:t>
            </a:r>
            <a:br>
              <a:rPr lang="es" dirty="0" smtClean="0"/>
            </a:br>
            <a:endParaRPr dirty="0" smtClean="0"/>
          </a:p>
          <a:p>
            <a:r>
              <a:rPr lang="es" dirty="0" smtClean="0"/>
              <a:t>Gráfica </a:t>
            </a:r>
            <a:r>
              <a:rPr lang="es" dirty="0"/>
              <a:t>de Barras</a:t>
            </a:r>
            <a:br>
              <a:rPr lang="es" dirty="0"/>
            </a:br>
            <a:endParaRPr dirty="0"/>
          </a:p>
          <a:p>
            <a:r>
              <a:rPr lang="es" dirty="0"/>
              <a:t>Histograma</a:t>
            </a:r>
            <a:br>
              <a:rPr lang="es" dirty="0"/>
            </a:br>
            <a:endParaRPr dirty="0"/>
          </a:p>
          <a:p>
            <a:r>
              <a:rPr lang="es" dirty="0"/>
              <a:t>Gráficas lineales</a:t>
            </a:r>
            <a:br>
              <a:rPr lang="es" dirty="0"/>
            </a:br>
            <a:endParaRPr dirty="0"/>
          </a:p>
          <a:p>
            <a:r>
              <a:rPr lang="es" dirty="0"/>
              <a:t>Polígono de frecuencia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/>
              <a:t>Se utilizan para representar </a:t>
            </a:r>
            <a:r>
              <a:rPr lang="es" sz="2400" b="1"/>
              <a:t>porcentajes (proporciones).</a:t>
            </a:r>
            <a:br>
              <a:rPr lang="es" sz="2400" b="1"/>
            </a:br>
            <a:endParaRPr sz="2400" b="1"/>
          </a:p>
          <a:p>
            <a:pPr indent="-457189" algn="just">
              <a:buSzPts val="1800"/>
            </a:pPr>
            <a:r>
              <a:rPr lang="es" sz="2400"/>
              <a:t>Deben sumar 1.</a:t>
            </a:r>
            <a:endParaRPr sz="2400"/>
          </a:p>
          <a:p>
            <a:pPr lvl="1" algn="just">
              <a:spcBef>
                <a:spcPts val="0"/>
              </a:spcBef>
            </a:pPr>
            <a:r>
              <a:rPr lang="es"/>
              <a:t>La suma de las partes no puede ser más ni menos que el TOTAL.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800" y="988929"/>
            <a:ext cx="6634200" cy="4421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Gráfica de Barras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categórica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contínua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refieren a la representación de ideas e información por medio de </a:t>
            </a: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gráficos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Generalmente, se usan para divulgar información de la manera más sencilla y </a:t>
            </a: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“atractiva” 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posible.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 dirty="0" smtClean="0">
                <a:latin typeface="Calibri"/>
                <a:ea typeface="Calibri"/>
                <a:cs typeface="Calibri"/>
                <a:sym typeface="Calibri"/>
              </a:rPr>
              <a:t>... aunque pueden ser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poco precisos.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¡Cuidado con las gráficas </a:t>
            </a:r>
            <a:r>
              <a:rPr lang="es" b="1" u="sng" dirty="0"/>
              <a:t>sugerentes</a:t>
            </a:r>
            <a:r>
              <a:rPr lang="es" dirty="0"/>
              <a:t>*!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sz="4000" b="1" dirty="0"/>
              <a:t>Ejemplo: </a:t>
            </a:r>
            <a:endParaRPr sz="4000" b="1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lvl="0" indent="0" algn="just">
              <a:buNone/>
            </a:pPr>
            <a:r>
              <a:rPr lang="es-MX" dirty="0"/>
              <a:t>Gráfica presentada en Fox News para ‘ilustrar’ las consecuencias de la cancelación del programa de reducción de impuestos iniciado en el gobierno de George W. Bush.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b="1" dirty="0"/>
              <a:t>A primera vista, parece que los impuestos se cuadruplicaron… ¿es este el caso?</a:t>
            </a: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pic>
        <p:nvPicPr>
          <p:cNvPr id="5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16" y="290751"/>
            <a:ext cx="7141250" cy="5640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905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 smtClean="0"/>
              <a:t>Ejemplo 2: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Est</a:t>
            </a:r>
            <a:r>
              <a:rPr lang="es-MX" dirty="0" smtClean="0"/>
              <a:t>á gráfica presenta el promedio de horas a la semana que se trabaja en algunos países de Europa.</a:t>
            </a:r>
          </a:p>
          <a:p>
            <a:pPr marL="0" indent="0">
              <a:spcAft>
                <a:spcPts val="2133"/>
              </a:spcAft>
              <a:buNone/>
            </a:pPr>
            <a:endParaRPr lang="es-MX" dirty="0"/>
          </a:p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Echándole un vistazo rápido a la gráfica, ¿qué pensarías sobre el trabajo que se realiza en Francia en comparación a Rumania?</a:t>
            </a:r>
            <a:endParaRPr dirty="0"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49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</a:t>
            </a:r>
            <a:r>
              <a:rPr lang="es-ES" b="1" dirty="0" smtClean="0"/>
              <a:t>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218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0" y="16935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4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 smtClean="0"/>
              <a:t>2) Proporciones representadas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827632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-Los 5 países con más medallas, parecen guardar siempre una distancia proporcional. </a:t>
            </a:r>
            <a:endParaRPr dirty="0"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4267199"/>
            <a:ext cx="5333200" cy="1824533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 dirty="0"/>
              <a:t>Según la representación de medallas ganadas en Alemania, dos figuras valen 500 medallas; pero en Francia se utiliza una figura más para representar una diferencia de 24 medallas.</a:t>
            </a:r>
            <a:endParaRPr dirty="0"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</a:t>
            </a:r>
            <a:r>
              <a:rPr lang="es" b="1" dirty="0" smtClean="0"/>
              <a:t>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Ciencias naturales: </a:t>
            </a:r>
            <a:r>
              <a:rPr lang="es-MX" dirty="0" smtClean="0"/>
              <a:t>Termómetro, báscula, barómetro, regla, contador, reloj, cronómetro, etc.</a:t>
            </a:r>
            <a:endParaRPr lang="es-MX" b="1" dirty="0"/>
          </a:p>
          <a:p>
            <a:endParaRPr lang="es-ES" dirty="0" smtClean="0"/>
          </a:p>
          <a:p>
            <a:r>
              <a:rPr lang="es-ES" b="1" dirty="0" smtClean="0"/>
              <a:t>Ciencias sociales</a:t>
            </a:r>
            <a:endParaRPr lang="es-MX" b="1" dirty="0" smtClean="0"/>
          </a:p>
          <a:p>
            <a:pPr lvl="1"/>
            <a:r>
              <a:rPr lang="es-MX" dirty="0" smtClean="0"/>
              <a:t>Exámenes</a:t>
            </a:r>
          </a:p>
          <a:p>
            <a:pPr lvl="1"/>
            <a:r>
              <a:rPr lang="es-ES" dirty="0" smtClean="0"/>
              <a:t>Encuestas</a:t>
            </a:r>
            <a:endParaRPr lang="es-MX" dirty="0" smtClean="0"/>
          </a:p>
          <a:p>
            <a:pPr lvl="1"/>
            <a:r>
              <a:rPr lang="es-MX" dirty="0" smtClean="0"/>
              <a:t>Cuestionarios</a:t>
            </a:r>
          </a:p>
          <a:p>
            <a:pPr lvl="1"/>
            <a:r>
              <a:rPr lang="es-MX" dirty="0" smtClean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</a:t>
            </a:r>
            <a:r>
              <a:rPr lang="es" dirty="0" smtClean="0"/>
              <a:t>) </a:t>
            </a:r>
            <a:r>
              <a:rPr lang="es" dirty="0"/>
              <a:t>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MX" dirty="0" smtClean="0"/>
              <a:t>Como regla general…</a:t>
            </a:r>
            <a:endParaRPr dirty="0"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Siempre es mejor elegir la forma más </a:t>
            </a:r>
            <a:r>
              <a:rPr lang="es-MX" b="1" dirty="0" smtClean="0"/>
              <a:t>parsimoniosa posible </a:t>
            </a:r>
            <a:r>
              <a:rPr lang="es-MX" dirty="0" smtClean="0"/>
              <a:t>de representar la información que hemos recolectado en nuestros datos.</a:t>
            </a:r>
            <a:endParaRPr dirty="0"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 dirty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r>
              <a:rPr lang="es" sz="2000" dirty="0" smtClean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¿?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2530</Words>
  <Application>Microsoft Office PowerPoint</Application>
  <PresentationFormat>Panorámica</PresentationFormat>
  <Paragraphs>353</Paragraphs>
  <Slides>63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2" baseType="lpstr">
      <vt:lpstr>AR BERKLEY</vt:lpstr>
      <vt:lpstr>AR DARLING</vt:lpstr>
      <vt:lpstr>AR ESSENCE</vt:lpstr>
      <vt:lpstr>Arial</vt:lpstr>
      <vt:lpstr>Calibri</vt:lpstr>
      <vt:lpstr>Calibri Light</vt:lpstr>
      <vt:lpstr>Comic Sans MS</vt:lpstr>
      <vt:lpstr>Times New Roman</vt:lpstr>
      <vt:lpstr>Tema de Office</vt:lpstr>
      <vt:lpstr>Recolección y Análisis de datos</vt:lpstr>
      <vt:lpstr>Procedimiento general</vt:lpstr>
      <vt:lpstr>Procedimiento general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Confiabilidad</vt:lpstr>
      <vt:lpstr> </vt:lpstr>
      <vt:lpstr> </vt:lpstr>
      <vt:lpstr> </vt:lpstr>
      <vt:lpstr>Acerca de la Confiabilidad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Cuestionarios</vt:lpstr>
      <vt:lpstr>Escala Likert</vt:lpstr>
      <vt:lpstr>Análisis del contenido</vt:lpstr>
      <vt:lpstr>Introducción al análisis de datos</vt:lpstr>
      <vt:lpstr>¿Qué es analizar datos?</vt:lpstr>
      <vt:lpstr>Tipos de Variables</vt:lpstr>
      <vt:lpstr>Variables Numéricas</vt:lpstr>
      <vt:lpstr>Variables Categóricas</vt:lpstr>
      <vt:lpstr>El papel de las Gráficas</vt:lpstr>
      <vt:lpstr>Tipos de Gráficas</vt:lpstr>
      <vt:lpstr>Gráficas de Pastel</vt:lpstr>
      <vt:lpstr>Gráficas de Barras </vt:lpstr>
      <vt:lpstr>Gráficas de Barras vs Histogramas</vt:lpstr>
      <vt:lpstr>Gráficas Lineales</vt:lpstr>
      <vt:lpstr>... Pictogramas</vt:lpstr>
      <vt:lpstr> </vt:lpstr>
      <vt:lpstr>¡Cuidado con las gráficas sugerentes*!</vt:lpstr>
      <vt:lpstr>Los valores en los Ejes</vt:lpstr>
      <vt:lpstr>Ejemplo: </vt:lpstr>
      <vt:lpstr>Ejemplo 2: </vt:lpstr>
      <vt:lpstr>¡Corrijamos!</vt:lpstr>
      <vt:lpstr>¿“Las gráficas que no parten del valor 0 son *”?</vt:lpstr>
      <vt:lpstr>Ejemplo: -No existe el cambio climático</vt:lpstr>
      <vt:lpstr>¿Omitir el valor 0 es bueno o malo? </vt:lpstr>
      <vt:lpstr>¿Omitir el valor 0 es bueno o malo? </vt:lpstr>
      <vt:lpstr>2) Proporciones representadas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Como regla general…</vt:lpstr>
      <vt:lpstr>Conclusión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Alejandro</cp:lastModifiedBy>
  <cp:revision>38</cp:revision>
  <dcterms:created xsi:type="dcterms:W3CDTF">2019-02-18T19:58:46Z</dcterms:created>
  <dcterms:modified xsi:type="dcterms:W3CDTF">2019-04-08T21:36:15Z</dcterms:modified>
</cp:coreProperties>
</file>