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62" r:id="rId3"/>
    <p:sldId id="277" r:id="rId4"/>
    <p:sldId id="265" r:id="rId5"/>
    <p:sldId id="266" r:id="rId6"/>
    <p:sldId id="271" r:id="rId7"/>
    <p:sldId id="280" r:id="rId8"/>
    <p:sldId id="279" r:id="rId9"/>
    <p:sldId id="268" r:id="rId10"/>
    <p:sldId id="269" r:id="rId11"/>
    <p:sldId id="272" r:id="rId12"/>
    <p:sldId id="273" r:id="rId13"/>
    <p:sldId id="281" r:id="rId14"/>
    <p:sldId id="283"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08/04/2019</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08/04/2019</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08/04/2019</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08/04/2019</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08/04/2019</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08/04/2019</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Evaluación  4to periodo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20%			</a:t>
            </a:r>
            <a:r>
              <a:rPr lang="es-MX" dirty="0" smtClean="0">
                <a:solidFill>
                  <a:schemeClr val="bg1"/>
                </a:solidFill>
              </a:rPr>
              <a:t>Ensayo  del documental </a:t>
            </a:r>
            <a:r>
              <a:rPr lang="es-MX" b="1" dirty="0" smtClean="0">
                <a:solidFill>
                  <a:schemeClr val="bg1"/>
                </a:solidFill>
              </a:rPr>
              <a:t>“</a:t>
            </a:r>
            <a:r>
              <a:rPr lang="es-MX" b="1" dirty="0" err="1" smtClean="0">
                <a:solidFill>
                  <a:schemeClr val="bg1"/>
                </a:solidFill>
              </a:rPr>
              <a:t>Behind</a:t>
            </a:r>
            <a:r>
              <a:rPr lang="es-MX" b="1" dirty="0" smtClean="0">
                <a:solidFill>
                  <a:schemeClr val="bg1"/>
                </a:solidFill>
              </a:rPr>
              <a:t> </a:t>
            </a:r>
            <a:r>
              <a:rPr lang="es-MX" b="1" dirty="0" err="1" smtClean="0">
                <a:solidFill>
                  <a:schemeClr val="bg1"/>
                </a:solidFill>
              </a:rPr>
              <a:t>the</a:t>
            </a:r>
            <a:r>
              <a:rPr lang="es-MX" b="1" dirty="0" smtClean="0">
                <a:solidFill>
                  <a:schemeClr val="bg1"/>
                </a:solidFill>
              </a:rPr>
              <a:t> curve”</a:t>
            </a:r>
            <a:endParaRPr lang="es-MX" dirty="0" smtClean="0">
              <a:solidFill>
                <a:schemeClr val="bg1"/>
              </a:solidFill>
            </a:endParaRPr>
          </a:p>
          <a:p>
            <a:r>
              <a:rPr lang="es-MX" b="1" dirty="0" smtClean="0">
                <a:solidFill>
                  <a:schemeClr val="bg1"/>
                </a:solidFill>
              </a:rPr>
              <a:t>20%</a:t>
            </a:r>
            <a:r>
              <a:rPr lang="es-MX" dirty="0" smtClean="0">
                <a:solidFill>
                  <a:schemeClr val="bg1"/>
                </a:solidFill>
              </a:rPr>
              <a:t> 			Debate en clase / Exposición</a:t>
            </a:r>
          </a:p>
          <a:p>
            <a:r>
              <a:rPr lang="es-MX" b="1" dirty="0" smtClean="0">
                <a:solidFill>
                  <a:schemeClr val="bg1"/>
                </a:solidFill>
              </a:rPr>
              <a:t>60%			</a:t>
            </a:r>
            <a:r>
              <a:rPr lang="es-MX" dirty="0" smtClean="0">
                <a:solidFill>
                  <a:schemeClr val="bg1"/>
                </a:solidFill>
              </a:rPr>
              <a:t>Cuarta entrega del TMI</a:t>
            </a:r>
          </a:p>
          <a:p>
            <a:endParaRPr lang="es-MX" dirty="0" smtClean="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smtClean="0"/>
              <a:t>4° año</a:t>
            </a:r>
            <a:endParaRPr lang="es-MX" sz="4000" b="1" dirty="0"/>
          </a:p>
        </p:txBody>
      </p:sp>
    </p:spTree>
    <p:extLst>
      <p:ext uri="{BB962C8B-B14F-4D97-AF65-F5344CB8AC3E}">
        <p14:creationId xmlns:p14="http://schemas.microsoft.com/office/powerpoint/2010/main" val="1589407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a:t>
            </a:r>
            <a:r>
              <a:rPr lang="es-MX" sz="4400" dirty="0" smtClean="0">
                <a:solidFill>
                  <a:schemeClr val="bg1"/>
                </a:solidFill>
                <a:latin typeface="Aharoni" panose="02010803020104030203" pitchFamily="2" charset="-79"/>
                <a:cs typeface="Aharoni" panose="02010803020104030203" pitchFamily="2" charset="-79"/>
              </a:rPr>
              <a:t>) Marco Teórico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25004" y="2940340"/>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smtClean="0">
                <a:solidFill>
                  <a:srgbClr val="FF0000"/>
                </a:solidFill>
                <a:latin typeface="AR DARLING" panose="02000000000000000000" pitchFamily="2" charset="0"/>
              </a:rPr>
              <a:t>CITAS</a:t>
            </a:r>
            <a:endParaRPr lang="es-MX" sz="3500" b="1" u="sng" dirty="0" smtClean="0">
              <a:solidFill>
                <a:srgbClr val="FF0000"/>
              </a:solidFill>
              <a:latin typeface="AR DARLING" panose="02000000000000000000" pitchFamily="2" charset="0"/>
            </a:endParaRPr>
          </a:p>
          <a:p>
            <a:pPr lvl="1"/>
            <a:r>
              <a:rPr lang="es-MX" dirty="0" smtClean="0">
                <a:solidFill>
                  <a:schemeClr val="bg1"/>
                </a:solidFill>
              </a:rPr>
              <a:t>Toda idea, información o dato tiene que estar CITADO </a:t>
            </a:r>
          </a:p>
          <a:p>
            <a:pPr lvl="1"/>
            <a:r>
              <a:rPr lang="es-MX" dirty="0" smtClean="0">
                <a:solidFill>
                  <a:schemeClr val="bg1"/>
                </a:solidFill>
              </a:rPr>
              <a:t>(Autor, año)</a:t>
            </a:r>
          </a:p>
          <a:p>
            <a:pPr lvl="1"/>
            <a:endParaRPr lang="es-MX" dirty="0">
              <a:solidFill>
                <a:schemeClr val="bg1"/>
              </a:solidFill>
            </a:endParaRPr>
          </a:p>
          <a:p>
            <a:r>
              <a:rPr lang="es-MX" dirty="0" smtClean="0">
                <a:solidFill>
                  <a:schemeClr val="bg1"/>
                </a:solidFill>
              </a:rPr>
              <a:t>Tiene que haber un </a:t>
            </a:r>
            <a:r>
              <a:rPr lang="es-MX" b="1" dirty="0" smtClean="0">
                <a:solidFill>
                  <a:schemeClr val="bg1"/>
                </a:solidFill>
              </a:rPr>
              <a:t>hilo conector</a:t>
            </a:r>
            <a:r>
              <a:rPr lang="es-MX" dirty="0" smtClean="0">
                <a:solidFill>
                  <a:schemeClr val="bg1"/>
                </a:solidFill>
              </a:rPr>
              <a:t> a lo largo de toda la información que se expone.</a:t>
            </a:r>
          </a:p>
          <a:p>
            <a:endParaRPr lang="es-MX" dirty="0">
              <a:solidFill>
                <a:schemeClr val="bg1"/>
              </a:solidFill>
            </a:endParaRPr>
          </a:p>
          <a:p>
            <a:r>
              <a:rPr lang="es-MX" dirty="0" smtClean="0">
                <a:solidFill>
                  <a:schemeClr val="bg1"/>
                </a:solidFill>
              </a:rPr>
              <a:t>Los títulos y subtítulos tienen que estar adecuadamente marcados.</a:t>
            </a:r>
          </a:p>
          <a:p>
            <a:endParaRPr lang="es-MX" dirty="0">
              <a:solidFill>
                <a:schemeClr val="bg1"/>
              </a:solidFill>
            </a:endParaRPr>
          </a:p>
          <a:p>
            <a:r>
              <a:rPr lang="es-MX" dirty="0" smtClean="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Método</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a:t>
            </a:r>
            <a:r>
              <a:rPr lang="es-MX" b="1" u="sng" dirty="0" smtClean="0">
                <a:solidFill>
                  <a:srgbClr val="FF0000"/>
                </a:solidFill>
              </a:rPr>
              <a:t>Qué </a:t>
            </a:r>
            <a:r>
              <a:rPr lang="es-MX" b="1" u="sng" dirty="0" smtClean="0">
                <a:solidFill>
                  <a:srgbClr val="FF0000"/>
                </a:solidFill>
              </a:rPr>
              <a:t>se va a hacer y de qué manera esto aporta algo a la resolución de la pregunta de </a:t>
            </a:r>
            <a:r>
              <a:rPr lang="es-MX" b="1" u="sng" dirty="0" smtClean="0">
                <a:solidFill>
                  <a:srgbClr val="FF0000"/>
                </a:solidFill>
              </a:rPr>
              <a:t>investigación?</a:t>
            </a:r>
            <a:endParaRPr lang="es-MX" b="1" u="sng" dirty="0" smtClean="0">
              <a:solidFill>
                <a:srgbClr val="FF0000"/>
              </a:solidFill>
            </a:endParaRPr>
          </a:p>
          <a:p>
            <a:endParaRPr lang="es-MX" dirty="0" smtClean="0">
              <a:solidFill>
                <a:schemeClr val="bg1"/>
              </a:solidFill>
            </a:endParaRPr>
          </a:p>
          <a:p>
            <a:r>
              <a:rPr lang="es-MX" dirty="0" smtClean="0">
                <a:solidFill>
                  <a:schemeClr val="bg1"/>
                </a:solidFill>
              </a:rPr>
              <a:t>Participantes</a:t>
            </a:r>
          </a:p>
          <a:p>
            <a:pPr lvl="1"/>
            <a:r>
              <a:rPr lang="es-MX" dirty="0" smtClean="0">
                <a:solidFill>
                  <a:schemeClr val="bg1"/>
                </a:solidFill>
              </a:rPr>
              <a:t>Edad / Sexo / Ocupación / Desempeño académico</a:t>
            </a:r>
          </a:p>
          <a:p>
            <a:endParaRPr lang="es-MX" dirty="0" smtClean="0">
              <a:solidFill>
                <a:schemeClr val="bg1"/>
              </a:solidFill>
            </a:endParaRPr>
          </a:p>
          <a:p>
            <a:r>
              <a:rPr lang="es-MX" dirty="0" smtClean="0">
                <a:solidFill>
                  <a:schemeClr val="bg1"/>
                </a:solidFill>
              </a:rPr>
              <a:t>Materiales</a:t>
            </a:r>
          </a:p>
          <a:p>
            <a:pPr lvl="1"/>
            <a:r>
              <a:rPr lang="es-MX" dirty="0" smtClean="0">
                <a:solidFill>
                  <a:schemeClr val="bg1"/>
                </a:solidFill>
              </a:rPr>
              <a:t>Presentar la encuesta/experimento que se va a aplicar</a:t>
            </a:r>
          </a:p>
          <a:p>
            <a:endParaRPr lang="es-MX" dirty="0" smtClean="0">
              <a:solidFill>
                <a:schemeClr val="bg1"/>
              </a:solidFill>
            </a:endParaRPr>
          </a:p>
          <a:p>
            <a:r>
              <a:rPr lang="es-MX" dirty="0" smtClean="0">
                <a:solidFill>
                  <a:schemeClr val="bg1"/>
                </a:solidFill>
              </a:rPr>
              <a:t>Procedimiento general</a:t>
            </a:r>
          </a:p>
          <a:p>
            <a:pPr lvl="1"/>
            <a:r>
              <a:rPr lang="es-MX" dirty="0" smtClean="0">
                <a:solidFill>
                  <a:schemeClr val="bg1"/>
                </a:solidFill>
              </a:rPr>
              <a:t>Cómo, dónde y cuándo se recabaron los datos.</a:t>
            </a:r>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834945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Resultados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Descripción detallada de todo lo que encontraron</a:t>
            </a:r>
          </a:p>
          <a:p>
            <a:endParaRPr lang="es-MX" dirty="0" smtClean="0">
              <a:solidFill>
                <a:schemeClr val="bg1"/>
              </a:solidFill>
            </a:endParaRPr>
          </a:p>
          <a:p>
            <a:r>
              <a:rPr lang="es-MX" dirty="0" smtClean="0">
                <a:solidFill>
                  <a:schemeClr val="bg1"/>
                </a:solidFill>
              </a:rPr>
              <a:t>Se vale el uso de </a:t>
            </a:r>
            <a:r>
              <a:rPr lang="es-MX" b="1" dirty="0" smtClean="0">
                <a:solidFill>
                  <a:schemeClr val="bg1"/>
                </a:solidFill>
              </a:rPr>
              <a:t>Gráficas / Tablas </a:t>
            </a:r>
            <a:r>
              <a:rPr lang="es-MX" dirty="0" smtClean="0">
                <a:solidFill>
                  <a:schemeClr val="bg1"/>
                </a:solidFill>
              </a:rPr>
              <a:t>para resumir resultados.</a:t>
            </a:r>
            <a:endParaRPr lang="es-MX" b="1"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053435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Discusión y Conclusiones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Discusión</a:t>
            </a:r>
          </a:p>
          <a:p>
            <a:pPr lvl="1"/>
            <a:r>
              <a:rPr lang="es-MX" dirty="0" smtClean="0">
                <a:solidFill>
                  <a:schemeClr val="bg1"/>
                </a:solidFill>
              </a:rPr>
              <a:t>Se “enfrentan” los distintos enfoques y puntos abordados durante el marco teórico para tratar de dar una explicación coherente a los datos encontrados.</a:t>
            </a:r>
          </a:p>
          <a:p>
            <a:pPr lvl="1"/>
            <a:endParaRPr lang="es-MX" dirty="0">
              <a:solidFill>
                <a:schemeClr val="bg1"/>
              </a:solidFill>
            </a:endParaRPr>
          </a:p>
          <a:p>
            <a:pPr lvl="1"/>
            <a:r>
              <a:rPr lang="es-MX" dirty="0" smtClean="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smtClean="0">
              <a:solidFill>
                <a:schemeClr val="bg1"/>
              </a:solidFill>
            </a:endParaRPr>
          </a:p>
          <a:p>
            <a:r>
              <a:rPr lang="es-MX" dirty="0" smtClean="0">
                <a:solidFill>
                  <a:schemeClr val="bg1"/>
                </a:solidFill>
              </a:rPr>
              <a:t>Conclusión</a:t>
            </a:r>
          </a:p>
          <a:p>
            <a:pPr lvl="1"/>
            <a:endParaRPr lang="es-MX" dirty="0">
              <a:solidFill>
                <a:schemeClr val="bg1"/>
              </a:solidFill>
            </a:endParaRPr>
          </a:p>
          <a:p>
            <a:pPr lvl="1"/>
            <a:r>
              <a:rPr lang="es-MX" dirty="0" smtClean="0">
                <a:solidFill>
                  <a:schemeClr val="bg1"/>
                </a:solidFill>
              </a:rPr>
              <a:t>¿Cuál es la gran respuesta que su investigación sugiere al respecto de la Pregunta de Investigación?</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92281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a:t>
            </a:r>
            <a:r>
              <a:rPr lang="es-MX" sz="4400" dirty="0" smtClean="0">
                <a:solidFill>
                  <a:schemeClr val="bg1"/>
                </a:solidFill>
                <a:latin typeface="Aharoni" panose="02010803020104030203" pitchFamily="2" charset="-79"/>
                <a:cs typeface="Aharoni" panose="02010803020104030203" pitchFamily="2" charset="-79"/>
              </a:rPr>
              <a:t>) Bibliografía</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En una hoja APARTE (</a:t>
            </a:r>
            <a:r>
              <a:rPr lang="es-MX" b="1" u="sng" dirty="0" smtClean="0">
                <a:solidFill>
                  <a:schemeClr val="bg1"/>
                </a:solidFill>
              </a:rPr>
              <a:t>la última hoja de su trabajo</a:t>
            </a:r>
            <a:r>
              <a:rPr lang="es-MX" dirty="0" smtClean="0">
                <a:solidFill>
                  <a:schemeClr val="bg1"/>
                </a:solidFill>
              </a:rPr>
              <a:t>)</a:t>
            </a:r>
          </a:p>
          <a:p>
            <a:endParaRPr lang="es-MX" dirty="0">
              <a:solidFill>
                <a:schemeClr val="bg1"/>
              </a:solidFill>
            </a:endParaRPr>
          </a:p>
          <a:p>
            <a:r>
              <a:rPr lang="es-MX" dirty="0" smtClean="0">
                <a:solidFill>
                  <a:schemeClr val="bg1"/>
                </a:solidFill>
              </a:rPr>
              <a:t>En orden alfabético</a:t>
            </a:r>
          </a:p>
          <a:p>
            <a:endParaRPr lang="es-MX" dirty="0">
              <a:solidFill>
                <a:schemeClr val="bg1"/>
              </a:solidFill>
            </a:endParaRPr>
          </a:p>
          <a:p>
            <a:pPr lvl="1"/>
            <a:r>
              <a:rPr lang="es-MX" b="1" dirty="0" smtClean="0">
                <a:solidFill>
                  <a:schemeClr val="bg1"/>
                </a:solidFill>
              </a:rPr>
              <a:t>Autor</a:t>
            </a:r>
          </a:p>
          <a:p>
            <a:pPr lvl="1"/>
            <a:r>
              <a:rPr lang="es-MX" b="1" dirty="0" smtClean="0">
                <a:solidFill>
                  <a:schemeClr val="bg1"/>
                </a:solidFill>
              </a:rPr>
              <a:t>(año)</a:t>
            </a:r>
          </a:p>
          <a:p>
            <a:pPr lvl="1"/>
            <a:r>
              <a:rPr lang="es-MX" dirty="0" smtClean="0">
                <a:solidFill>
                  <a:schemeClr val="bg1"/>
                </a:solidFill>
              </a:rPr>
              <a:t>Revista / Libro de donde se </a:t>
            </a:r>
            <a:r>
              <a:rPr lang="es-MX" dirty="0" smtClean="0">
                <a:solidFill>
                  <a:schemeClr val="bg1"/>
                </a:solidFill>
              </a:rPr>
              <a:t>sacó  *</a:t>
            </a:r>
            <a:endParaRPr lang="es-MX" dirty="0" smtClean="0">
              <a:solidFill>
                <a:schemeClr val="bg1"/>
              </a:solidFill>
            </a:endParaRPr>
          </a:p>
          <a:p>
            <a:pPr lvl="1"/>
            <a:r>
              <a:rPr lang="es-MX" dirty="0" smtClean="0">
                <a:solidFill>
                  <a:schemeClr val="bg1"/>
                </a:solidFill>
              </a:rPr>
              <a:t>Capítulo / </a:t>
            </a:r>
            <a:r>
              <a:rPr lang="es-MX" dirty="0" smtClean="0">
                <a:solidFill>
                  <a:schemeClr val="bg1"/>
                </a:solidFill>
              </a:rPr>
              <a:t>Página *</a:t>
            </a:r>
            <a:endParaRPr lang="es-MX" dirty="0" smtClean="0">
              <a:solidFill>
                <a:schemeClr val="bg1"/>
              </a:solidFill>
            </a:endParaRPr>
          </a:p>
          <a:p>
            <a:pPr lvl="1"/>
            <a:r>
              <a:rPr lang="es-MX" dirty="0" smtClean="0">
                <a:solidFill>
                  <a:schemeClr val="bg1"/>
                </a:solidFill>
              </a:rPr>
              <a:t>“Recuperado en </a:t>
            </a:r>
            <a:r>
              <a:rPr lang="es-MX" dirty="0" smtClean="0">
                <a:solidFill>
                  <a:schemeClr val="bg1"/>
                </a:solidFill>
                <a:hlinkClick r:id="rId2"/>
              </a:rPr>
              <a:t>www.blablablá.com</a:t>
            </a:r>
            <a:r>
              <a:rPr lang="es-MX" dirty="0" smtClean="0">
                <a:solidFill>
                  <a:schemeClr val="bg1"/>
                </a:solidFill>
              </a:rPr>
              <a:t>” *</a:t>
            </a:r>
          </a:p>
          <a:p>
            <a:pPr lvl="1"/>
            <a:endParaRPr lang="es-MX" dirty="0">
              <a:solidFill>
                <a:schemeClr val="bg1"/>
              </a:solidFill>
            </a:endParaRPr>
          </a:p>
          <a:p>
            <a:pPr lvl="1"/>
            <a:endParaRPr lang="es-MX" dirty="0" smtClean="0">
              <a:solidFill>
                <a:schemeClr val="bg1"/>
              </a:solidFill>
            </a:endParaRPr>
          </a:p>
          <a:p>
            <a:pPr lvl="1"/>
            <a:endParaRPr lang="es-MX" dirty="0">
              <a:solidFill>
                <a:schemeClr val="bg1"/>
              </a:solidFill>
            </a:endParaRPr>
          </a:p>
          <a:p>
            <a:pPr marL="457200" lvl="1" indent="0">
              <a:buNone/>
            </a:pPr>
            <a:r>
              <a:rPr lang="es-MX" dirty="0" smtClean="0">
                <a:solidFill>
                  <a:schemeClr val="bg1"/>
                </a:solidFill>
              </a:rPr>
              <a:t>* Si aplica</a:t>
            </a:r>
            <a:endParaRPr lang="es-MX" dirty="0" smtClean="0">
              <a:solidFill>
                <a:schemeClr val="bg1"/>
              </a:solidFill>
            </a:endParaRPr>
          </a:p>
        </p:txBody>
      </p:sp>
    </p:spTree>
    <p:extLst>
      <p:ext uri="{BB962C8B-B14F-4D97-AF65-F5344CB8AC3E}">
        <p14:creationId xmlns:p14="http://schemas.microsoft.com/office/powerpoint/2010/main" val="27469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Calendario de actividades</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accent1"/>
                </a:solidFill>
              </a:rPr>
              <a:t>19 </a:t>
            </a:r>
            <a:r>
              <a:rPr lang="es-MX" b="1" dirty="0" smtClean="0">
                <a:solidFill>
                  <a:schemeClr val="accent1"/>
                </a:solidFill>
              </a:rPr>
              <a:t>y 26 de abril:		</a:t>
            </a:r>
            <a:r>
              <a:rPr lang="es-MX" dirty="0" smtClean="0">
                <a:solidFill>
                  <a:schemeClr val="accent1"/>
                </a:solidFill>
              </a:rPr>
              <a:t>¡Semana santa!</a:t>
            </a:r>
          </a:p>
          <a:p>
            <a:endParaRPr lang="es-MX" b="1" dirty="0" smtClean="0">
              <a:solidFill>
                <a:schemeClr val="accent1"/>
              </a:solidFill>
            </a:endParaRPr>
          </a:p>
          <a:p>
            <a:r>
              <a:rPr lang="es-MX" b="1" dirty="0" smtClean="0">
                <a:solidFill>
                  <a:schemeClr val="bg1"/>
                </a:solidFill>
              </a:rPr>
              <a:t>3 de mayo			Entrega del Ensayo sobre el documental “</a:t>
            </a:r>
            <a:r>
              <a:rPr lang="es-MX" b="1" dirty="0" err="1" smtClean="0">
                <a:solidFill>
                  <a:schemeClr val="bg1"/>
                </a:solidFill>
              </a:rPr>
              <a:t>Behind</a:t>
            </a:r>
            <a:r>
              <a:rPr lang="es-MX" b="1" dirty="0" smtClean="0">
                <a:solidFill>
                  <a:schemeClr val="bg1"/>
                </a:solidFill>
              </a:rPr>
              <a:t> </a:t>
            </a:r>
            <a:r>
              <a:rPr lang="es-MX" b="1" dirty="0" err="1" smtClean="0">
                <a:solidFill>
                  <a:schemeClr val="bg1"/>
                </a:solidFill>
              </a:rPr>
              <a:t>the</a:t>
            </a:r>
            <a:r>
              <a:rPr lang="es-MX" b="1" dirty="0" smtClean="0">
                <a:solidFill>
                  <a:schemeClr val="bg1"/>
                </a:solidFill>
              </a:rPr>
              <a:t> Curve”</a:t>
            </a:r>
          </a:p>
          <a:p>
            <a:pPr marL="0" indent="0">
              <a:buNone/>
            </a:pPr>
            <a:r>
              <a:rPr lang="es-MX" b="1" dirty="0">
                <a:solidFill>
                  <a:schemeClr val="bg1"/>
                </a:solidFill>
              </a:rPr>
              <a:t>	</a:t>
            </a:r>
            <a:r>
              <a:rPr lang="es-MX" b="1" dirty="0" smtClean="0">
                <a:solidFill>
                  <a:schemeClr val="bg1"/>
                </a:solidFill>
              </a:rPr>
              <a:t>					Actividad en clase: </a:t>
            </a:r>
            <a:r>
              <a:rPr lang="es-MX" b="1" u="sng" dirty="0" smtClean="0">
                <a:solidFill>
                  <a:schemeClr val="bg1"/>
                </a:solidFill>
              </a:rPr>
              <a:t>Debate</a:t>
            </a:r>
          </a:p>
          <a:p>
            <a:endParaRPr lang="es-MX" b="1" dirty="0" smtClean="0">
              <a:solidFill>
                <a:schemeClr val="bg1"/>
              </a:solidFill>
            </a:endParaRPr>
          </a:p>
          <a:p>
            <a:r>
              <a:rPr lang="es-MX" b="1" dirty="0" smtClean="0">
                <a:solidFill>
                  <a:schemeClr val="bg1"/>
                </a:solidFill>
              </a:rPr>
              <a:t>10 de mayo			</a:t>
            </a:r>
            <a:r>
              <a:rPr lang="es-MX" dirty="0">
                <a:solidFill>
                  <a:schemeClr val="bg1"/>
                </a:solidFill>
              </a:rPr>
              <a:t>¡</a:t>
            </a:r>
            <a:r>
              <a:rPr lang="es-MX" dirty="0" smtClean="0">
                <a:solidFill>
                  <a:schemeClr val="bg1"/>
                </a:solidFill>
              </a:rPr>
              <a:t>No hay clase!</a:t>
            </a:r>
            <a:endParaRPr lang="es-MX" b="1" dirty="0" smtClean="0">
              <a:solidFill>
                <a:schemeClr val="bg1"/>
              </a:solidFill>
            </a:endParaRPr>
          </a:p>
          <a:p>
            <a:pPr marL="0" indent="0">
              <a:buNone/>
            </a:pPr>
            <a:r>
              <a:rPr lang="es-MX" b="1" dirty="0">
                <a:solidFill>
                  <a:schemeClr val="bg1"/>
                </a:solidFill>
              </a:rPr>
              <a:t>	</a:t>
            </a:r>
            <a:r>
              <a:rPr lang="es-MX" b="1" dirty="0" smtClean="0">
                <a:solidFill>
                  <a:schemeClr val="bg1"/>
                </a:solidFill>
              </a:rPr>
              <a:t>					Fecha límite para el envío de la Cuarta entrega de su TMI</a:t>
            </a:r>
            <a:endParaRPr lang="es-MX" dirty="0" smtClean="0">
              <a:solidFill>
                <a:schemeClr val="bg1"/>
              </a:solidFill>
            </a:endParaRPr>
          </a:p>
          <a:p>
            <a:endParaRPr lang="es-MX" dirty="0" smtClean="0">
              <a:solidFill>
                <a:schemeClr val="bg1"/>
              </a:solidFill>
            </a:endParaRPr>
          </a:p>
          <a:p>
            <a:r>
              <a:rPr lang="es-MX" b="1" dirty="0" smtClean="0">
                <a:solidFill>
                  <a:schemeClr val="bg1"/>
                </a:solidFill>
              </a:rPr>
              <a:t>17 de mayo			</a:t>
            </a:r>
            <a:r>
              <a:rPr lang="es-MX" dirty="0" smtClean="0">
                <a:solidFill>
                  <a:schemeClr val="bg1"/>
                </a:solidFill>
              </a:rPr>
              <a:t>Entrega de calificaciones – Dudas y aclaraciones</a:t>
            </a:r>
            <a:endParaRPr lang="es-MX" b="1" dirty="0" smtClean="0">
              <a:solidFill>
                <a:schemeClr val="bg1"/>
              </a:solidFill>
            </a:endParaRPr>
          </a:p>
        </p:txBody>
      </p:sp>
    </p:spTree>
    <p:extLst>
      <p:ext uri="{BB962C8B-B14F-4D97-AF65-F5344CB8AC3E}">
        <p14:creationId xmlns:p14="http://schemas.microsoft.com/office/powerpoint/2010/main" val="927523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Acerca del DEBATE   (3-mayo-2019)</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r>
              <a:rPr lang="es-MX" b="1" dirty="0" smtClean="0">
                <a:solidFill>
                  <a:schemeClr val="bg1"/>
                </a:solidFill>
              </a:rPr>
              <a:t>¿Sobre qué debatiremos?</a:t>
            </a:r>
          </a:p>
          <a:p>
            <a:pPr lvl="1"/>
            <a:r>
              <a:rPr lang="es-MX" dirty="0" smtClean="0">
                <a:solidFill>
                  <a:schemeClr val="bg1"/>
                </a:solidFill>
              </a:rPr>
              <a:t>Contenido del Documental “</a:t>
            </a:r>
            <a:r>
              <a:rPr lang="es-MX" dirty="0" err="1" smtClean="0">
                <a:solidFill>
                  <a:schemeClr val="bg1"/>
                </a:solidFill>
              </a:rPr>
              <a:t>Behind</a:t>
            </a:r>
            <a:r>
              <a:rPr lang="es-MX" dirty="0" smtClean="0">
                <a:solidFill>
                  <a:schemeClr val="bg1"/>
                </a:solidFill>
              </a:rPr>
              <a:t> </a:t>
            </a:r>
            <a:r>
              <a:rPr lang="es-MX" dirty="0" err="1" smtClean="0">
                <a:solidFill>
                  <a:schemeClr val="bg1"/>
                </a:solidFill>
              </a:rPr>
              <a:t>the</a:t>
            </a:r>
            <a:r>
              <a:rPr lang="es-MX" dirty="0" smtClean="0">
                <a:solidFill>
                  <a:schemeClr val="bg1"/>
                </a:solidFill>
              </a:rPr>
              <a:t> Curve”</a:t>
            </a:r>
            <a:endParaRPr lang="es-MX" dirty="0">
              <a:solidFill>
                <a:schemeClr val="bg1"/>
              </a:solidFill>
            </a:endParaRPr>
          </a:p>
          <a:p>
            <a:endParaRPr lang="es-MX" b="1" dirty="0">
              <a:solidFill>
                <a:schemeClr val="bg1"/>
              </a:solidFill>
            </a:endParaRPr>
          </a:p>
          <a:p>
            <a:r>
              <a:rPr lang="es-MX" b="1" dirty="0" smtClean="0">
                <a:solidFill>
                  <a:schemeClr val="bg1"/>
                </a:solidFill>
              </a:rPr>
              <a:t>Reglas:</a:t>
            </a:r>
          </a:p>
          <a:p>
            <a:pPr lvl="1"/>
            <a:r>
              <a:rPr lang="es-MX" dirty="0" smtClean="0">
                <a:solidFill>
                  <a:schemeClr val="bg1"/>
                </a:solidFill>
              </a:rPr>
              <a:t>Cada estudiante será asignado aleatoriamente al grupo “</a:t>
            </a:r>
            <a:r>
              <a:rPr lang="es-MX" b="1" dirty="0" smtClean="0">
                <a:solidFill>
                  <a:schemeClr val="bg1"/>
                </a:solidFill>
              </a:rPr>
              <a:t>A favor de los </a:t>
            </a:r>
            <a:r>
              <a:rPr lang="es-MX" b="1" dirty="0" err="1" smtClean="0">
                <a:solidFill>
                  <a:schemeClr val="bg1"/>
                </a:solidFill>
              </a:rPr>
              <a:t>terraplanistas</a:t>
            </a:r>
            <a:r>
              <a:rPr lang="es-MX" dirty="0" smtClean="0">
                <a:solidFill>
                  <a:schemeClr val="bg1"/>
                </a:solidFill>
              </a:rPr>
              <a:t>” o “</a:t>
            </a:r>
            <a:r>
              <a:rPr lang="es-MX" b="1" dirty="0" smtClean="0">
                <a:solidFill>
                  <a:schemeClr val="bg1"/>
                </a:solidFill>
              </a:rPr>
              <a:t>En contra de los </a:t>
            </a:r>
            <a:r>
              <a:rPr lang="es-MX" b="1" dirty="0" err="1" smtClean="0">
                <a:solidFill>
                  <a:schemeClr val="bg1"/>
                </a:solidFill>
              </a:rPr>
              <a:t>terraplanistas</a:t>
            </a:r>
            <a:r>
              <a:rPr lang="es-MX" dirty="0" smtClean="0">
                <a:solidFill>
                  <a:schemeClr val="bg1"/>
                </a:solidFill>
              </a:rPr>
              <a:t>” y tendrán que defender la postura correspondiente.</a:t>
            </a:r>
          </a:p>
          <a:p>
            <a:pPr lvl="1"/>
            <a:r>
              <a:rPr lang="es-MX" dirty="0" smtClean="0">
                <a:solidFill>
                  <a:schemeClr val="bg1"/>
                </a:solidFill>
              </a:rPr>
              <a:t>Se realizarán varias rondas de debate, cada una guiada por una pregunta inicial, y cada grupo irá acumulando puntos conforme se gane o pierda cada debate.</a:t>
            </a:r>
          </a:p>
        </p:txBody>
      </p:sp>
    </p:spTree>
    <p:extLst>
      <p:ext uri="{BB962C8B-B14F-4D97-AF65-F5344CB8AC3E}">
        <p14:creationId xmlns:p14="http://schemas.microsoft.com/office/powerpoint/2010/main" val="3343695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t>Repaso global:</a:t>
            </a:r>
            <a:br>
              <a:rPr lang="es-MX" b="1" dirty="0" smtClean="0"/>
            </a:br>
            <a:r>
              <a:rPr lang="es-MX" b="1" dirty="0" smtClean="0"/>
              <a:t>¿Qué debe llevar mi TMI?</a:t>
            </a:r>
            <a:endParaRPr lang="es-MX" b="1"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Portada</a:t>
            </a:r>
            <a:endParaRPr lang="es-MX" sz="4400" dirty="0">
              <a:solidFill>
                <a:schemeClr val="bg1"/>
              </a:solidFill>
              <a:latin typeface="Aharoni" panose="02010803020104030203" pitchFamily="2" charset="-79"/>
              <a:cs typeface="Aharoni" panose="02010803020104030203" pitchFamily="2" charset="-79"/>
            </a:endParaRPr>
          </a:p>
        </p:txBody>
      </p:sp>
      <p:sp>
        <p:nvSpPr>
          <p:cNvPr id="2" name="Marcador de texto 1"/>
          <p:cNvSpPr>
            <a:spLocks noGrp="1"/>
          </p:cNvSpPr>
          <p:nvPr>
            <p:ph type="body" idx="1"/>
          </p:nvPr>
        </p:nvSpPr>
        <p:spPr/>
        <p:txBody>
          <a:bodyPr/>
          <a:lstStyle/>
          <a:p>
            <a:endParaRPr lang="es-MX" dirty="0" smtClean="0"/>
          </a:p>
          <a:p>
            <a:endParaRPr lang="es-MX" dirty="0"/>
          </a:p>
        </p:txBody>
      </p:sp>
      <p:sp>
        <p:nvSpPr>
          <p:cNvPr id="10" name="Marcador de contenido 9"/>
          <p:cNvSpPr>
            <a:spLocks noGrp="1"/>
          </p:cNvSpPr>
          <p:nvPr>
            <p:ph sz="half" idx="2"/>
          </p:nvPr>
        </p:nvSpPr>
        <p:spPr/>
        <p:txBody>
          <a:bodyPr/>
          <a:lstStyle/>
          <a:p>
            <a:endParaRPr lang="es-MX" dirty="0" smtClean="0">
              <a:solidFill>
                <a:schemeClr val="bg1"/>
              </a:solidFill>
            </a:endParaRPr>
          </a:p>
          <a:p>
            <a:endParaRPr lang="es-MX" dirty="0" smtClean="0">
              <a:solidFill>
                <a:schemeClr val="bg1"/>
              </a:solidFill>
            </a:endParaRPr>
          </a:p>
        </p:txBody>
      </p:sp>
      <p:sp>
        <p:nvSpPr>
          <p:cNvPr id="3" name="Marcador de texto 2"/>
          <p:cNvSpPr>
            <a:spLocks noGrp="1"/>
          </p:cNvSpPr>
          <p:nvPr>
            <p:ph type="body" sz="quarter" idx="3"/>
          </p:nvPr>
        </p:nvSpPr>
        <p:spPr/>
        <p:txBody>
          <a:bodyPr/>
          <a:lstStyle/>
          <a:p>
            <a:endParaRPr lang="es-MX" dirty="0" smtClean="0"/>
          </a:p>
          <a:p>
            <a:endParaRPr lang="es-MX" dirty="0"/>
          </a:p>
        </p:txBody>
      </p:sp>
      <p:sp>
        <p:nvSpPr>
          <p:cNvPr id="6" name="Marcador de contenido 5"/>
          <p:cNvSpPr>
            <a:spLocks noGrp="1"/>
          </p:cNvSpPr>
          <p:nvPr>
            <p:ph sz="quarter" idx="4"/>
          </p:nvPr>
        </p:nvSpPr>
        <p:spPr>
          <a:xfrm>
            <a:off x="5048518" y="1326524"/>
            <a:ext cx="6457113" cy="4573274"/>
          </a:xfrm>
        </p:spPr>
        <p:txBody>
          <a:bodyPr/>
          <a:lstStyle/>
          <a:p>
            <a:r>
              <a:rPr lang="es-MX" dirty="0" smtClean="0">
                <a:solidFill>
                  <a:schemeClr val="bg1"/>
                </a:solidFill>
              </a:rPr>
              <a:t>En una página independiente</a:t>
            </a:r>
          </a:p>
          <a:p>
            <a:endParaRPr lang="es-MX" dirty="0">
              <a:solidFill>
                <a:schemeClr val="bg1"/>
              </a:solidFill>
            </a:endParaRPr>
          </a:p>
          <a:p>
            <a:r>
              <a:rPr lang="es-MX" dirty="0" smtClean="0">
                <a:solidFill>
                  <a:schemeClr val="bg1"/>
                </a:solidFill>
              </a:rPr>
              <a:t>Datos </a:t>
            </a:r>
            <a:r>
              <a:rPr lang="es-MX" b="1" dirty="0" smtClean="0">
                <a:solidFill>
                  <a:schemeClr val="bg1"/>
                </a:solidFill>
              </a:rPr>
              <a:t>obligatorios</a:t>
            </a:r>
          </a:p>
          <a:p>
            <a:pPr lvl="1"/>
            <a:r>
              <a:rPr lang="es-MX" dirty="0" smtClean="0">
                <a:solidFill>
                  <a:schemeClr val="bg1"/>
                </a:solidFill>
              </a:rPr>
              <a:t>Título del trabajo</a:t>
            </a:r>
          </a:p>
          <a:p>
            <a:pPr lvl="1"/>
            <a:r>
              <a:rPr lang="es-MX" dirty="0" smtClean="0">
                <a:solidFill>
                  <a:schemeClr val="bg1"/>
                </a:solidFill>
              </a:rPr>
              <a:t>Nombre completo</a:t>
            </a:r>
          </a:p>
          <a:p>
            <a:pPr lvl="1"/>
            <a:r>
              <a:rPr lang="es-MX" b="1" u="sng" dirty="0" smtClean="0">
                <a:solidFill>
                  <a:schemeClr val="bg1"/>
                </a:solidFill>
              </a:rPr>
              <a:t>GRUPO</a:t>
            </a:r>
          </a:p>
          <a:p>
            <a:pPr lvl="1"/>
            <a:endParaRPr lang="es-MX" b="1" u="sng" dirty="0">
              <a:solidFill>
                <a:schemeClr val="bg1"/>
              </a:solidFill>
            </a:endParaRPr>
          </a:p>
          <a:p>
            <a:r>
              <a:rPr lang="es-MX" dirty="0" smtClean="0">
                <a:solidFill>
                  <a:schemeClr val="bg1"/>
                </a:solidFill>
              </a:rPr>
              <a:t>Formato </a:t>
            </a:r>
            <a:r>
              <a:rPr lang="es-MX" b="1" dirty="0" smtClean="0">
                <a:solidFill>
                  <a:schemeClr val="bg1"/>
                </a:solidFill>
              </a:rPr>
              <a:t>libre</a:t>
            </a:r>
          </a:p>
          <a:p>
            <a:pPr lvl="1"/>
            <a:r>
              <a:rPr lang="es-MX" dirty="0" smtClean="0">
                <a:solidFill>
                  <a:schemeClr val="bg1"/>
                </a:solidFill>
              </a:rPr>
              <a:t>Puede, o no, incluir el logo del CEJP</a:t>
            </a:r>
          </a:p>
          <a:p>
            <a:pPr lvl="1"/>
            <a:r>
              <a:rPr lang="es-MX" dirty="0" smtClean="0">
                <a:solidFill>
                  <a:schemeClr val="bg1"/>
                </a:solidFill>
              </a:rPr>
              <a:t>Puede, o no, venir a color</a:t>
            </a:r>
          </a:p>
          <a:p>
            <a:pPr lvl="1"/>
            <a:r>
              <a:rPr lang="es-MX" dirty="0" smtClean="0">
                <a:solidFill>
                  <a:schemeClr val="bg1"/>
                </a:solidFill>
              </a:rPr>
              <a:t>Puede, o no, incluir datos como: Materia, nombre de la profesora, fecha de entrega, etc.</a:t>
            </a:r>
          </a:p>
          <a:p>
            <a:pPr lvl="1"/>
            <a:endParaRPr lang="es-MX" dirty="0">
              <a:solidFill>
                <a:schemeClr val="bg1"/>
              </a:solidFill>
            </a:endParaRPr>
          </a:p>
        </p:txBody>
      </p:sp>
      <p:pic>
        <p:nvPicPr>
          <p:cNvPr id="7" name="Imagen 6"/>
          <p:cNvPicPr>
            <a:picLocks noChangeAspect="1"/>
          </p:cNvPicPr>
          <p:nvPr/>
        </p:nvPicPr>
        <p:blipFill>
          <a:blip r:embed="rId2"/>
          <a:stretch>
            <a:fillRect/>
          </a:stretch>
        </p:blipFill>
        <p:spPr>
          <a:xfrm>
            <a:off x="766161" y="1228415"/>
            <a:ext cx="3771900" cy="4933950"/>
          </a:xfrm>
          <a:prstGeom prst="rect">
            <a:avLst/>
          </a:prstGeom>
          <a:ln>
            <a:solidFill>
              <a:schemeClr val="accent1"/>
            </a:solidFill>
          </a:ln>
        </p:spPr>
      </p:pic>
    </p:spTree>
    <p:extLst>
      <p:ext uri="{BB962C8B-B14F-4D97-AF65-F5344CB8AC3E}">
        <p14:creationId xmlns:p14="http://schemas.microsoft.com/office/powerpoint/2010/main" val="275077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Tree>
    <p:extLst>
      <p:ext uri="{BB962C8B-B14F-4D97-AF65-F5344CB8AC3E}">
        <p14:creationId xmlns:p14="http://schemas.microsoft.com/office/powerpoint/2010/main" val="280767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a:t>
            </a:r>
            <a:r>
              <a:rPr lang="es-MX" sz="4400" dirty="0" err="1" smtClean="0">
                <a:solidFill>
                  <a:schemeClr val="bg1"/>
                </a:solidFill>
                <a:latin typeface="Aharoni" panose="02010803020104030203" pitchFamily="2" charset="-79"/>
                <a:cs typeface="Aharoni" panose="02010803020104030203" pitchFamily="2" charset="-79"/>
              </a:rPr>
              <a:t>Resúmen</a:t>
            </a:r>
            <a:r>
              <a:rPr lang="es-MX" sz="4400" dirty="0" smtClean="0">
                <a:solidFill>
                  <a:schemeClr val="bg1"/>
                </a:solidFill>
                <a:latin typeface="Aharoni" panose="02010803020104030203" pitchFamily="2" charset="-79"/>
                <a:cs typeface="Aharoni" panose="02010803020104030203" pitchFamily="2" charset="-79"/>
              </a:rPr>
              <a:t> / </a:t>
            </a:r>
            <a:r>
              <a:rPr lang="es-MX" sz="4400" dirty="0" err="1" smtClean="0">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smtClean="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120 palabras máximo</a:t>
            </a:r>
          </a:p>
          <a:p>
            <a:pPr lvl="1"/>
            <a:r>
              <a:rPr lang="es-MX" dirty="0" smtClean="0">
                <a:solidFill>
                  <a:schemeClr val="bg1"/>
                </a:solidFill>
              </a:rPr>
              <a:t>En una oración se describe el fenómeno de interés</a:t>
            </a:r>
          </a:p>
          <a:p>
            <a:pPr lvl="1"/>
            <a:r>
              <a:rPr lang="es-MX" dirty="0" smtClean="0">
                <a:solidFill>
                  <a:schemeClr val="bg1"/>
                </a:solidFill>
              </a:rPr>
              <a:t>En una segunda oración se expone la pregunta de investigación</a:t>
            </a:r>
          </a:p>
          <a:p>
            <a:pPr lvl="1"/>
            <a:r>
              <a:rPr lang="es-MX" dirty="0" smtClean="0">
                <a:solidFill>
                  <a:schemeClr val="bg1"/>
                </a:solidFill>
              </a:rPr>
              <a:t>En una tercera oración se describe el método (Qué se hizo para responder la pregunta de investigación)</a:t>
            </a:r>
          </a:p>
          <a:p>
            <a:pPr lvl="1"/>
            <a:endParaRPr lang="es-MX" dirty="0" smtClean="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2) Índice</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Formato libre</a:t>
            </a:r>
          </a:p>
          <a:p>
            <a:r>
              <a:rPr lang="es-MX" dirty="0" smtClean="0">
                <a:solidFill>
                  <a:schemeClr val="bg1"/>
                </a:solidFill>
              </a:rPr>
              <a:t>Si se usan viñetas, es importante usar SANGRÍAS</a:t>
            </a:r>
          </a:p>
          <a:p>
            <a:pPr lvl="1"/>
            <a:r>
              <a:rPr lang="es-MX" dirty="0" smtClean="0">
                <a:solidFill>
                  <a:schemeClr val="bg1"/>
                </a:solidFill>
              </a:rPr>
              <a:t>Tema principal</a:t>
            </a:r>
          </a:p>
          <a:p>
            <a:pPr lvl="2"/>
            <a:r>
              <a:rPr lang="es-MX" dirty="0" smtClean="0">
                <a:solidFill>
                  <a:schemeClr val="bg1"/>
                </a:solidFill>
              </a:rPr>
              <a:t>Subtema</a:t>
            </a:r>
          </a:p>
          <a:p>
            <a:pPr lvl="3"/>
            <a:r>
              <a:rPr lang="es-MX" dirty="0" smtClean="0">
                <a:solidFill>
                  <a:schemeClr val="bg1"/>
                </a:solidFill>
              </a:rPr>
              <a:t>Sub-subtema</a:t>
            </a:r>
          </a:p>
          <a:p>
            <a:pPr lvl="4"/>
            <a:r>
              <a:rPr lang="es-MX" dirty="0" smtClean="0">
                <a:solidFill>
                  <a:schemeClr val="bg1"/>
                </a:solidFill>
              </a:rPr>
              <a:t>Sub-sub-tema</a:t>
            </a:r>
            <a:endParaRPr lang="es-MX" dirty="0" smtClean="0">
              <a:solidFill>
                <a:schemeClr val="bg1"/>
              </a:solidFill>
            </a:endParaRPr>
          </a:p>
          <a:p>
            <a:endParaRPr lang="es-MX" dirty="0" smtClean="0">
              <a:solidFill>
                <a:schemeClr val="bg1"/>
              </a:solidFill>
            </a:endParaRPr>
          </a:p>
          <a:p>
            <a:r>
              <a:rPr lang="es-MX" dirty="0" smtClean="0">
                <a:solidFill>
                  <a:schemeClr val="bg1"/>
                </a:solidFill>
              </a:rPr>
              <a:t>Si se usan números, pueden omitirse las sangrías.</a:t>
            </a:r>
          </a:p>
          <a:p>
            <a:endParaRPr lang="es-MX" dirty="0">
              <a:solidFill>
                <a:schemeClr val="bg1"/>
              </a:solidFill>
            </a:endParaRPr>
          </a:p>
          <a:p>
            <a:pPr>
              <a:buAutoNum type="arabicPeriod"/>
            </a:pPr>
            <a:r>
              <a:rPr lang="es-MX" dirty="0" smtClean="0">
                <a:solidFill>
                  <a:schemeClr val="bg1"/>
                </a:solidFill>
              </a:rPr>
              <a:t>Tema principal</a:t>
            </a:r>
          </a:p>
          <a:p>
            <a:pPr>
              <a:buAutoNum type="arabicPeriod"/>
            </a:pPr>
            <a:r>
              <a:rPr lang="es-MX" dirty="0" smtClean="0">
                <a:solidFill>
                  <a:schemeClr val="bg1"/>
                </a:solidFill>
              </a:rPr>
              <a:t>Segundo tema principal</a:t>
            </a:r>
          </a:p>
          <a:p>
            <a:pPr marL="0" indent="0">
              <a:buNone/>
            </a:pPr>
            <a:r>
              <a:rPr lang="es-MX" dirty="0" smtClean="0">
                <a:solidFill>
                  <a:schemeClr val="bg1"/>
                </a:solidFill>
              </a:rPr>
              <a:t>2.1  Subtema del segundo tema</a:t>
            </a:r>
          </a:p>
          <a:p>
            <a:pPr marL="0" indent="0">
              <a:buNone/>
            </a:pPr>
            <a:r>
              <a:rPr lang="es-MX" dirty="0" smtClean="0">
                <a:solidFill>
                  <a:schemeClr val="bg1"/>
                </a:solidFill>
              </a:rPr>
              <a:t>2.1.1 Sub- subtema del segundo tema</a:t>
            </a:r>
          </a:p>
          <a:p>
            <a:pPr lvl="1"/>
            <a:endParaRPr lang="es-MX" dirty="0" smtClean="0">
              <a:solidFill>
                <a:schemeClr val="bg1"/>
              </a:solidFill>
            </a:endParaRPr>
          </a:p>
        </p:txBody>
      </p:sp>
    </p:spTree>
    <p:extLst>
      <p:ext uri="{BB962C8B-B14F-4D97-AF65-F5344CB8AC3E}">
        <p14:creationId xmlns:p14="http://schemas.microsoft.com/office/powerpoint/2010/main" val="1307367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smtClean="0">
                <a:solidFill>
                  <a:schemeClr val="bg1"/>
                </a:solidFill>
                <a:latin typeface="Aharoni" panose="02010803020104030203" pitchFamily="2" charset="-79"/>
                <a:cs typeface="Aharoni" panose="02010803020104030203" pitchFamily="2" charset="-79"/>
              </a:rPr>
              <a:t>1) Introducción</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smtClean="0">
              <a:solidFill>
                <a:schemeClr val="bg1"/>
              </a:solidFill>
            </a:endParaRPr>
          </a:p>
          <a:p>
            <a:endParaRPr lang="es-MX" dirty="0" smtClean="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smtClean="0">
                <a:solidFill>
                  <a:schemeClr val="bg1"/>
                </a:solidFill>
              </a:rPr>
              <a:t>Pregunta de investigación</a:t>
            </a:r>
          </a:p>
          <a:p>
            <a:endParaRPr lang="es-MX" dirty="0" smtClean="0">
              <a:solidFill>
                <a:schemeClr val="bg1"/>
              </a:solidFill>
            </a:endParaRPr>
          </a:p>
          <a:p>
            <a:r>
              <a:rPr lang="es-MX" dirty="0" smtClean="0">
                <a:solidFill>
                  <a:schemeClr val="bg1"/>
                </a:solidFill>
              </a:rPr>
              <a:t>Objetivo general</a:t>
            </a:r>
          </a:p>
          <a:p>
            <a:endParaRPr lang="es-MX" dirty="0" smtClean="0">
              <a:solidFill>
                <a:schemeClr val="bg1"/>
              </a:solidFill>
            </a:endParaRPr>
          </a:p>
          <a:p>
            <a:r>
              <a:rPr lang="es-MX" dirty="0" smtClean="0">
                <a:solidFill>
                  <a:schemeClr val="bg1"/>
                </a:solidFill>
              </a:rPr>
              <a:t>Objetivos específicos</a:t>
            </a:r>
          </a:p>
          <a:p>
            <a:endParaRPr lang="es-MX" dirty="0" smtClean="0">
              <a:solidFill>
                <a:schemeClr val="bg1"/>
              </a:solidFill>
            </a:endParaRPr>
          </a:p>
          <a:p>
            <a:r>
              <a:rPr lang="es-MX" dirty="0" smtClean="0">
                <a:solidFill>
                  <a:schemeClr val="bg1"/>
                </a:solidFill>
              </a:rPr>
              <a:t>Justificación  </a:t>
            </a:r>
            <a:r>
              <a:rPr lang="es-MX" i="1" dirty="0" smtClean="0">
                <a:solidFill>
                  <a:schemeClr val="accent6">
                    <a:lumMod val="50000"/>
                  </a:schemeClr>
                </a:solidFill>
              </a:rPr>
              <a:t>(¿Por qué es relevante hacer un trabajo sobre el tema que elegí?</a:t>
            </a:r>
            <a:r>
              <a:rPr lang="es-MX" dirty="0" smtClean="0">
                <a:solidFill>
                  <a:schemeClr val="bg1"/>
                </a:solidFill>
              </a:rPr>
              <a:t>)</a:t>
            </a:r>
            <a:endParaRPr lang="es-MX" dirty="0" smtClean="0">
              <a:solidFill>
                <a:schemeClr val="bg1"/>
              </a:solidFill>
            </a:endParaRPr>
          </a:p>
          <a:p>
            <a:endParaRPr lang="es-MX" dirty="0">
              <a:solidFill>
                <a:schemeClr val="bg1"/>
              </a:solidFill>
            </a:endParaRPr>
          </a:p>
          <a:p>
            <a:endParaRPr lang="es-MX" dirty="0" smtClean="0">
              <a:solidFill>
                <a:schemeClr val="bg1"/>
              </a:solidFill>
            </a:endParaRPr>
          </a:p>
        </p:txBody>
      </p:sp>
    </p:spTree>
    <p:extLst>
      <p:ext uri="{BB962C8B-B14F-4D97-AF65-F5344CB8AC3E}">
        <p14:creationId xmlns:p14="http://schemas.microsoft.com/office/powerpoint/2010/main" val="3145840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414</TotalTime>
  <Words>677</Words>
  <Application>Microsoft Office PowerPoint</Application>
  <PresentationFormat>Panorámica</PresentationFormat>
  <Paragraphs>116</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Aharoni</vt:lpstr>
      <vt:lpstr>AR DARLING</vt:lpstr>
      <vt:lpstr>Arial</vt:lpstr>
      <vt:lpstr>Century Gothic</vt:lpstr>
      <vt:lpstr>Wingdings 3</vt:lpstr>
      <vt:lpstr>Espiral</vt:lpstr>
      <vt:lpstr>Evaluación  4to periodo</vt:lpstr>
      <vt:lpstr>Calendario de actividades</vt:lpstr>
      <vt:lpstr>Acerca del DEBATE   (3-mayo-2019)</vt:lpstr>
      <vt:lpstr>Repaso global: ¿Qué debe llevar mi TMI?</vt:lpstr>
      <vt:lpstr>1) Portada</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Alejandro</cp:lastModifiedBy>
  <cp:revision>42</cp:revision>
  <dcterms:created xsi:type="dcterms:W3CDTF">2019-04-04T22:51:26Z</dcterms:created>
  <dcterms:modified xsi:type="dcterms:W3CDTF">2019-04-08T21:17:33Z</dcterms:modified>
</cp:coreProperties>
</file>