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302" r:id="rId3"/>
    <p:sldId id="316" r:id="rId4"/>
    <p:sldId id="317" r:id="rId5"/>
    <p:sldId id="303" r:id="rId6"/>
    <p:sldId id="304" r:id="rId7"/>
    <p:sldId id="313" r:id="rId8"/>
    <p:sldId id="305" r:id="rId9"/>
    <p:sldId id="306" r:id="rId10"/>
    <p:sldId id="386" r:id="rId11"/>
    <p:sldId id="388" r:id="rId12"/>
    <p:sldId id="394" r:id="rId13"/>
    <p:sldId id="395" r:id="rId14"/>
    <p:sldId id="397" r:id="rId15"/>
    <p:sldId id="399" r:id="rId16"/>
    <p:sldId id="328" r:id="rId17"/>
    <p:sldId id="329" r:id="rId18"/>
    <p:sldId id="336" r:id="rId19"/>
    <p:sldId id="337" r:id="rId20"/>
    <p:sldId id="398" r:id="rId21"/>
    <p:sldId id="400" r:id="rId22"/>
    <p:sldId id="402" r:id="rId23"/>
    <p:sldId id="403" r:id="rId24"/>
    <p:sldId id="404" r:id="rId25"/>
    <p:sldId id="406" r:id="rId26"/>
    <p:sldId id="407" r:id="rId27"/>
    <p:sldId id="411" r:id="rId28"/>
    <p:sldId id="342" r:id="rId29"/>
    <p:sldId id="350" r:id="rId30"/>
    <p:sldId id="261" r:id="rId31"/>
    <p:sldId id="355" r:id="rId32"/>
    <p:sldId id="358" r:id="rId33"/>
    <p:sldId id="367" r:id="rId34"/>
    <p:sldId id="378" r:id="rId35"/>
    <p:sldId id="379" r:id="rId36"/>
    <p:sldId id="382" r:id="rId37"/>
    <p:sldId id="381" r:id="rId38"/>
    <p:sldId id="383" r:id="rId39"/>
    <p:sldId id="384" r:id="rId40"/>
    <p:sldId id="417" r:id="rId41"/>
    <p:sldId id="418" r:id="rId42"/>
    <p:sldId id="413" r:id="rId43"/>
    <p:sldId id="419" r:id="rId44"/>
    <p:sldId id="420" r:id="rId45"/>
    <p:sldId id="421" r:id="rId46"/>
    <p:sldId id="422" r:id="rId47"/>
    <p:sldId id="428" r:id="rId48"/>
    <p:sldId id="429" r:id="rId49"/>
    <p:sldId id="430" r:id="rId50"/>
    <p:sldId id="431" r:id="rId51"/>
    <p:sldId id="435" r:id="rId52"/>
    <p:sldId id="456" r:id="rId53"/>
    <p:sldId id="455" r:id="rId54"/>
    <p:sldId id="458" r:id="rId55"/>
    <p:sldId id="457" r:id="rId56"/>
    <p:sldId id="436" r:id="rId57"/>
    <p:sldId id="437" r:id="rId58"/>
    <p:sldId id="438" r:id="rId59"/>
    <p:sldId id="439" r:id="rId60"/>
    <p:sldId id="440" r:id="rId61"/>
    <p:sldId id="441" r:id="rId62"/>
    <p:sldId id="442" r:id="rId63"/>
    <p:sldId id="443" r:id="rId64"/>
    <p:sldId id="444" r:id="rId65"/>
    <p:sldId id="445" r:id="rId66"/>
    <p:sldId id="446" r:id="rId67"/>
    <p:sldId id="447" r:id="rId68"/>
    <p:sldId id="448" r:id="rId69"/>
    <p:sldId id="449" r:id="rId70"/>
    <p:sldId id="450" r:id="rId71"/>
    <p:sldId id="451" r:id="rId72"/>
    <p:sldId id="452" r:id="rId73"/>
    <p:sldId id="453" r:id="rId74"/>
    <p:sldId id="454" r:id="rId75"/>
    <p:sldId id="434" r:id="rId76"/>
    <p:sldId id="432" r:id="rId77"/>
    <p:sldId id="433" r:id="rId7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D01FE12-A965-4525-BDBF-93884A864643}">
          <p14:sldIdLst>
            <p14:sldId id="256"/>
            <p14:sldId id="302"/>
            <p14:sldId id="316"/>
            <p14:sldId id="317"/>
            <p14:sldId id="303"/>
            <p14:sldId id="304"/>
            <p14:sldId id="313"/>
            <p14:sldId id="305"/>
            <p14:sldId id="306"/>
            <p14:sldId id="386"/>
            <p14:sldId id="388"/>
            <p14:sldId id="394"/>
            <p14:sldId id="395"/>
            <p14:sldId id="397"/>
            <p14:sldId id="399"/>
            <p14:sldId id="328"/>
            <p14:sldId id="329"/>
            <p14:sldId id="336"/>
            <p14:sldId id="337"/>
            <p14:sldId id="398"/>
          </p14:sldIdLst>
        </p14:section>
        <p14:section name="Sección sin título" id="{7CA406D2-956D-443A-B688-384BB9F46E3A}">
          <p14:sldIdLst>
            <p14:sldId id="400"/>
            <p14:sldId id="402"/>
            <p14:sldId id="403"/>
            <p14:sldId id="404"/>
            <p14:sldId id="406"/>
            <p14:sldId id="407"/>
            <p14:sldId id="411"/>
            <p14:sldId id="342"/>
            <p14:sldId id="350"/>
            <p14:sldId id="261"/>
            <p14:sldId id="355"/>
            <p14:sldId id="358"/>
            <p14:sldId id="367"/>
            <p14:sldId id="378"/>
            <p14:sldId id="379"/>
            <p14:sldId id="382"/>
            <p14:sldId id="381"/>
            <p14:sldId id="383"/>
            <p14:sldId id="384"/>
            <p14:sldId id="417"/>
            <p14:sldId id="418"/>
            <p14:sldId id="413"/>
            <p14:sldId id="419"/>
            <p14:sldId id="420"/>
            <p14:sldId id="421"/>
            <p14:sldId id="422"/>
            <p14:sldId id="428"/>
            <p14:sldId id="429"/>
            <p14:sldId id="430"/>
            <p14:sldId id="431"/>
            <p14:sldId id="435"/>
            <p14:sldId id="456"/>
            <p14:sldId id="455"/>
            <p14:sldId id="458"/>
            <p14:sldId id="457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34"/>
            <p14:sldId id="432"/>
            <p14:sldId id="4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F6970-D186-49AA-A9AD-29EC23CF1F6B}" type="datetimeFigureOut">
              <a:rPr lang="es-MX" smtClean="0"/>
              <a:t>20/04/2020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291CE-1AA8-4088-B095-B807450AF6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5426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291CE-1AA8-4088-B095-B807450AF6BD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6781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291CE-1AA8-4088-B095-B807450AF6BD}" type="slidenum">
              <a:rPr lang="es-MX" smtClean="0"/>
              <a:t>39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9289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291CE-1AA8-4088-B095-B807450AF6BD}" type="slidenum">
              <a:rPr lang="es-MX" smtClean="0"/>
              <a:t>47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8774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291CE-1AA8-4088-B095-B807450AF6BD}" type="slidenum">
              <a:rPr lang="es-MX" smtClean="0"/>
              <a:t>63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339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291CE-1AA8-4088-B095-B807450AF6BD}" type="slidenum">
              <a:rPr lang="es-MX" smtClean="0"/>
              <a:t>71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633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20/04/2020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08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20/04/2020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442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20/04/2020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198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20/04/2020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48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20/04/2020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442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20/04/2020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022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20/04/2020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054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20/04/2020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675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20/04/2020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185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20/04/2020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12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20/04/2020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129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9CCF9-04DA-4DB1-9641-16B4E70840FB}" type="datetimeFigureOut">
              <a:rPr lang="es-MX" smtClean="0"/>
              <a:t>20/04/2020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058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uzaslab25.com/" TargetMode="External"/><Relationship Id="rId2" Type="http://schemas.openxmlformats.org/officeDocument/2006/relationships/hyperlink" Target="mailto:adrifelch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eg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29.png"/><Relationship Id="rId9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eg"/><Relationship Id="rId5" Type="http://schemas.openxmlformats.org/officeDocument/2006/relationships/image" Target="../media/image41.png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4.png"/><Relationship Id="rId7" Type="http://schemas.openxmlformats.org/officeDocument/2006/relationships/image" Target="../media/image4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eg"/><Relationship Id="rId5" Type="http://schemas.openxmlformats.org/officeDocument/2006/relationships/image" Target="../media/image49.png"/><Relationship Id="rId4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5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11" Type="http://schemas.openxmlformats.org/officeDocument/2006/relationships/image" Target="../media/image53.png"/><Relationship Id="rId5" Type="http://schemas.openxmlformats.org/officeDocument/2006/relationships/image" Target="../media/image33.png"/><Relationship Id="rId10" Type="http://schemas.openxmlformats.org/officeDocument/2006/relationships/image" Target="../media/image52.png"/><Relationship Id="rId4" Type="http://schemas.openxmlformats.org/officeDocument/2006/relationships/image" Target="../media/image29.png"/><Relationship Id="rId9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eg"/><Relationship Id="rId5" Type="http://schemas.openxmlformats.org/officeDocument/2006/relationships/image" Target="../media/image41.png"/><Relationship Id="rId4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4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4.png"/><Relationship Id="rId7" Type="http://schemas.openxmlformats.org/officeDocument/2006/relationships/image" Target="../media/image4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43.png"/><Relationship Id="rId9" Type="http://schemas.openxmlformats.org/officeDocument/2006/relationships/image" Target="../media/image5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5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32.png"/><Relationship Id="rId4" Type="http://schemas.openxmlformats.org/officeDocument/2006/relationships/image" Target="../media/image5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eg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2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29.png"/><Relationship Id="rId9" Type="http://schemas.openxmlformats.org/officeDocument/2006/relationships/image" Target="../media/image3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eg"/><Relationship Id="rId5" Type="http://schemas.openxmlformats.org/officeDocument/2006/relationships/image" Target="../media/image41.png"/><Relationship Id="rId4" Type="http://schemas.openxmlformats.org/officeDocument/2006/relationships/image" Target="../media/image2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25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4.png"/><Relationship Id="rId7" Type="http://schemas.openxmlformats.org/officeDocument/2006/relationships/image" Target="../media/image4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eg"/><Relationship Id="rId5" Type="http://schemas.openxmlformats.org/officeDocument/2006/relationships/image" Target="../media/image49.png"/><Relationship Id="rId4" Type="http://schemas.openxmlformats.org/officeDocument/2006/relationships/image" Target="../media/image25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5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11" Type="http://schemas.openxmlformats.org/officeDocument/2006/relationships/image" Target="../media/image53.png"/><Relationship Id="rId5" Type="http://schemas.openxmlformats.org/officeDocument/2006/relationships/image" Target="../media/image33.png"/><Relationship Id="rId10" Type="http://schemas.openxmlformats.org/officeDocument/2006/relationships/image" Target="../media/image52.png"/><Relationship Id="rId4" Type="http://schemas.openxmlformats.org/officeDocument/2006/relationships/image" Target="../media/image29.png"/><Relationship Id="rId9" Type="http://schemas.openxmlformats.org/officeDocument/2006/relationships/image" Target="../media/image3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eg"/><Relationship Id="rId5" Type="http://schemas.openxmlformats.org/officeDocument/2006/relationships/image" Target="../media/image41.png"/><Relationship Id="rId4" Type="http://schemas.openxmlformats.org/officeDocument/2006/relationships/image" Target="../media/image2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4.png"/><Relationship Id="rId4" Type="http://schemas.openxmlformats.org/officeDocument/2006/relationships/image" Target="../media/image25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4.png"/><Relationship Id="rId7" Type="http://schemas.openxmlformats.org/officeDocument/2006/relationships/image" Target="../media/image4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43.png"/><Relationship Id="rId9" Type="http://schemas.openxmlformats.org/officeDocument/2006/relationships/image" Target="../media/image58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57200"/>
            <a:ext cx="9144000" cy="2044308"/>
          </a:xfrm>
        </p:spPr>
        <p:txBody>
          <a:bodyPr/>
          <a:lstStyle/>
          <a:p>
            <a:br>
              <a:rPr lang="es-MX" b="1" dirty="0"/>
            </a:br>
            <a:r>
              <a:rPr lang="es-MX" b="1" dirty="0"/>
              <a:t>Inferencia Probabilística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Subtítulo 4">
            <a:extLst>
              <a:ext uri="{FF2B5EF4-FFF2-40B4-BE49-F238E27FC236}">
                <a16:creationId xmlns:a16="http://schemas.microsoft.com/office/drawing/2014/main" id="{D6D9CE89-CD75-4F2F-AF07-84EB6A105122}"/>
              </a:ext>
            </a:extLst>
          </p:cNvPr>
          <p:cNvSpPr txBox="1">
            <a:spLocks/>
          </p:cNvSpPr>
          <p:nvPr/>
        </p:nvSpPr>
        <p:spPr>
          <a:xfrm>
            <a:off x="1268027" y="270073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por Adriana F. Chávez De la Peña</a:t>
            </a:r>
          </a:p>
          <a:p>
            <a:r>
              <a:rPr lang="es-MX" dirty="0">
                <a:hlinkClick r:id="rId2"/>
              </a:rPr>
              <a:t>adrifelcha@gmail.com</a:t>
            </a:r>
            <a:endParaRPr lang="es-MX" dirty="0"/>
          </a:p>
          <a:p>
            <a:r>
              <a:rPr lang="es-MX" dirty="0" err="1"/>
              <a:t>Lab</a:t>
            </a:r>
            <a:r>
              <a:rPr lang="es-MX" dirty="0"/>
              <a:t> 25: </a:t>
            </a:r>
            <a:r>
              <a:rPr lang="es-MX" dirty="0">
                <a:hlinkClick r:id="rId3"/>
              </a:rPr>
              <a:t>www.bouzaslab25.com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2088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7F62098F-1D15-404F-9D03-4949032332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DD70599-05FF-4833-9151-0CBCF837E4B5}"/>
                  </a:ext>
                </a:extLst>
              </p:cNvPr>
              <p:cNvSpPr txBox="1"/>
              <p:nvPr/>
            </p:nvSpPr>
            <p:spPr>
              <a:xfrm>
                <a:off x="803847" y="365125"/>
                <a:ext cx="69730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6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s-MX" sz="60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DD70599-05FF-4833-9151-0CBCF837E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47" y="365125"/>
                <a:ext cx="697307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ipse 8">
            <a:extLst>
              <a:ext uri="{FF2B5EF4-FFF2-40B4-BE49-F238E27FC236}">
                <a16:creationId xmlns:a16="http://schemas.microsoft.com/office/drawing/2014/main" id="{9572DA7B-DE11-426B-963E-819BD620E273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634B329-567F-472C-9E02-CD38E74A7ECC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917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D760F-E77E-4345-ADB0-BA155BED015A}"/>
              </a:ext>
            </a:extLst>
          </p:cNvPr>
          <p:cNvSpPr txBox="1"/>
          <p:nvPr/>
        </p:nvSpPr>
        <p:spPr>
          <a:xfrm>
            <a:off x="896013" y="365125"/>
            <a:ext cx="1535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Conjunto de los números pares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AB84D7-1956-4331-BBDF-A625C4A074C5}"/>
              </a:ext>
            </a:extLst>
          </p:cNvPr>
          <p:cNvSpPr txBox="1"/>
          <p:nvPr/>
        </p:nvSpPr>
        <p:spPr>
          <a:xfrm>
            <a:off x="10032615" y="161388"/>
            <a:ext cx="1535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Conjunto de los números primos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13498F7-61E5-4BC8-B9FE-60917CC45884}"/>
              </a:ext>
            </a:extLst>
          </p:cNvPr>
          <p:cNvSpPr txBox="1"/>
          <p:nvPr/>
        </p:nvSpPr>
        <p:spPr>
          <a:xfrm>
            <a:off x="5328081" y="2436118"/>
            <a:ext cx="1535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Conjunto de los números que son </a:t>
            </a:r>
            <a:r>
              <a:rPr lang="es-MX" dirty="0">
                <a:solidFill>
                  <a:srgbClr val="FF0000"/>
                </a:solidFill>
              </a:rPr>
              <a:t>pares</a:t>
            </a:r>
            <a:r>
              <a:rPr lang="es-MX" dirty="0"/>
              <a:t> y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primos</a:t>
            </a:r>
          </a:p>
        </p:txBody>
      </p:sp>
    </p:spTree>
    <p:extLst>
      <p:ext uri="{BB962C8B-B14F-4D97-AF65-F5344CB8AC3E}">
        <p14:creationId xmlns:p14="http://schemas.microsoft.com/office/powerpoint/2010/main" val="78844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D760F-E77E-4345-ADB0-BA155BED015A}"/>
              </a:ext>
            </a:extLst>
          </p:cNvPr>
          <p:cNvSpPr txBox="1"/>
          <p:nvPr/>
        </p:nvSpPr>
        <p:spPr>
          <a:xfrm>
            <a:off x="1478132" y="650827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Pares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AB84D7-1956-4331-BBDF-A625C4A074C5}"/>
              </a:ext>
            </a:extLst>
          </p:cNvPr>
          <p:cNvSpPr txBox="1"/>
          <p:nvPr/>
        </p:nvSpPr>
        <p:spPr>
          <a:xfrm>
            <a:off x="9945949" y="644295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Primos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/>
              <p:nvPr/>
            </p:nvSpPr>
            <p:spPr>
              <a:xfrm>
                <a:off x="5259296" y="3027579"/>
                <a:ext cx="16734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𝑃𝑎𝑟𝑒𝑠</m:t>
                      </m:r>
                      <m:r>
                        <a:rPr lang="es-MX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𝑃𝑟𝑖𝑚𝑜𝑠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296" y="3027579"/>
                <a:ext cx="1673407" cy="276999"/>
              </a:xfrm>
              <a:prstGeom prst="rect">
                <a:avLst/>
              </a:prstGeom>
              <a:blipFill>
                <a:blip r:embed="rId2"/>
                <a:stretch>
                  <a:fillRect l="-2920" r="-3285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E218BD33-6E3F-419E-A6B4-D9123EFCF7E6}"/>
              </a:ext>
            </a:extLst>
          </p:cNvPr>
          <p:cNvSpPr txBox="1"/>
          <p:nvPr/>
        </p:nvSpPr>
        <p:spPr>
          <a:xfrm>
            <a:off x="2175029" y="179328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31EA69B-86A1-4A88-8659-3099000D2C27}"/>
              </a:ext>
            </a:extLst>
          </p:cNvPr>
          <p:cNvSpPr txBox="1"/>
          <p:nvPr/>
        </p:nvSpPr>
        <p:spPr>
          <a:xfrm>
            <a:off x="2388093" y="351329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9EAD238-0157-485D-B334-469C2AA2EFDC}"/>
              </a:ext>
            </a:extLst>
          </p:cNvPr>
          <p:cNvSpPr txBox="1"/>
          <p:nvPr/>
        </p:nvSpPr>
        <p:spPr>
          <a:xfrm>
            <a:off x="4076330" y="2328396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C4D4D1C-E5D7-4256-BE3B-65C52C657DA3}"/>
              </a:ext>
            </a:extLst>
          </p:cNvPr>
          <p:cNvSpPr txBox="1"/>
          <p:nvPr/>
        </p:nvSpPr>
        <p:spPr>
          <a:xfrm>
            <a:off x="3978675" y="459123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D294B70-2FE4-41D1-995A-4FC0C87EA94D}"/>
              </a:ext>
            </a:extLst>
          </p:cNvPr>
          <p:cNvSpPr txBox="1"/>
          <p:nvPr/>
        </p:nvSpPr>
        <p:spPr>
          <a:xfrm>
            <a:off x="3170700" y="2935246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4B9B20A-9F33-4558-B834-D05133011A8F}"/>
              </a:ext>
            </a:extLst>
          </p:cNvPr>
          <p:cNvSpPr txBox="1"/>
          <p:nvPr/>
        </p:nvSpPr>
        <p:spPr>
          <a:xfrm>
            <a:off x="1269506" y="265824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00068A5-8721-4F78-A8D1-1091AE0E9F68}"/>
              </a:ext>
            </a:extLst>
          </p:cNvPr>
          <p:cNvSpPr txBox="1"/>
          <p:nvPr/>
        </p:nvSpPr>
        <p:spPr>
          <a:xfrm>
            <a:off x="1686757" y="442395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5C6DD50-C65C-4255-A843-CFE8BDFA5358}"/>
              </a:ext>
            </a:extLst>
          </p:cNvPr>
          <p:cNvSpPr txBox="1"/>
          <p:nvPr/>
        </p:nvSpPr>
        <p:spPr>
          <a:xfrm>
            <a:off x="2957042" y="517683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94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CF2366A-B649-4E28-A6B2-D16BE135A342}"/>
              </a:ext>
            </a:extLst>
          </p:cNvPr>
          <p:cNvSpPr txBox="1"/>
          <p:nvPr/>
        </p:nvSpPr>
        <p:spPr>
          <a:xfrm>
            <a:off x="3561424" y="77577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76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BE11492-5DCA-490E-BAB6-56E8E4A9ABB7}"/>
              </a:ext>
            </a:extLst>
          </p:cNvPr>
          <p:cNvSpPr txBox="1"/>
          <p:nvPr/>
        </p:nvSpPr>
        <p:spPr>
          <a:xfrm>
            <a:off x="5900677" y="3697965"/>
            <a:ext cx="35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7C7478A-0EAF-44CA-A776-29881694E50D}"/>
              </a:ext>
            </a:extLst>
          </p:cNvPr>
          <p:cNvSpPr txBox="1"/>
          <p:nvPr/>
        </p:nvSpPr>
        <p:spPr>
          <a:xfrm>
            <a:off x="8128068" y="189979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17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C953DD5-9BCF-4F8C-9FF5-47ABC2FB4CF2}"/>
              </a:ext>
            </a:extLst>
          </p:cNvPr>
          <p:cNvSpPr txBox="1"/>
          <p:nvPr/>
        </p:nvSpPr>
        <p:spPr>
          <a:xfrm>
            <a:off x="8341132" y="361980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19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E71E1C1-DFE8-405A-A1F8-D9D7E2633E0F}"/>
              </a:ext>
            </a:extLst>
          </p:cNvPr>
          <p:cNvSpPr txBox="1"/>
          <p:nvPr/>
        </p:nvSpPr>
        <p:spPr>
          <a:xfrm>
            <a:off x="10029369" y="2434900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13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2320049-EF52-4250-A388-39F8CEC8B6D1}"/>
              </a:ext>
            </a:extLst>
          </p:cNvPr>
          <p:cNvSpPr txBox="1"/>
          <p:nvPr/>
        </p:nvSpPr>
        <p:spPr>
          <a:xfrm>
            <a:off x="9931714" y="469773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5CC7DE0F-FDB6-4E9E-9BD8-FD0144C73E34}"/>
              </a:ext>
            </a:extLst>
          </p:cNvPr>
          <p:cNvSpPr txBox="1"/>
          <p:nvPr/>
        </p:nvSpPr>
        <p:spPr>
          <a:xfrm>
            <a:off x="9123739" y="3041750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D8E68CF9-821F-4FBE-B73B-A8C3B7F8BB82}"/>
              </a:ext>
            </a:extLst>
          </p:cNvPr>
          <p:cNvSpPr txBox="1"/>
          <p:nvPr/>
        </p:nvSpPr>
        <p:spPr>
          <a:xfrm>
            <a:off x="7222545" y="2764751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23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3DFCC4F2-73B8-43B5-AB00-CC1057CB306A}"/>
              </a:ext>
            </a:extLst>
          </p:cNvPr>
          <p:cNvSpPr txBox="1"/>
          <p:nvPr/>
        </p:nvSpPr>
        <p:spPr>
          <a:xfrm>
            <a:off x="7639796" y="4530459"/>
            <a:ext cx="64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3A389980-4A8D-4132-8EAD-6DBCFD9A8967}"/>
              </a:ext>
            </a:extLst>
          </p:cNvPr>
          <p:cNvSpPr txBox="1"/>
          <p:nvPr/>
        </p:nvSpPr>
        <p:spPr>
          <a:xfrm>
            <a:off x="8910081" y="5283341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29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2157E61-78A1-493E-B7D2-82DDFC7905AC}"/>
              </a:ext>
            </a:extLst>
          </p:cNvPr>
          <p:cNvSpPr txBox="1"/>
          <p:nvPr/>
        </p:nvSpPr>
        <p:spPr>
          <a:xfrm>
            <a:off x="9514463" y="88228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3155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30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D760F-E77E-4345-ADB0-BA155BED015A}"/>
              </a:ext>
            </a:extLst>
          </p:cNvPr>
          <p:cNvSpPr txBox="1"/>
          <p:nvPr/>
        </p:nvSpPr>
        <p:spPr>
          <a:xfrm>
            <a:off x="1042809" y="668336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P(Pares)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AB84D7-1956-4331-BBDF-A625C4A074C5}"/>
              </a:ext>
            </a:extLst>
          </p:cNvPr>
          <p:cNvSpPr txBox="1"/>
          <p:nvPr/>
        </p:nvSpPr>
        <p:spPr>
          <a:xfrm>
            <a:off x="9945949" y="644295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P(Primos)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/>
              <p:nvPr/>
            </p:nvSpPr>
            <p:spPr>
              <a:xfrm>
                <a:off x="4958226" y="3291637"/>
                <a:ext cx="2160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𝑷𝒂𝒓𝒆𝒔</m:t>
                      </m:r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𝑷𝒓𝒊𝒎𝒐𝒔</m:t>
                      </m:r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226" y="3291637"/>
                <a:ext cx="2160848" cy="276999"/>
              </a:xfrm>
              <a:prstGeom prst="rect">
                <a:avLst/>
              </a:prstGeom>
              <a:blipFill>
                <a:blip r:embed="rId2"/>
                <a:stretch>
                  <a:fillRect l="-2254" t="-4444" r="-4789" b="-4444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E218BD33-6E3F-419E-A6B4-D9123EFCF7E6}"/>
              </a:ext>
            </a:extLst>
          </p:cNvPr>
          <p:cNvSpPr txBox="1"/>
          <p:nvPr/>
        </p:nvSpPr>
        <p:spPr>
          <a:xfrm>
            <a:off x="2175029" y="179328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31EA69B-86A1-4A88-8659-3099000D2C27}"/>
              </a:ext>
            </a:extLst>
          </p:cNvPr>
          <p:cNvSpPr txBox="1"/>
          <p:nvPr/>
        </p:nvSpPr>
        <p:spPr>
          <a:xfrm>
            <a:off x="2388093" y="351329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9EAD238-0157-485D-B334-469C2AA2EFDC}"/>
              </a:ext>
            </a:extLst>
          </p:cNvPr>
          <p:cNvSpPr txBox="1"/>
          <p:nvPr/>
        </p:nvSpPr>
        <p:spPr>
          <a:xfrm>
            <a:off x="4076330" y="2328396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C4D4D1C-E5D7-4256-BE3B-65C52C657DA3}"/>
              </a:ext>
            </a:extLst>
          </p:cNvPr>
          <p:cNvSpPr txBox="1"/>
          <p:nvPr/>
        </p:nvSpPr>
        <p:spPr>
          <a:xfrm>
            <a:off x="3978675" y="459123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D294B70-2FE4-41D1-995A-4FC0C87EA94D}"/>
              </a:ext>
            </a:extLst>
          </p:cNvPr>
          <p:cNvSpPr txBox="1"/>
          <p:nvPr/>
        </p:nvSpPr>
        <p:spPr>
          <a:xfrm>
            <a:off x="3170700" y="2935246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4B9B20A-9F33-4558-B834-D05133011A8F}"/>
              </a:ext>
            </a:extLst>
          </p:cNvPr>
          <p:cNvSpPr txBox="1"/>
          <p:nvPr/>
        </p:nvSpPr>
        <p:spPr>
          <a:xfrm>
            <a:off x="1269506" y="265824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00068A5-8721-4F78-A8D1-1091AE0E9F68}"/>
              </a:ext>
            </a:extLst>
          </p:cNvPr>
          <p:cNvSpPr txBox="1"/>
          <p:nvPr/>
        </p:nvSpPr>
        <p:spPr>
          <a:xfrm>
            <a:off x="1686757" y="442395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5C6DD50-C65C-4255-A843-CFE8BDFA5358}"/>
              </a:ext>
            </a:extLst>
          </p:cNvPr>
          <p:cNvSpPr txBox="1"/>
          <p:nvPr/>
        </p:nvSpPr>
        <p:spPr>
          <a:xfrm>
            <a:off x="2957042" y="517683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94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CF2366A-B649-4E28-A6B2-D16BE135A342}"/>
              </a:ext>
            </a:extLst>
          </p:cNvPr>
          <p:cNvSpPr txBox="1"/>
          <p:nvPr/>
        </p:nvSpPr>
        <p:spPr>
          <a:xfrm>
            <a:off x="3561424" y="77577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76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D6EFFC7-5948-4BAA-8F5A-059472DD62A1}"/>
              </a:ext>
            </a:extLst>
          </p:cNvPr>
          <p:cNvSpPr txBox="1"/>
          <p:nvPr/>
        </p:nvSpPr>
        <p:spPr>
          <a:xfrm>
            <a:off x="8128068" y="189979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2489C16-8BA5-4E96-BEC3-31E6718FD201}"/>
              </a:ext>
            </a:extLst>
          </p:cNvPr>
          <p:cNvSpPr txBox="1"/>
          <p:nvPr/>
        </p:nvSpPr>
        <p:spPr>
          <a:xfrm>
            <a:off x="8341132" y="361980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19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140F7BD-7D89-4730-9161-C309F43EA7AB}"/>
              </a:ext>
            </a:extLst>
          </p:cNvPr>
          <p:cNvSpPr txBox="1"/>
          <p:nvPr/>
        </p:nvSpPr>
        <p:spPr>
          <a:xfrm>
            <a:off x="10029369" y="2434900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13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2686CF0-EB30-497E-B5ED-0EBBF7F1A8AC}"/>
              </a:ext>
            </a:extLst>
          </p:cNvPr>
          <p:cNvSpPr txBox="1"/>
          <p:nvPr/>
        </p:nvSpPr>
        <p:spPr>
          <a:xfrm>
            <a:off x="9931714" y="469773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2EE76D0-5D2E-4B9A-AC10-1A6A5FD48D50}"/>
              </a:ext>
            </a:extLst>
          </p:cNvPr>
          <p:cNvSpPr txBox="1"/>
          <p:nvPr/>
        </p:nvSpPr>
        <p:spPr>
          <a:xfrm>
            <a:off x="9123739" y="3041750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8DE60E9-7A7F-411C-9E42-D346BFE62E84}"/>
              </a:ext>
            </a:extLst>
          </p:cNvPr>
          <p:cNvSpPr txBox="1"/>
          <p:nvPr/>
        </p:nvSpPr>
        <p:spPr>
          <a:xfrm>
            <a:off x="7222545" y="2764751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23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FFCFCBE-80DB-4A1C-9D4A-D88FE0CE5F49}"/>
              </a:ext>
            </a:extLst>
          </p:cNvPr>
          <p:cNvSpPr txBox="1"/>
          <p:nvPr/>
        </p:nvSpPr>
        <p:spPr>
          <a:xfrm>
            <a:off x="7639796" y="4530459"/>
            <a:ext cx="64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7793DCD-4B1A-4074-B717-9C76984C84B2}"/>
              </a:ext>
            </a:extLst>
          </p:cNvPr>
          <p:cNvSpPr txBox="1"/>
          <p:nvPr/>
        </p:nvSpPr>
        <p:spPr>
          <a:xfrm>
            <a:off x="8910081" y="5283341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29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C183DB6-705F-4571-9F09-C452239F971F}"/>
              </a:ext>
            </a:extLst>
          </p:cNvPr>
          <p:cNvSpPr txBox="1"/>
          <p:nvPr/>
        </p:nvSpPr>
        <p:spPr>
          <a:xfrm>
            <a:off x="9514463" y="88228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BE11492-5DCA-490E-BAB6-56E8E4A9ABB7}"/>
              </a:ext>
            </a:extLst>
          </p:cNvPr>
          <p:cNvSpPr txBox="1"/>
          <p:nvPr/>
        </p:nvSpPr>
        <p:spPr>
          <a:xfrm>
            <a:off x="5900677" y="3697965"/>
            <a:ext cx="35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7676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319F622-715B-491C-8925-B675232B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Conceptos clave: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0F72D855-ED21-4481-BB9D-62D632774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b="1" dirty="0"/>
                  <a:t>Probabilidad: </a:t>
                </a:r>
                <a:r>
                  <a:rPr lang="es-MX" dirty="0"/>
                  <a:t>Un número real del 0 al 1 que indica qué tan probable es que un evento X ocurra.</a:t>
                </a:r>
                <a:endParaRPr lang="es-MX" b="1" dirty="0"/>
              </a:p>
              <a:p>
                <a:pPr marL="0" indent="0">
                  <a:buNone/>
                </a:pPr>
                <a:r>
                  <a:rPr lang="es-MX" dirty="0"/>
                  <a:t>	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:r>
                  <a:rPr lang="es-MX" b="1" dirty="0"/>
                  <a:t>Probabilidad conjunta: </a:t>
                </a:r>
                <a:r>
                  <a:rPr lang="es-MX" dirty="0"/>
                  <a:t>Indica la probabilidad de que </a:t>
                </a:r>
                <a:r>
                  <a:rPr lang="es-MX" b="1" dirty="0"/>
                  <a:t>dos eventos</a:t>
                </a:r>
                <a:r>
                  <a:rPr lang="es-MX" dirty="0"/>
                  <a:t> ocurran de manera simultánea.</a:t>
                </a:r>
              </a:p>
              <a:p>
                <a:pPr marL="0" indent="0">
                  <a:buNone/>
                </a:pPr>
                <a:r>
                  <a:rPr lang="es-MX" dirty="0"/>
                  <a:t>	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0F72D855-ED21-4481-BB9D-62D632774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565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BF844A7-0BFE-45C2-A859-1C05BF79D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Probabilidad condicional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5FCDB6-0B98-42B3-BE3C-8AFC33412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4745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tan probable es…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s-MX" dirty="0"/>
              <a:t>… que un individuo X sea zurdo?</a:t>
            </a:r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5CE483-0BA5-4657-9A84-EB87A19D5381}"/>
              </a:ext>
            </a:extLst>
          </p:cNvPr>
          <p:cNvSpPr txBox="1"/>
          <p:nvPr/>
        </p:nvSpPr>
        <p:spPr>
          <a:xfrm>
            <a:off x="2547891" y="4296792"/>
            <a:ext cx="59036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dirty="0">
                <a:solidFill>
                  <a:schemeClr val="accent1">
                    <a:lumMod val="75000"/>
                  </a:schemeClr>
                </a:solidFill>
              </a:rPr>
              <a:t>p(Zurdo) = .08 </a:t>
            </a:r>
          </a:p>
        </p:txBody>
      </p:sp>
      <p:pic>
        <p:nvPicPr>
          <p:cNvPr id="8" name="Picture 2" descr="Resultado de imagen para chico escuela">
            <a:extLst>
              <a:ext uri="{FF2B5EF4-FFF2-40B4-BE49-F238E27FC236}">
                <a16:creationId xmlns:a16="http://schemas.microsoft.com/office/drawing/2014/main" id="{16849D7E-7876-4E10-8E79-BB8982C46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44109" y="2905691"/>
            <a:ext cx="1853375" cy="278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n para chico escuela">
            <a:extLst>
              <a:ext uri="{FF2B5EF4-FFF2-40B4-BE49-F238E27FC236}">
                <a16:creationId xmlns:a16="http://schemas.microsoft.com/office/drawing/2014/main" id="{D0E18F4A-F3B6-4A1C-9C21-A1BBEDE3D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878" y="3713209"/>
            <a:ext cx="1931069" cy="289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93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probabilidad de un evento A, a la luz de ciertos datos B</a:t>
            </a:r>
          </a:p>
          <a:p>
            <a:endParaRPr lang="es-MX" dirty="0"/>
          </a:p>
          <a:p>
            <a:pPr marL="0" indent="0" algn="ctr">
              <a:buNone/>
            </a:pPr>
            <a:r>
              <a:rPr lang="es-MX" sz="3500" b="1" dirty="0"/>
              <a:t>P(A|B)</a:t>
            </a:r>
          </a:p>
        </p:txBody>
      </p:sp>
      <p:pic>
        <p:nvPicPr>
          <p:cNvPr id="6" name="Picture 2" descr="Resultado de imagen para chico escue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136" y="2659682"/>
            <a:ext cx="1455309" cy="218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n para chico escuela">
            <a:extLst>
              <a:ext uri="{FF2B5EF4-FFF2-40B4-BE49-F238E27FC236}">
                <a16:creationId xmlns:a16="http://schemas.microsoft.com/office/drawing/2014/main" id="{BDDBF42F-CBB5-4D47-B227-BEACE55D5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58682" y="2659682"/>
            <a:ext cx="1455309" cy="218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63926BB-F9AF-4891-B402-F2967970F60B}"/>
              </a:ext>
            </a:extLst>
          </p:cNvPr>
          <p:cNvSpPr txBox="1"/>
          <p:nvPr/>
        </p:nvSpPr>
        <p:spPr>
          <a:xfrm>
            <a:off x="436098" y="5377552"/>
            <a:ext cx="53522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p(El chico es zurdo | </a:t>
            </a:r>
            <a:r>
              <a:rPr lang="es-MX" b="1" dirty="0"/>
              <a:t>Escribe con la mano </a:t>
            </a:r>
            <a:r>
              <a:rPr lang="es-MX" b="1" u="sng" dirty="0"/>
              <a:t>izquierda</a:t>
            </a:r>
            <a:r>
              <a:rPr lang="es-MX" dirty="0"/>
              <a:t>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408E3F0-E0D3-4E70-A427-FC0B8CECAB10}"/>
              </a:ext>
            </a:extLst>
          </p:cNvPr>
          <p:cNvSpPr txBox="1"/>
          <p:nvPr/>
        </p:nvSpPr>
        <p:spPr>
          <a:xfrm>
            <a:off x="6552382" y="5325978"/>
            <a:ext cx="53522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p(El chico es zurdo | </a:t>
            </a:r>
            <a:r>
              <a:rPr lang="es-MX" b="1" dirty="0"/>
              <a:t>Escribe con mano </a:t>
            </a:r>
            <a:r>
              <a:rPr lang="es-MX" b="1" u="sng" dirty="0"/>
              <a:t>derecha</a:t>
            </a:r>
            <a:r>
              <a:rPr lang="es-MX" dirty="0"/>
              <a:t>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4DF93EC-33BB-43B8-9F09-001C32807FC1}"/>
              </a:ext>
            </a:extLst>
          </p:cNvPr>
          <p:cNvSpPr txBox="1"/>
          <p:nvPr/>
        </p:nvSpPr>
        <p:spPr>
          <a:xfrm>
            <a:off x="2432126" y="5949936"/>
            <a:ext cx="1859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p(A|B) </a:t>
            </a:r>
            <a:r>
              <a:rPr lang="es-MX" b="1" dirty="0">
                <a:solidFill>
                  <a:srgbClr val="FF0000"/>
                </a:solidFill>
              </a:rPr>
              <a:t>&gt;</a:t>
            </a:r>
            <a:r>
              <a:rPr lang="es-MX" dirty="0"/>
              <a:t> p(A)</a:t>
            </a:r>
          </a:p>
          <a:p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A8B0359-4AEF-44AD-9088-D2089F009253}"/>
              </a:ext>
            </a:extLst>
          </p:cNvPr>
          <p:cNvSpPr txBox="1"/>
          <p:nvPr/>
        </p:nvSpPr>
        <p:spPr>
          <a:xfrm>
            <a:off x="8461544" y="5843340"/>
            <a:ext cx="1859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p(A|B) </a:t>
            </a:r>
            <a:r>
              <a:rPr lang="es-MX" b="1" dirty="0">
                <a:solidFill>
                  <a:srgbClr val="FF0000"/>
                </a:solidFill>
              </a:rPr>
              <a:t>&lt;</a:t>
            </a:r>
            <a:r>
              <a:rPr lang="es-MX" dirty="0"/>
              <a:t> p(A)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001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/>
              <a:t>Eventos independientes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397336" y="2113472"/>
            <a:ext cx="5157787" cy="4076191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p(A|B) = p(A)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309"/>
          </a:xfrm>
        </p:spPr>
        <p:txBody>
          <a:bodyPr/>
          <a:lstStyle/>
          <a:p>
            <a:pPr algn="ctr"/>
            <a:r>
              <a:rPr lang="es-MX" dirty="0"/>
              <a:t>Eventos </a:t>
            </a:r>
            <a:r>
              <a:rPr lang="es-MX" u="sng" dirty="0"/>
              <a:t>no</a:t>
            </a:r>
            <a:r>
              <a:rPr lang="es-MX" dirty="0"/>
              <a:t> independientes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>
          <a:xfrm>
            <a:off x="6172200" y="2113472"/>
            <a:ext cx="5183188" cy="46117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br>
              <a:rPr lang="es-MX" dirty="0"/>
            </a:b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p(A|B) &gt; p(B)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170903" y="2349907"/>
            <a:ext cx="1892711" cy="1322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sz="1600" dirty="0"/>
              <a:t>Hoy es miércoles</a:t>
            </a:r>
          </a:p>
        </p:txBody>
      </p:sp>
      <p:sp>
        <p:nvSpPr>
          <p:cNvPr id="9" name="8 Rectángulo"/>
          <p:cNvSpPr/>
          <p:nvPr/>
        </p:nvSpPr>
        <p:spPr>
          <a:xfrm>
            <a:off x="6651523" y="2418734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9134169" y="2418735"/>
            <a:ext cx="1592825" cy="1253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904568" y="2349907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</p:spTree>
    <p:extLst>
      <p:ext uri="{BB962C8B-B14F-4D97-AF65-F5344CB8AC3E}">
        <p14:creationId xmlns:p14="http://schemas.microsoft.com/office/powerpoint/2010/main" val="346494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Elipse"/>
          <p:cNvSpPr/>
          <p:nvPr/>
        </p:nvSpPr>
        <p:spPr>
          <a:xfrm>
            <a:off x="7283245" y="3421626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/>
              <a:t>Eventos independientes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397336" y="2113472"/>
            <a:ext cx="5157787" cy="4076191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r>
              <a:rPr lang="es-MX" dirty="0"/>
              <a:t>p(A|B) = p(A)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309"/>
          </a:xfrm>
        </p:spPr>
        <p:txBody>
          <a:bodyPr/>
          <a:lstStyle/>
          <a:p>
            <a:pPr algn="ctr"/>
            <a:r>
              <a:rPr lang="es-MX" dirty="0"/>
              <a:t>Eventos </a:t>
            </a:r>
            <a:r>
              <a:rPr lang="es-MX" u="sng" dirty="0"/>
              <a:t>no</a:t>
            </a:r>
            <a:r>
              <a:rPr lang="es-MX" dirty="0"/>
              <a:t> independientes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>
          <a:xfrm>
            <a:off x="6172200" y="2113472"/>
            <a:ext cx="5183188" cy="46117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p(A|B) &gt; p(A)</a:t>
            </a:r>
          </a:p>
        </p:txBody>
      </p:sp>
      <p:sp>
        <p:nvSpPr>
          <p:cNvPr id="3" name="2 Elipse"/>
          <p:cNvSpPr/>
          <p:nvPr/>
        </p:nvSpPr>
        <p:spPr>
          <a:xfrm>
            <a:off x="904568" y="4100052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1" name="10 Elipse"/>
          <p:cNvSpPr/>
          <p:nvPr/>
        </p:nvSpPr>
        <p:spPr>
          <a:xfrm>
            <a:off x="3052916" y="2227006"/>
            <a:ext cx="1769807" cy="17255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 miércoles</a:t>
            </a:r>
          </a:p>
        </p:txBody>
      </p:sp>
      <p:sp>
        <p:nvSpPr>
          <p:cNvPr id="13" name="12 Elipse"/>
          <p:cNvSpPr/>
          <p:nvPr/>
        </p:nvSpPr>
        <p:spPr>
          <a:xfrm>
            <a:off x="7595419" y="4591665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</p:spTree>
    <p:extLst>
      <p:ext uri="{BB962C8B-B14F-4D97-AF65-F5344CB8AC3E}">
        <p14:creationId xmlns:p14="http://schemas.microsoft.com/office/powerpoint/2010/main" val="34501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  <p:bldP spid="11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718457" y="0"/>
            <a:ext cx="10515600" cy="1325563"/>
          </a:xfrm>
        </p:spPr>
        <p:txBody>
          <a:bodyPr/>
          <a:lstStyle/>
          <a:p>
            <a:pPr algn="ctr"/>
            <a:r>
              <a:rPr lang="es-MX" b="1" dirty="0"/>
              <a:t>Introducción a Teoría de la Probabilidad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511628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/>
              <a:t>Fenómenos deterministas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6466115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/>
              <a:t>Fenómenos aleatorios</a:t>
            </a:r>
          </a:p>
          <a:p>
            <a:pPr marL="0" indent="0" algn="just">
              <a:buNone/>
            </a:pPr>
            <a:r>
              <a:rPr lang="es-MX" sz="2000" dirty="0"/>
              <a:t>No se puede predecir el resultado (mecanismos aleatorios).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</p:txBody>
      </p:sp>
      <p:pic>
        <p:nvPicPr>
          <p:cNvPr id="5122" name="Picture 2" descr="Resultado de imagen para boiling 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1" y="3104543"/>
            <a:ext cx="4078969" cy="271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AB2FFEAD-34DB-4538-B7E1-27B3F22A5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320" y="2769154"/>
            <a:ext cx="1241651" cy="670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3E2790A7-B945-4108-B676-1C07CBBA6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362" y="4241193"/>
            <a:ext cx="3194374" cy="622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930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BF844A7-0BFE-45C2-A859-1C05BF79D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Probabilidad conjunta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220BFEE-674B-4812-A6F1-520B1EA48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098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  <a:blipFill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96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dirty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MX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  <a:blipFill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02E48D6B-E8BF-4E06-B532-7E261D5ACF45}"/>
              </a:ext>
            </a:extLst>
          </p:cNvPr>
          <p:cNvSpPr txBox="1">
            <a:spLocks/>
          </p:cNvSpPr>
          <p:nvPr/>
        </p:nvSpPr>
        <p:spPr>
          <a:xfrm>
            <a:off x="7157741" y="2521678"/>
            <a:ext cx="5157787" cy="432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/>
              <a:t>Eventos independientes</a:t>
            </a:r>
            <a:endParaRPr lang="es-MX" dirty="0"/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863E264E-95C4-45E4-8CFF-F8ED904EEB98}"/>
              </a:ext>
            </a:extLst>
          </p:cNvPr>
          <p:cNvSpPr txBox="1">
            <a:spLocks/>
          </p:cNvSpPr>
          <p:nvPr/>
        </p:nvSpPr>
        <p:spPr>
          <a:xfrm>
            <a:off x="7275728" y="2983484"/>
            <a:ext cx="5157787" cy="40761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MX"/>
          </a:p>
          <a:p>
            <a:pPr marL="0" indent="0">
              <a:buFont typeface="Arial" panose="020B0604020202020204" pitchFamily="34" charset="0"/>
              <a:buNone/>
            </a:pPr>
            <a:endParaRPr lang="es-MX"/>
          </a:p>
          <a:p>
            <a:pPr marL="0" indent="0">
              <a:buFont typeface="Arial" panose="020B0604020202020204" pitchFamily="34" charset="0"/>
              <a:buNone/>
            </a:pPr>
            <a:endParaRPr lang="es-MX"/>
          </a:p>
          <a:p>
            <a:pPr marL="0" indent="0" algn="ctr">
              <a:buFont typeface="Arial" panose="020B0604020202020204" pitchFamily="34" charset="0"/>
              <a:buNone/>
            </a:pPr>
            <a:endParaRPr lang="es-MX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MX"/>
              <a:t>p(A|B) = p(A)</a:t>
            </a:r>
            <a:endParaRPr lang="es-MX" dirty="0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F82B7886-B474-4EE6-9E54-1AE226312F24}"/>
              </a:ext>
            </a:extLst>
          </p:cNvPr>
          <p:cNvSpPr/>
          <p:nvPr/>
        </p:nvSpPr>
        <p:spPr>
          <a:xfrm>
            <a:off x="10049295" y="3219919"/>
            <a:ext cx="1892711" cy="1322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sz="1600" dirty="0"/>
              <a:t>Hoy es miércoles</a:t>
            </a:r>
          </a:p>
        </p:txBody>
      </p:sp>
      <p:sp>
        <p:nvSpPr>
          <p:cNvPr id="8" name="13 Rectángulo">
            <a:extLst>
              <a:ext uri="{FF2B5EF4-FFF2-40B4-BE49-F238E27FC236}">
                <a16:creationId xmlns:a16="http://schemas.microsoft.com/office/drawing/2014/main" id="{E7045787-42FC-4673-B305-2CC3CC954B83}"/>
              </a:ext>
            </a:extLst>
          </p:cNvPr>
          <p:cNvSpPr/>
          <p:nvPr/>
        </p:nvSpPr>
        <p:spPr>
          <a:xfrm>
            <a:off x="7782960" y="3219919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</p:spTree>
    <p:extLst>
      <p:ext uri="{BB962C8B-B14F-4D97-AF65-F5344CB8AC3E}">
        <p14:creationId xmlns:p14="http://schemas.microsoft.com/office/powerpoint/2010/main" val="168721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dirty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MX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  <a:blipFill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02E48D6B-E8BF-4E06-B532-7E261D5ACF45}"/>
              </a:ext>
            </a:extLst>
          </p:cNvPr>
          <p:cNvSpPr txBox="1">
            <a:spLocks/>
          </p:cNvSpPr>
          <p:nvPr/>
        </p:nvSpPr>
        <p:spPr>
          <a:xfrm>
            <a:off x="7157741" y="2521678"/>
            <a:ext cx="5157787" cy="432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/>
              <a:t>Eventos independientes</a:t>
            </a:r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863E264E-95C4-45E4-8CFF-F8ED904EEB98}"/>
              </a:ext>
            </a:extLst>
          </p:cNvPr>
          <p:cNvSpPr txBox="1">
            <a:spLocks/>
          </p:cNvSpPr>
          <p:nvPr/>
        </p:nvSpPr>
        <p:spPr>
          <a:xfrm>
            <a:off x="7275728" y="2983484"/>
            <a:ext cx="5157787" cy="40761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s-MX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MX" dirty="0"/>
              <a:t>p(</a:t>
            </a:r>
            <a:r>
              <a:rPr lang="es-MX" dirty="0">
                <a:solidFill>
                  <a:srgbClr val="FF0000"/>
                </a:solidFill>
              </a:rPr>
              <a:t>A</a:t>
            </a:r>
            <a:r>
              <a:rPr lang="es-MX" dirty="0"/>
              <a:t>|B) </a:t>
            </a:r>
            <a:r>
              <a:rPr lang="es-MX" dirty="0">
                <a:solidFill>
                  <a:srgbClr val="FF0000"/>
                </a:solidFill>
              </a:rPr>
              <a:t>=</a:t>
            </a:r>
            <a:r>
              <a:rPr lang="es-MX" dirty="0"/>
              <a:t> p(</a:t>
            </a:r>
            <a:r>
              <a:rPr lang="es-MX" dirty="0">
                <a:solidFill>
                  <a:srgbClr val="FF0000"/>
                </a:solidFill>
              </a:rPr>
              <a:t>A</a:t>
            </a:r>
            <a:r>
              <a:rPr lang="es-MX" dirty="0"/>
              <a:t>)</a:t>
            </a:r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F82B7886-B474-4EE6-9E54-1AE226312F24}"/>
              </a:ext>
            </a:extLst>
          </p:cNvPr>
          <p:cNvSpPr/>
          <p:nvPr/>
        </p:nvSpPr>
        <p:spPr>
          <a:xfrm>
            <a:off x="10049295" y="3219919"/>
            <a:ext cx="1892711" cy="1322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sz="1600" dirty="0"/>
              <a:t>Hoy es miércoles</a:t>
            </a:r>
          </a:p>
        </p:txBody>
      </p:sp>
      <p:sp>
        <p:nvSpPr>
          <p:cNvPr id="8" name="13 Rectángulo">
            <a:extLst>
              <a:ext uri="{FF2B5EF4-FFF2-40B4-BE49-F238E27FC236}">
                <a16:creationId xmlns:a16="http://schemas.microsoft.com/office/drawing/2014/main" id="{E7045787-42FC-4673-B305-2CC3CC954B83}"/>
              </a:ext>
            </a:extLst>
          </p:cNvPr>
          <p:cNvSpPr/>
          <p:nvPr/>
        </p:nvSpPr>
        <p:spPr>
          <a:xfrm>
            <a:off x="7782960" y="3219919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C6BFED26-ED12-49D3-A256-5316C100237C}"/>
              </a:ext>
            </a:extLst>
          </p:cNvPr>
          <p:cNvSpPr/>
          <p:nvPr/>
        </p:nvSpPr>
        <p:spPr>
          <a:xfrm>
            <a:off x="8558074" y="4731798"/>
            <a:ext cx="2795726" cy="1065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833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8435" y="2965141"/>
                <a:ext cx="8794061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e>
                        <m:r>
                          <a:rPr lang="es-MX" i="1" dirty="0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dirty="0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s-MX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MX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MX" i="1" dirty="0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s-MX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MX" i="1" dirty="0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e>
                          <m:r>
                            <a:rPr lang="es-MX" i="1" dirty="0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d>
                      <m:r>
                        <a:rPr lang="es-MX" i="1" dirty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s-MX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MX" i="1" dirty="0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s-MX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s-MX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MX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435" y="2965141"/>
                <a:ext cx="8794061" cy="2705788"/>
              </a:xfrm>
              <a:prstGeom prst="rect">
                <a:avLst/>
              </a:prstGeom>
              <a:blipFill>
                <a:blip r:embed="rId2"/>
                <a:stretch>
                  <a:fillRect l="-41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808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8435" y="2965141"/>
                <a:ext cx="8794061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>
                  <a:solidFill>
                    <a:schemeClr val="tx1"/>
                  </a:solidFill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MX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435" y="2965141"/>
                <a:ext cx="8794061" cy="2705788"/>
              </a:xfrm>
              <a:prstGeom prst="rect">
                <a:avLst/>
              </a:prstGeom>
              <a:blipFill>
                <a:blip r:embed="rId2"/>
                <a:stretch>
                  <a:fillRect l="-41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n 1">
            <a:extLst>
              <a:ext uri="{FF2B5EF4-FFF2-40B4-BE49-F238E27FC236}">
                <a16:creationId xmlns:a16="http://schemas.microsoft.com/office/drawing/2014/main" id="{B728A67B-FC1B-45D8-B9B9-B22956A18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929" y="3508589"/>
            <a:ext cx="3843567" cy="599863"/>
          </a:xfrm>
          <a:prstGeom prst="rect">
            <a:avLst/>
          </a:prstGeom>
        </p:spPr>
      </p:pic>
      <p:sp>
        <p:nvSpPr>
          <p:cNvPr id="5" name="Cerrar llave 4">
            <a:extLst>
              <a:ext uri="{FF2B5EF4-FFF2-40B4-BE49-F238E27FC236}">
                <a16:creationId xmlns:a16="http://schemas.microsoft.com/office/drawing/2014/main" id="{F8FA1456-D286-4BD0-A2E1-579DDEDBD33D}"/>
              </a:ext>
            </a:extLst>
          </p:cNvPr>
          <p:cNvSpPr/>
          <p:nvPr/>
        </p:nvSpPr>
        <p:spPr>
          <a:xfrm>
            <a:off x="6229539" y="2654423"/>
            <a:ext cx="585926" cy="2308194"/>
          </a:xfrm>
          <a:prstGeom prst="righ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772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88149-586A-4A89-B249-F86B8F73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403" y="356247"/>
            <a:ext cx="10515600" cy="1325563"/>
          </a:xfrm>
        </p:spPr>
        <p:txBody>
          <a:bodyPr/>
          <a:lstStyle/>
          <a:p>
            <a:r>
              <a:rPr lang="es-MX" b="1" dirty="0"/>
              <a:t>Linda la cajera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28E3B4-EF4E-4D7A-9660-B36032FB9E7E}"/>
              </a:ext>
            </a:extLst>
          </p:cNvPr>
          <p:cNvSpPr txBox="1"/>
          <p:nvPr/>
        </p:nvSpPr>
        <p:spPr>
          <a:xfrm>
            <a:off x="6303146" y="1819922"/>
            <a:ext cx="50158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Linda tiene 31 años de edad, soltera, inteligente y muy brillante. Se especializó en filosofía. Como estudiante, estaba profundamente preocupada por los problemas de discriminación y justicia social, participando también en manifestaciones </a:t>
            </a:r>
            <a:r>
              <a:rPr lang="es-MX" dirty="0" err="1"/>
              <a:t>anti-nucleares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¿Que es más probable?</a:t>
            </a:r>
          </a:p>
          <a:p>
            <a:r>
              <a:rPr lang="es-MX" dirty="0"/>
              <a:t>A)  Linda es una cajera de banco.</a:t>
            </a:r>
          </a:p>
          <a:p>
            <a:r>
              <a:rPr lang="es-MX" dirty="0"/>
              <a:t>B)  Linda es una cajera de banco y es activista de 	movimientos feministas.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22532" name="Picture 4" descr="Que Debo Estudiar para Trabajar en un Banco como Cajera marzo - 2020">
            <a:extLst>
              <a:ext uri="{FF2B5EF4-FFF2-40B4-BE49-F238E27FC236}">
                <a16:creationId xmlns:a16="http://schemas.microsoft.com/office/drawing/2014/main" id="{C5E72492-4089-4C10-925E-2288914FB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44" y="1866900"/>
            <a:ext cx="46577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90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88149-586A-4A89-B249-F86B8F73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403" y="356247"/>
            <a:ext cx="10515600" cy="1325563"/>
          </a:xfrm>
        </p:spPr>
        <p:txBody>
          <a:bodyPr/>
          <a:lstStyle/>
          <a:p>
            <a:r>
              <a:rPr lang="es-MX" b="1" dirty="0"/>
              <a:t>Linda la cajera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28E3B4-EF4E-4D7A-9660-B36032FB9E7E}"/>
              </a:ext>
            </a:extLst>
          </p:cNvPr>
          <p:cNvSpPr txBox="1"/>
          <p:nvPr/>
        </p:nvSpPr>
        <p:spPr>
          <a:xfrm>
            <a:off x="6303146" y="1819922"/>
            <a:ext cx="50158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Linda tiene 31 años de edad, soltera, inteligente y muy brillante. Se especializó en filosofía. Como estudiante, estaba profundamente preocupada por los problemas de discriminación y justicia social, participando también en manifestaciones </a:t>
            </a:r>
            <a:r>
              <a:rPr lang="es-MX" dirty="0" err="1"/>
              <a:t>anti-nucleares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¿Que es más probable?</a:t>
            </a:r>
          </a:p>
          <a:p>
            <a:r>
              <a:rPr lang="es-MX" b="1" dirty="0">
                <a:solidFill>
                  <a:srgbClr val="FF0000"/>
                </a:solidFill>
              </a:rPr>
              <a:t>A)  Linda es una cajera de banco.</a:t>
            </a:r>
          </a:p>
          <a:p>
            <a:r>
              <a:rPr lang="es-MX" dirty="0"/>
              <a:t>B)  Linda es una cajera de banco y es activista de 	movimientos feministas.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22532" name="Picture 4" descr="Que Debo Estudiar para Trabajar en un Banco como Cajera marzo - 2020">
            <a:extLst>
              <a:ext uri="{FF2B5EF4-FFF2-40B4-BE49-F238E27FC236}">
                <a16:creationId xmlns:a16="http://schemas.microsoft.com/office/drawing/2014/main" id="{C5E72492-4089-4C10-925E-2288914FB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44" y="1866900"/>
            <a:ext cx="46577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48A317C-2BFE-4025-BE89-2C68D39237E5}"/>
              </a:ext>
            </a:extLst>
          </p:cNvPr>
          <p:cNvSpPr txBox="1"/>
          <p:nvPr/>
        </p:nvSpPr>
        <p:spPr>
          <a:xfrm>
            <a:off x="5663953" y="5140171"/>
            <a:ext cx="6249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¿Por qué?</a:t>
            </a:r>
          </a:p>
          <a:p>
            <a:r>
              <a:rPr lang="es-MX" dirty="0"/>
              <a:t>Ser feminista y ser cajera de banco son eventos </a:t>
            </a:r>
            <a:r>
              <a:rPr lang="es-MX" b="1" dirty="0"/>
              <a:t>independientes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736FCA19-6C5F-4A13-85DB-1DCE1001A889}"/>
                  </a:ext>
                </a:extLst>
              </p:cNvPr>
              <p:cNvSpPr/>
              <p:nvPr/>
            </p:nvSpPr>
            <p:spPr>
              <a:xfrm>
                <a:off x="7334241" y="5928352"/>
                <a:ext cx="2601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>
                        <a:latin typeface="Cambria Math"/>
                        <a:ea typeface="Cambria Math"/>
                      </a:rPr>
                      <m:t>=</m:t>
                    </m:r>
                    <m:r>
                      <a:rPr lang="es-MX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𝐹</m:t>
                        </m:r>
                      </m:e>
                    </m:d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>
                  <a:ea typeface="Cambria Math"/>
                </a:endParaRP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736FCA19-6C5F-4A13-85DB-1DCE1001A8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41" y="5928352"/>
                <a:ext cx="260154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7C6A7115-4E4B-4C3F-8209-4908A7A35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41" y="6300158"/>
            <a:ext cx="2583401" cy="40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Marcador de contenido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</p:spPr>
            <p:txBody>
              <a:bodyPr/>
              <a:lstStyle/>
              <a:p>
                <a:pPr marL="0" indent="0" algn="just">
                  <a:buNone/>
                </a:pPr>
                <a:endParaRPr lang="es-MX" b="0" i="1" dirty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/>
                          </a:rPr>
                          <m:t>𝐴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6" name="5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  <a:blipFill rotWithShape="1">
                <a:blip r:embed="rId3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Elipse"/>
          <p:cNvSpPr/>
          <p:nvPr/>
        </p:nvSpPr>
        <p:spPr>
          <a:xfrm>
            <a:off x="378541" y="2297060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690715" y="3467099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-8604"/>
            <a:ext cx="7286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ABC7878-0DA3-4952-99B3-CF463A3D3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172" y="4759897"/>
            <a:ext cx="4240848" cy="153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6 Título">
            <a:extLst>
              <a:ext uri="{FF2B5EF4-FFF2-40B4-BE49-F238E27FC236}">
                <a16:creationId xmlns:a16="http://schemas.microsoft.com/office/drawing/2014/main" id="{12B70D54-25C3-4237-A2FD-67913B8B18B3}"/>
              </a:ext>
            </a:extLst>
          </p:cNvPr>
          <p:cNvSpPr txBox="1">
            <a:spLocks/>
          </p:cNvSpPr>
          <p:nvPr/>
        </p:nvSpPr>
        <p:spPr>
          <a:xfrm rot="2012329">
            <a:off x="8664046" y="4327508"/>
            <a:ext cx="3573342" cy="864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¡Teorema de </a:t>
            </a:r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6697A280-766E-4C10-A0E8-781BE28ED08D}"/>
              </a:ext>
            </a:extLst>
          </p:cNvPr>
          <p:cNvSpPr/>
          <p:nvPr/>
        </p:nvSpPr>
        <p:spPr>
          <a:xfrm rot="16713156">
            <a:off x="6856718" y="3319577"/>
            <a:ext cx="181784" cy="323916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AE47EE8-8AB8-444C-89C9-FDFC18C9999E}"/>
              </a:ext>
            </a:extLst>
          </p:cNvPr>
          <p:cNvSpPr/>
          <p:nvPr/>
        </p:nvSpPr>
        <p:spPr>
          <a:xfrm>
            <a:off x="6611815" y="182880"/>
            <a:ext cx="3127496" cy="10691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E08BCB73-DEBC-4748-80BE-ED9E2016352B}"/>
              </a:ext>
            </a:extLst>
          </p:cNvPr>
          <p:cNvSpPr/>
          <p:nvPr/>
        </p:nvSpPr>
        <p:spPr>
          <a:xfrm rot="10800000">
            <a:off x="8102805" y="2847340"/>
            <a:ext cx="1176611" cy="489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37EF22B-F3CB-435F-A44D-F4AC5FDEEC19}"/>
              </a:ext>
            </a:extLst>
          </p:cNvPr>
          <p:cNvSpPr/>
          <p:nvPr/>
        </p:nvSpPr>
        <p:spPr>
          <a:xfrm>
            <a:off x="5627077" y="2630658"/>
            <a:ext cx="1505243" cy="7983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96561D6A-1A6C-4356-9B07-991A7F759525}"/>
              </a:ext>
            </a:extLst>
          </p:cNvPr>
          <p:cNvSpPr/>
          <p:nvPr/>
        </p:nvSpPr>
        <p:spPr>
          <a:xfrm rot="13541696">
            <a:off x="4524732" y="2151671"/>
            <a:ext cx="1716258" cy="33947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C12CF464-A384-407B-B233-B2E4667B4D46}"/>
              </a:ext>
            </a:extLst>
          </p:cNvPr>
          <p:cNvSpPr/>
          <p:nvPr/>
        </p:nvSpPr>
        <p:spPr>
          <a:xfrm rot="10800000">
            <a:off x="8102804" y="4155764"/>
            <a:ext cx="1176611" cy="489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090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  <p:bldP spid="9" grpId="0" animBg="1"/>
      <p:bldP spid="12" grpId="0"/>
      <p:bldP spid="7" grpId="0" animBg="1"/>
      <p:bldP spid="7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/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</a:t>
            </a:r>
            <a:r>
              <a:rPr lang="es-MX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prior: </a:t>
            </a:r>
            <a:r>
              <a:rPr lang="es-MX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A, con independencia de la observación de B</a:t>
            </a:r>
          </a:p>
          <a:p>
            <a:r>
              <a:rPr lang="es-MX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Verosimilitud: 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 B, cuando el evento A ocurre.</a:t>
            </a:r>
          </a:p>
          <a:p>
            <a:r>
              <a:rPr lang="es-MX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marginal: </a:t>
            </a:r>
            <a:r>
              <a:rPr lang="es-MX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evidencia, con independencia de su relación con A.</a:t>
            </a:r>
            <a:endParaRPr lang="es-MX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dirty="0">
              <a:solidFill>
                <a:srgbClr val="00B050"/>
              </a:solidFill>
            </a:endParaRPr>
          </a:p>
          <a:p>
            <a:pPr lvl="1"/>
            <a:endParaRPr lang="es-MX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6 Elipse">
            <a:extLst>
              <a:ext uri="{FF2B5EF4-FFF2-40B4-BE49-F238E27FC236}">
                <a16:creationId xmlns:a16="http://schemas.microsoft.com/office/drawing/2014/main" id="{EDB01CCF-3B8C-45A3-BDAF-FA57F503A8E5}"/>
              </a:ext>
            </a:extLst>
          </p:cNvPr>
          <p:cNvSpPr/>
          <p:nvPr/>
        </p:nvSpPr>
        <p:spPr>
          <a:xfrm>
            <a:off x="3264617" y="2605086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8B7A3A81-FFA4-4A1B-B43C-0B6EC3670A5F}"/>
              </a:ext>
            </a:extLst>
          </p:cNvPr>
          <p:cNvSpPr/>
          <p:nvPr/>
        </p:nvSpPr>
        <p:spPr>
          <a:xfrm>
            <a:off x="1907764" y="2671454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6 Elipse">
            <a:extLst>
              <a:ext uri="{FF2B5EF4-FFF2-40B4-BE49-F238E27FC236}">
                <a16:creationId xmlns:a16="http://schemas.microsoft.com/office/drawing/2014/main" id="{425C0D0B-2611-470C-9BFD-68D278676942}"/>
              </a:ext>
            </a:extLst>
          </p:cNvPr>
          <p:cNvSpPr/>
          <p:nvPr/>
        </p:nvSpPr>
        <p:spPr>
          <a:xfrm>
            <a:off x="2281237" y="3482615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388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/>
          </a:p>
          <a:p>
            <a:r>
              <a:rPr lang="es-MX" b="1" u="sng" dirty="0"/>
              <a:t>Determinar qué tan probable es que ocurra un evento X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6833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implica decir ‘Bayesiano’?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endParaRPr lang="es-ES" sz="3500" dirty="0"/>
          </a:p>
          <a:p>
            <a:pPr marL="0" indent="0" algn="r">
              <a:buNone/>
            </a:pPr>
            <a:endParaRPr lang="es-ES" sz="3500" dirty="0"/>
          </a:p>
          <a:p>
            <a:pPr marL="0" indent="0" algn="r">
              <a:buNone/>
            </a:pPr>
            <a:r>
              <a:rPr lang="es-ES" sz="3500" dirty="0"/>
              <a:t>Hay una </a:t>
            </a:r>
            <a:r>
              <a:rPr lang="es-ES" sz="3500" b="1" dirty="0"/>
              <a:t>actualización constante </a:t>
            </a:r>
            <a:r>
              <a:rPr lang="es-ES" sz="3500" dirty="0"/>
              <a:t>de la información que me permite reducir mi incertidumbre respecto a la probabilidad de ocurrencia de un evento X.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3497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75EF4E-0179-4629-B894-7639473D4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681037"/>
            <a:ext cx="10525125" cy="48291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5B34877-E5DB-40F6-9548-87A9FDD05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698" y="4249907"/>
            <a:ext cx="2924407" cy="4000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85D245D-97E8-46D1-8C12-6BEB5BAF1641}"/>
              </a:ext>
            </a:extLst>
          </p:cNvPr>
          <p:cNvSpPr txBox="1"/>
          <p:nvPr/>
        </p:nvSpPr>
        <p:spPr>
          <a:xfrm>
            <a:off x="5131293" y="4249907"/>
            <a:ext cx="5850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Al salir la primer maleta, esta se ve como la tuya. Varias personas comienzan a hacer ademán de recogerla, pero, ¿Cuál es la probabilidad de que de hecho sea </a:t>
            </a:r>
            <a:r>
              <a:rPr lang="es-MX" b="1" dirty="0">
                <a:solidFill>
                  <a:schemeClr val="accent1">
                    <a:lumMod val="75000"/>
                  </a:schemeClr>
                </a:solidFill>
              </a:rPr>
              <a:t>tu maleta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945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0083FC4-0FF3-49AA-9699-08746B33CA9C}"/>
              </a:ext>
            </a:extLst>
          </p:cNvPr>
          <p:cNvSpPr txBox="1"/>
          <p:nvPr/>
        </p:nvSpPr>
        <p:spPr>
          <a:xfrm>
            <a:off x="4981205" y="4903300"/>
            <a:ext cx="666629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500" dirty="0"/>
              <a:t>A -&gt; La maleta es mía</a:t>
            </a:r>
          </a:p>
          <a:p>
            <a:endParaRPr lang="es-MX" sz="3500" dirty="0"/>
          </a:p>
          <a:p>
            <a:r>
              <a:rPr lang="es-MX" sz="3500" dirty="0"/>
              <a:t>B -&gt; La maleta </a:t>
            </a:r>
            <a:r>
              <a:rPr lang="es-MX" sz="3500" b="1" dirty="0"/>
              <a:t>se ve</a:t>
            </a:r>
            <a:r>
              <a:rPr lang="es-MX" sz="3500" dirty="0"/>
              <a:t> como la mía</a:t>
            </a:r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4BB98AB7-1728-4C87-93FA-8416BD6064EE}"/>
              </a:ext>
            </a:extLst>
          </p:cNvPr>
          <p:cNvSpPr/>
          <p:nvPr/>
        </p:nvSpPr>
        <p:spPr>
          <a:xfrm>
            <a:off x="4711060" y="4702139"/>
            <a:ext cx="270145" cy="2110481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4531377-0AAD-4D97-B2C2-F7CA30B86609}"/>
              </a:ext>
            </a:extLst>
          </p:cNvPr>
          <p:cNvSpPr/>
          <p:nvPr/>
        </p:nvSpPr>
        <p:spPr>
          <a:xfrm>
            <a:off x="838200" y="5387926"/>
            <a:ext cx="371622" cy="7890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387BF21-5408-4C68-8A91-2B06F4CA5C05}"/>
              </a:ext>
            </a:extLst>
          </p:cNvPr>
          <p:cNvSpPr/>
          <p:nvPr/>
        </p:nvSpPr>
        <p:spPr>
          <a:xfrm>
            <a:off x="1209822" y="5387926"/>
            <a:ext cx="371622" cy="64711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293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216" y="1506257"/>
            <a:ext cx="4880757" cy="1349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2990289"/>
                <a:ext cx="6970160" cy="37123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320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3200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s-MX" sz="3200" b="0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</a:t>
                </a:r>
              </a:p>
              <a:p>
                <a:pPr marL="0" indent="0" algn="ctr">
                  <a:buNone/>
                </a:pP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</a:t>
                </a:r>
              </a:p>
              <a:p>
                <a:pPr marL="0" indent="0" algn="ctr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0.05</a:t>
                </a:r>
                <a:endParaRPr lang="es-MX" sz="2200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2990289"/>
                <a:ext cx="6970160" cy="3712352"/>
              </a:xfrm>
              <a:prstGeom prst="rect">
                <a:avLst/>
              </a:prstGeom>
              <a:blipFill>
                <a:blip r:embed="rId5"/>
                <a:stretch>
                  <a:fillRect l="-787" t="-2956" b="-197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Definición de alerta - Qué es, Significado y Concepto">
            <a:extLst>
              <a:ext uri="{FF2B5EF4-FFF2-40B4-BE49-F238E27FC236}">
                <a16:creationId xmlns:a16="http://schemas.microsoft.com/office/drawing/2014/main" id="{61D18162-C82E-4BF0-8783-12B616802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381" y="6176963"/>
            <a:ext cx="618943" cy="5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58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 Probabilidad general + </a:t>
                </a:r>
                <a:r>
                  <a:rPr lang="es-MX" sz="2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sabiendo que 				mi maleta de hecho está ahí</a:t>
                </a:r>
                <a:endParaRPr lang="es-MX" sz="2200" b="1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5"/>
                <a:stretch>
                  <a:fillRect l="-787" t="-36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180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>
          <a:xfrm>
            <a:off x="447582" y="160938"/>
            <a:ext cx="10515600" cy="1325563"/>
          </a:xfrm>
        </p:spPr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BC4E0B3-8FF1-4CD9-BF91-017A6EEA21A1}"/>
              </a:ext>
            </a:extLst>
          </p:cNvPr>
          <p:cNvSpPr txBox="1"/>
          <p:nvPr/>
        </p:nvSpPr>
        <p:spPr>
          <a:xfrm>
            <a:off x="838200" y="2192784"/>
            <a:ext cx="101249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/>
              <a:t>La probabilidad de que la evidencia acompañe a cualquier estado posible del mundo.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62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050" name="Picture 2" descr="Miles de maletas esperan a sus dueños en el aeropuerto de Bruselas ...">
            <a:extLst>
              <a:ext uri="{FF2B5EF4-FFF2-40B4-BE49-F238E27FC236}">
                <a16:creationId xmlns:a16="http://schemas.microsoft.com/office/drawing/2014/main" id="{1F8008C8-2A3D-4D91-A6B9-2033AC84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0688"/>
            <a:ext cx="1047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8DFBCE3-0B30-4F84-8C5E-6F80530F78A8}"/>
              </a:ext>
            </a:extLst>
          </p:cNvPr>
          <p:cNvSpPr/>
          <p:nvPr/>
        </p:nvSpPr>
        <p:spPr>
          <a:xfrm>
            <a:off x="7146524" y="861134"/>
            <a:ext cx="4169176" cy="160685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Hay un 0.05 de probabilidad de que si yo tomo una maleta al azar de este montón, sea el mismo modelo que mi maleta.</a:t>
            </a:r>
          </a:p>
        </p:txBody>
      </p:sp>
    </p:spTree>
    <p:extLst>
      <p:ext uri="{BB962C8B-B14F-4D97-AF65-F5344CB8AC3E}">
        <p14:creationId xmlns:p14="http://schemas.microsoft.com/office/powerpoint/2010/main" val="331296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050" name="Picture 2" descr="Miles de maletas esperan a sus dueños en el aeropuerto de Bruselas ...">
            <a:extLst>
              <a:ext uri="{FF2B5EF4-FFF2-40B4-BE49-F238E27FC236}">
                <a16:creationId xmlns:a16="http://schemas.microsoft.com/office/drawing/2014/main" id="{1F8008C8-2A3D-4D91-A6B9-2033AC84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0688"/>
            <a:ext cx="1047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800676D3-FD7B-4E18-8935-19FE697E6449}"/>
              </a:ext>
            </a:extLst>
          </p:cNvPr>
          <p:cNvSpPr/>
          <p:nvPr/>
        </p:nvSpPr>
        <p:spPr>
          <a:xfrm>
            <a:off x="1846555" y="2885243"/>
            <a:ext cx="958789" cy="85225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6939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050" name="Picture 2" descr="Miles de maletas esperan a sus dueños en el aeropuerto de Bruselas ...">
            <a:extLst>
              <a:ext uri="{FF2B5EF4-FFF2-40B4-BE49-F238E27FC236}">
                <a16:creationId xmlns:a16="http://schemas.microsoft.com/office/drawing/2014/main" id="{1F8008C8-2A3D-4D91-A6B9-2033AC84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0688"/>
            <a:ext cx="1047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8DFBCE3-0B30-4F84-8C5E-6F80530F78A8}"/>
              </a:ext>
            </a:extLst>
          </p:cNvPr>
          <p:cNvSpPr/>
          <p:nvPr/>
        </p:nvSpPr>
        <p:spPr>
          <a:xfrm>
            <a:off x="7146524" y="861134"/>
            <a:ext cx="4169176" cy="160685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La probabilidad </a:t>
            </a:r>
            <a:r>
              <a:rPr lang="es-MX" b="1" u="sng" dirty="0"/>
              <a:t>ha incrementado un poco</a:t>
            </a:r>
            <a:r>
              <a:rPr lang="es-MX" b="1" dirty="0"/>
              <a:t> dado que sé por seguro que una de las maletas es mía y tiene que ser del mismo modelo.</a:t>
            </a:r>
          </a:p>
        </p:txBody>
      </p:sp>
    </p:spTree>
    <p:extLst>
      <p:ext uri="{BB962C8B-B14F-4D97-AF65-F5344CB8AC3E}">
        <p14:creationId xmlns:p14="http://schemas.microsoft.com/office/powerpoint/2010/main" val="278491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Marcador de contenido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811321" y="4687894"/>
                <a:ext cx="3537435" cy="2564772"/>
              </a:xfrm>
            </p:spPr>
            <p:txBody>
              <a:bodyPr/>
              <a:lstStyle/>
              <a:p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0.049</m:t>
                          </m:r>
                        </m:e>
                      </m:d>
                    </m:oMath>
                  </m:oMathPara>
                </a14:m>
                <a:endParaRPr lang="es-MX" b="0" dirty="0"/>
              </a:p>
              <a:p>
                <a:pPr marL="0" indent="0">
                  <a:buNone/>
                </a:pPr>
                <a:endParaRPr lang="es-MX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=0.059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" name="7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811321" y="4687894"/>
                <a:ext cx="3537435" cy="256477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12 Título"/>
          <p:cNvSpPr>
            <a:spLocks noGrp="1"/>
          </p:cNvSpPr>
          <p:nvPr>
            <p:ph type="title"/>
          </p:nvPr>
        </p:nvSpPr>
        <p:spPr>
          <a:xfrm>
            <a:off x="447582" y="160938"/>
            <a:ext cx="10515600" cy="1325563"/>
          </a:xfrm>
        </p:spPr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E5268F7-00A3-49F8-9B98-4B196697C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845" y="1414117"/>
            <a:ext cx="5181600" cy="1770515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DDB2AF5E-0D69-45FB-9D97-ED074D875B58}"/>
              </a:ext>
            </a:extLst>
          </p:cNvPr>
          <p:cNvSpPr/>
          <p:nvPr/>
        </p:nvSpPr>
        <p:spPr>
          <a:xfrm>
            <a:off x="5767754" y="2222695"/>
            <a:ext cx="675249" cy="7596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B7301DC6-2D17-49BB-B5C0-6207B0A663C5}"/>
                  </a:ext>
                </a:extLst>
              </p:cNvPr>
              <p:cNvSpPr txBox="1"/>
              <p:nvPr/>
            </p:nvSpPr>
            <p:spPr>
              <a:xfrm>
                <a:off x="3429000" y="3027019"/>
                <a:ext cx="5181600" cy="538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5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MX" sz="3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s-MX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 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′∩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∩)</m:t>
                      </m:r>
                    </m:oMath>
                  </m:oMathPara>
                </a14:m>
                <a:endParaRPr lang="es-MX" sz="35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B7301DC6-2D17-49BB-B5C0-6207B0A66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027019"/>
                <a:ext cx="5181600" cy="5386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8A7528F2-6621-44A8-883A-8A245CA821C7}"/>
                  </a:ext>
                </a:extLst>
              </p:cNvPr>
              <p:cNvSpPr/>
              <p:nvPr/>
            </p:nvSpPr>
            <p:spPr>
              <a:xfrm>
                <a:off x="8610600" y="230188"/>
                <a:ext cx="27690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MX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/>
                          </a:rPr>
                          <m:t>𝐴</m:t>
                        </m:r>
                        <m:r>
                          <a:rPr lang="es-MX" i="1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>
                        <a:latin typeface="Cambria Math"/>
                        <a:ea typeface="Cambria Math"/>
                      </a:rPr>
                      <m:t>=</m:t>
                    </m:r>
                    <m:r>
                      <a:rPr lang="es-MX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dirty="0">
                  <a:ea typeface="Cambria Math"/>
                </a:endParaRPr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8A7528F2-6621-44A8-883A-8A245CA821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230188"/>
                <a:ext cx="276909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22BB4012-9860-4048-A5CF-5312316195D5}"/>
                  </a:ext>
                </a:extLst>
              </p:cNvPr>
              <p:cNvSpPr/>
              <p:nvPr/>
            </p:nvSpPr>
            <p:spPr>
              <a:xfrm>
                <a:off x="8610600" y="658574"/>
                <a:ext cx="2848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22BB4012-9860-4048-A5CF-5312316195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658574"/>
                <a:ext cx="2848665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ángulo 16">
            <a:extLst>
              <a:ext uri="{FF2B5EF4-FFF2-40B4-BE49-F238E27FC236}">
                <a16:creationId xmlns:a16="http://schemas.microsoft.com/office/drawing/2014/main" id="{0536DF92-FE3F-44B1-B4CD-994BE990CE1F}"/>
              </a:ext>
            </a:extLst>
          </p:cNvPr>
          <p:cNvSpPr/>
          <p:nvPr/>
        </p:nvSpPr>
        <p:spPr>
          <a:xfrm>
            <a:off x="8373445" y="160938"/>
            <a:ext cx="3370973" cy="9833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3310A42-DA74-4289-BB31-FDC26DD33998}"/>
              </a:ext>
            </a:extLst>
          </p:cNvPr>
          <p:cNvSpPr/>
          <p:nvPr/>
        </p:nvSpPr>
        <p:spPr>
          <a:xfrm>
            <a:off x="9791114" y="230188"/>
            <a:ext cx="858129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1CA34CE-8B10-4867-AC4F-112CC53CA3EF}"/>
              </a:ext>
            </a:extLst>
          </p:cNvPr>
          <p:cNvSpPr/>
          <p:nvPr/>
        </p:nvSpPr>
        <p:spPr>
          <a:xfrm>
            <a:off x="8610600" y="230188"/>
            <a:ext cx="2848665" cy="4140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A2E39EC3-0652-458A-BD6E-B31873B9E295}"/>
              </a:ext>
            </a:extLst>
          </p:cNvPr>
          <p:cNvSpPr/>
          <p:nvPr/>
        </p:nvSpPr>
        <p:spPr>
          <a:xfrm>
            <a:off x="9791114" y="658574"/>
            <a:ext cx="1668151" cy="414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E7102A2-7661-4A4C-927E-05B624E00BE6}"/>
                  </a:ext>
                </a:extLst>
              </p:cNvPr>
              <p:cNvSpPr txBox="1"/>
              <p:nvPr/>
            </p:nvSpPr>
            <p:spPr>
              <a:xfrm>
                <a:off x="3114239" y="3993296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E7102A2-7661-4A4C-927E-05B624E00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239" y="3993296"/>
                <a:ext cx="2961832" cy="276999"/>
              </a:xfrm>
              <a:prstGeom prst="rect">
                <a:avLst/>
              </a:prstGeom>
              <a:blipFill>
                <a:blip r:embed="rId8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FC0716D3-7519-42FD-A4AF-097B39C8880C}"/>
                  </a:ext>
                </a:extLst>
              </p:cNvPr>
              <p:cNvSpPr txBox="1"/>
              <p:nvPr/>
            </p:nvSpPr>
            <p:spPr>
              <a:xfrm>
                <a:off x="5043800" y="4013433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  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′))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FC0716D3-7519-42FD-A4AF-097B39C88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800" y="4013433"/>
                <a:ext cx="2961832" cy="276999"/>
              </a:xfrm>
              <a:prstGeom prst="rect">
                <a:avLst/>
              </a:prstGeom>
              <a:blipFill>
                <a:blip r:embed="rId9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ángulo 24">
            <a:extLst>
              <a:ext uri="{FF2B5EF4-FFF2-40B4-BE49-F238E27FC236}">
                <a16:creationId xmlns:a16="http://schemas.microsoft.com/office/drawing/2014/main" id="{F70BD07F-0771-4909-BBCE-02EC92118773}"/>
              </a:ext>
            </a:extLst>
          </p:cNvPr>
          <p:cNvSpPr/>
          <p:nvPr/>
        </p:nvSpPr>
        <p:spPr>
          <a:xfrm>
            <a:off x="3615397" y="2982351"/>
            <a:ext cx="1915202" cy="67182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A1878491-24F8-4356-9DD6-0FB1BA581124}"/>
              </a:ext>
            </a:extLst>
          </p:cNvPr>
          <p:cNvSpPr/>
          <p:nvPr/>
        </p:nvSpPr>
        <p:spPr>
          <a:xfrm>
            <a:off x="3615397" y="3835799"/>
            <a:ext cx="1915202" cy="67182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8AF5D95-AE52-4E66-9B6B-A80D314048F4}"/>
              </a:ext>
            </a:extLst>
          </p:cNvPr>
          <p:cNvSpPr/>
          <p:nvPr/>
        </p:nvSpPr>
        <p:spPr>
          <a:xfrm>
            <a:off x="5894363" y="3027019"/>
            <a:ext cx="2479082" cy="72895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D63B9180-BC17-4A5A-89E2-D18B71BC5ABE}"/>
              </a:ext>
            </a:extLst>
          </p:cNvPr>
          <p:cNvSpPr/>
          <p:nvPr/>
        </p:nvSpPr>
        <p:spPr>
          <a:xfrm>
            <a:off x="5411613" y="3913468"/>
            <a:ext cx="2142738" cy="59415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E9F57A20-3834-4515-A6C2-5B9E39518820}"/>
                  </a:ext>
                </a:extLst>
              </p:cNvPr>
              <p:cNvSpPr txBox="1"/>
              <p:nvPr/>
            </p:nvSpPr>
            <p:spPr>
              <a:xfrm>
                <a:off x="3057968" y="4594296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∗(0.01))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E9F57A20-3834-4515-A6C2-5B9E39518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968" y="4594296"/>
                <a:ext cx="2961832" cy="276999"/>
              </a:xfrm>
              <a:prstGeom prst="rect">
                <a:avLst/>
              </a:prstGeom>
              <a:blipFill>
                <a:blip r:embed="rId10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13C3CDA-A5EE-4081-B433-93810BDE34EA}"/>
                  </a:ext>
                </a:extLst>
              </p:cNvPr>
              <p:cNvSpPr txBox="1"/>
              <p:nvPr/>
            </p:nvSpPr>
            <p:spPr>
              <a:xfrm>
                <a:off x="4962087" y="4614433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  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(0.05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(0.99))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13C3CDA-A5EE-4081-B433-93810BDE3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087" y="4614433"/>
                <a:ext cx="2961832" cy="276999"/>
              </a:xfrm>
              <a:prstGeom prst="rect">
                <a:avLst/>
              </a:prstGeom>
              <a:blipFill>
                <a:blip r:embed="rId11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17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6" grpId="0"/>
      <p:bldP spid="7" grpId="0"/>
      <p:bldP spid="17" grpId="0" animBg="1"/>
      <p:bldP spid="18" grpId="0" animBg="1"/>
      <p:bldP spid="20" grpId="0" animBg="1"/>
      <p:bldP spid="21" grpId="0" animBg="1"/>
      <p:bldP spid="22" grpId="0"/>
      <p:bldP spid="23" grpId="0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/>
          </a:p>
          <a:p>
            <a:r>
              <a:rPr lang="es-MX" b="1" u="sng" dirty="0"/>
              <a:t>Determinar qué tan </a:t>
            </a:r>
            <a:r>
              <a:rPr lang="es-MX" b="1" u="sng" dirty="0">
                <a:solidFill>
                  <a:srgbClr val="FF0000"/>
                </a:solidFill>
              </a:rPr>
              <a:t>probable</a:t>
            </a:r>
            <a:r>
              <a:rPr lang="es-MX" b="1" u="sng" dirty="0"/>
              <a:t> es que ocurra un evento X</a:t>
            </a:r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AD0FC7E-18E6-4162-B8F8-76AE820E8FB3}"/>
              </a:ext>
            </a:extLst>
          </p:cNvPr>
          <p:cNvSpPr txBox="1"/>
          <p:nvPr/>
        </p:nvSpPr>
        <p:spPr>
          <a:xfrm>
            <a:off x="3338004" y="3018408"/>
            <a:ext cx="537986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Definición clásica (Equiprobabilidad)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Definición frecuentista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Definición subjetiva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Definición axiomática</a:t>
            </a:r>
          </a:p>
        </p:txBody>
      </p:sp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22220937-DA43-4ADC-9134-773BDBA4AB35}"/>
              </a:ext>
            </a:extLst>
          </p:cNvPr>
          <p:cNvSpPr/>
          <p:nvPr/>
        </p:nvSpPr>
        <p:spPr>
          <a:xfrm>
            <a:off x="4527612" y="2130641"/>
            <a:ext cx="426128" cy="88776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764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0.05</a:t>
                </a:r>
                <a:endParaRPr lang="es-MX" sz="2200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5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Definición de alerta - Qué es, Significado y Concepto">
            <a:extLst>
              <a:ext uri="{FF2B5EF4-FFF2-40B4-BE49-F238E27FC236}">
                <a16:creationId xmlns:a16="http://schemas.microsoft.com/office/drawing/2014/main" id="{61D18162-C82E-4BF0-8783-12B616802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381" y="6176963"/>
            <a:ext cx="618943" cy="5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1676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</a:t>
                </a:r>
                <a:r>
                  <a:rPr lang="es-MX" sz="2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0.059</a:t>
                </a:r>
                <a:endParaRPr lang="es-MX" sz="2200" b="1" dirty="0">
                  <a:solidFill>
                    <a:srgbClr val="FF000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5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56602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F2D3025-F771-4D7A-97BB-F830694C7625}"/>
                  </a:ext>
                </a:extLst>
              </p:cNvPr>
              <p:cNvSpPr txBox="1"/>
              <p:nvPr/>
            </p:nvSpPr>
            <p:spPr>
              <a:xfrm>
                <a:off x="4828805" y="1798731"/>
                <a:ext cx="2322752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/>
                                <m:t>|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F2D3025-F771-4D7A-97BB-F830694C7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805" y="1798731"/>
                <a:ext cx="2322752" cy="586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31ABF52-B855-46BE-8C86-AA338F226C34}"/>
                  </a:ext>
                </a:extLst>
              </p:cNvPr>
              <p:cNvSpPr txBox="1"/>
              <p:nvPr/>
            </p:nvSpPr>
            <p:spPr>
              <a:xfrm>
                <a:off x="7998771" y="1702138"/>
                <a:ext cx="2032479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(0.01)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(0.059)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31ABF52-B855-46BE-8C86-AA338F226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771" y="1702138"/>
                <a:ext cx="2032479" cy="586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FB37038-B305-446E-975C-B7966E8D028E}"/>
                  </a:ext>
                </a:extLst>
              </p:cNvPr>
              <p:cNvSpPr txBox="1"/>
              <p:nvPr/>
            </p:nvSpPr>
            <p:spPr>
              <a:xfrm>
                <a:off x="6351035" y="2636844"/>
                <a:ext cx="2753061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0.01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0.059</m:t>
                              </m:r>
                            </m:e>
                          </m:d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.1694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FB37038-B305-446E-975C-B7966E8D0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035" y="2636844"/>
                <a:ext cx="2753061" cy="5767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FB107DB-F2D8-49F9-BD99-88EFEF891E38}"/>
                  </a:ext>
                </a:extLst>
              </p:cNvPr>
              <p:cNvSpPr txBox="1"/>
              <p:nvPr/>
            </p:nvSpPr>
            <p:spPr>
              <a:xfrm>
                <a:off x="4876057" y="4108584"/>
                <a:ext cx="2503506" cy="5906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/>
                                <m:t>|</m:t>
                              </m:r>
                              <m:sSup>
                                <m:sSup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FB107DB-F2D8-49F9-BD99-88EFEF891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057" y="4108584"/>
                <a:ext cx="2503506" cy="5906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7163A1E-E71A-4593-8E1C-B8B5F3EB92A7}"/>
                  </a:ext>
                </a:extLst>
              </p:cNvPr>
              <p:cNvSpPr txBox="1"/>
              <p:nvPr/>
            </p:nvSpPr>
            <p:spPr>
              <a:xfrm>
                <a:off x="8221823" y="4104672"/>
                <a:ext cx="2397131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𝐼𝐵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(0.05)(0.99)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(0.059)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7163A1E-E71A-4593-8E1C-B8B5F3EB9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823" y="4104672"/>
                <a:ext cx="2397131" cy="5767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AF8FCCA-6AC8-4F39-8B4E-DB362F9FADD8}"/>
                  </a:ext>
                </a:extLst>
              </p:cNvPr>
              <p:cNvSpPr txBox="1"/>
              <p:nvPr/>
            </p:nvSpPr>
            <p:spPr>
              <a:xfrm>
                <a:off x="5765737" y="5383147"/>
                <a:ext cx="2819683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0.049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0.059</m:t>
                              </m:r>
                            </m:e>
                          </m:d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.8389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AF8FCCA-6AC8-4F39-8B4E-DB362F9FA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737" y="5383147"/>
                <a:ext cx="2819683" cy="5767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06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5" grpId="0"/>
      <p:bldP spid="17" grpId="0"/>
      <p:bldP spid="18" grpId="0"/>
      <p:bldP spid="20" grpId="0"/>
      <p:bldP spid="21" grpId="0"/>
      <p:bldP spid="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implica decir ‘Bayesiano’?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endParaRPr lang="es-ES" sz="3500" dirty="0"/>
          </a:p>
          <a:p>
            <a:pPr marL="0" indent="0" algn="r">
              <a:buNone/>
            </a:pPr>
            <a:endParaRPr lang="es-ES" sz="3500" dirty="0"/>
          </a:p>
          <a:p>
            <a:pPr marL="0" indent="0" algn="r">
              <a:buNone/>
            </a:pPr>
            <a:r>
              <a:rPr lang="es-ES" sz="3500" dirty="0"/>
              <a:t>Hay una </a:t>
            </a:r>
            <a:r>
              <a:rPr lang="es-ES" sz="3500" b="1" dirty="0"/>
              <a:t>actualización constante </a:t>
            </a:r>
            <a:r>
              <a:rPr lang="es-ES" sz="3500" dirty="0"/>
              <a:t>de la información que me permite reducir mi incertidumbre respecto a la probabilidad de ocurrencia de un evento X.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66998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75EF4E-0179-4629-B894-7639473D4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689915"/>
            <a:ext cx="10525125" cy="48291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5B34877-E5DB-40F6-9548-87A9FDD05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698" y="4249907"/>
            <a:ext cx="2924407" cy="4000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85D245D-97E8-46D1-8C12-6BEB5BAF1641}"/>
              </a:ext>
            </a:extLst>
          </p:cNvPr>
          <p:cNvSpPr txBox="1"/>
          <p:nvPr/>
        </p:nvSpPr>
        <p:spPr>
          <a:xfrm>
            <a:off x="5131293" y="4249907"/>
            <a:ext cx="5850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7030A0"/>
                </a:solidFill>
              </a:rPr>
              <a:t>Continúas esperando, </a:t>
            </a:r>
            <a:r>
              <a:rPr lang="es-MX" b="1" dirty="0">
                <a:solidFill>
                  <a:srgbClr val="7030A0"/>
                </a:solidFill>
              </a:rPr>
              <a:t>ya sólo quedan 15 maletas por salir. ¿Cuál es la probabilidad de que, si la maleta número 86 se ve igual a la tuya, sea la tuya?</a:t>
            </a:r>
          </a:p>
        </p:txBody>
      </p:sp>
    </p:spTree>
    <p:extLst>
      <p:ext uri="{BB962C8B-B14F-4D97-AF65-F5344CB8AC3E}">
        <p14:creationId xmlns:p14="http://schemas.microsoft.com/office/powerpoint/2010/main" val="176365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0083FC4-0FF3-49AA-9699-08746B33CA9C}"/>
              </a:ext>
            </a:extLst>
          </p:cNvPr>
          <p:cNvSpPr txBox="1"/>
          <p:nvPr/>
        </p:nvSpPr>
        <p:spPr>
          <a:xfrm>
            <a:off x="4981205" y="4903300"/>
            <a:ext cx="666629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500" dirty="0"/>
              <a:t>A -&gt; La maleta es mía</a:t>
            </a:r>
          </a:p>
          <a:p>
            <a:endParaRPr lang="es-MX" sz="3500" dirty="0"/>
          </a:p>
          <a:p>
            <a:r>
              <a:rPr lang="es-MX" sz="3500" dirty="0"/>
              <a:t>B -&gt; La maleta </a:t>
            </a:r>
            <a:r>
              <a:rPr lang="es-MX" sz="3500" b="1" dirty="0"/>
              <a:t>se ve</a:t>
            </a:r>
            <a:r>
              <a:rPr lang="es-MX" sz="3500" dirty="0"/>
              <a:t> como la mía</a:t>
            </a:r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4BB98AB7-1728-4C87-93FA-8416BD6064EE}"/>
              </a:ext>
            </a:extLst>
          </p:cNvPr>
          <p:cNvSpPr/>
          <p:nvPr/>
        </p:nvSpPr>
        <p:spPr>
          <a:xfrm>
            <a:off x="4711060" y="4702139"/>
            <a:ext cx="270145" cy="2110481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45434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216" y="1506257"/>
            <a:ext cx="4880757" cy="1349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2990289"/>
                <a:ext cx="6970160" cy="37123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320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3200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s-MX" sz="3200" b="0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=0.0666</m:t>
                      </m:r>
                    </m:oMath>
                  </m:oMathPara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</a:t>
                </a:r>
              </a:p>
              <a:p>
                <a:pPr marL="0" indent="0" algn="ctr">
                  <a:buNone/>
                </a:pP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</a:t>
                </a: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2990289"/>
                <a:ext cx="6970160" cy="3712352"/>
              </a:xfrm>
              <a:prstGeom prst="rect">
                <a:avLst/>
              </a:prstGeom>
              <a:blipFill>
                <a:blip r:embed="rId5"/>
                <a:stretch>
                  <a:fillRect l="-1049" t="-3448" b="-9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Definición de alerta - Qué es, Significado y Concepto">
            <a:extLst>
              <a:ext uri="{FF2B5EF4-FFF2-40B4-BE49-F238E27FC236}">
                <a16:creationId xmlns:a16="http://schemas.microsoft.com/office/drawing/2014/main" id="{61D18162-C82E-4BF0-8783-12B616802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381" y="6176963"/>
            <a:ext cx="618943" cy="5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8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Marcador de contenido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811321" y="4687894"/>
                <a:ext cx="3537435" cy="2564772"/>
              </a:xfrm>
            </p:spPr>
            <p:txBody>
              <a:bodyPr/>
              <a:lstStyle/>
              <a:p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0.0666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0.04665</m:t>
                          </m:r>
                        </m:e>
                      </m:d>
                    </m:oMath>
                  </m:oMathPara>
                </a14:m>
                <a:endParaRPr lang="es-MX" b="0" dirty="0"/>
              </a:p>
              <a:p>
                <a:pPr marL="0" indent="0">
                  <a:buNone/>
                </a:pPr>
                <a:endParaRPr lang="es-MX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=0.1132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" name="7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811321" y="4687894"/>
                <a:ext cx="3537435" cy="256477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12 Título"/>
          <p:cNvSpPr>
            <a:spLocks noGrp="1"/>
          </p:cNvSpPr>
          <p:nvPr>
            <p:ph type="title"/>
          </p:nvPr>
        </p:nvSpPr>
        <p:spPr>
          <a:xfrm>
            <a:off x="447582" y="160938"/>
            <a:ext cx="10515600" cy="1325563"/>
          </a:xfrm>
        </p:spPr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E5268F7-00A3-49F8-9B98-4B196697C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845" y="1414117"/>
            <a:ext cx="5181600" cy="1770515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DDB2AF5E-0D69-45FB-9D97-ED074D875B58}"/>
              </a:ext>
            </a:extLst>
          </p:cNvPr>
          <p:cNvSpPr/>
          <p:nvPr/>
        </p:nvSpPr>
        <p:spPr>
          <a:xfrm>
            <a:off x="5767754" y="2222695"/>
            <a:ext cx="675249" cy="7596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B7301DC6-2D17-49BB-B5C0-6207B0A663C5}"/>
                  </a:ext>
                </a:extLst>
              </p:cNvPr>
              <p:cNvSpPr txBox="1"/>
              <p:nvPr/>
            </p:nvSpPr>
            <p:spPr>
              <a:xfrm>
                <a:off x="3429000" y="3027019"/>
                <a:ext cx="5181600" cy="538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5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MX" sz="3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s-MX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 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′∩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∩)</m:t>
                      </m:r>
                    </m:oMath>
                  </m:oMathPara>
                </a14:m>
                <a:endParaRPr lang="es-MX" sz="35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B7301DC6-2D17-49BB-B5C0-6207B0A66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027019"/>
                <a:ext cx="5181600" cy="5386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8A7528F2-6621-44A8-883A-8A245CA821C7}"/>
                  </a:ext>
                </a:extLst>
              </p:cNvPr>
              <p:cNvSpPr/>
              <p:nvPr/>
            </p:nvSpPr>
            <p:spPr>
              <a:xfrm>
                <a:off x="8610600" y="230188"/>
                <a:ext cx="27690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MX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/>
                          </a:rPr>
                          <m:t>𝐴</m:t>
                        </m:r>
                        <m:r>
                          <a:rPr lang="es-MX" i="1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>
                        <a:latin typeface="Cambria Math"/>
                        <a:ea typeface="Cambria Math"/>
                      </a:rPr>
                      <m:t>=</m:t>
                    </m:r>
                    <m:r>
                      <a:rPr lang="es-MX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dirty="0">
                  <a:ea typeface="Cambria Math"/>
                </a:endParaRPr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8A7528F2-6621-44A8-883A-8A245CA821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230188"/>
                <a:ext cx="276909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22BB4012-9860-4048-A5CF-5312316195D5}"/>
                  </a:ext>
                </a:extLst>
              </p:cNvPr>
              <p:cNvSpPr/>
              <p:nvPr/>
            </p:nvSpPr>
            <p:spPr>
              <a:xfrm>
                <a:off x="8610600" y="658574"/>
                <a:ext cx="2848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22BB4012-9860-4048-A5CF-5312316195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658574"/>
                <a:ext cx="2848665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ángulo 16">
            <a:extLst>
              <a:ext uri="{FF2B5EF4-FFF2-40B4-BE49-F238E27FC236}">
                <a16:creationId xmlns:a16="http://schemas.microsoft.com/office/drawing/2014/main" id="{0536DF92-FE3F-44B1-B4CD-994BE990CE1F}"/>
              </a:ext>
            </a:extLst>
          </p:cNvPr>
          <p:cNvSpPr/>
          <p:nvPr/>
        </p:nvSpPr>
        <p:spPr>
          <a:xfrm>
            <a:off x="8373445" y="160938"/>
            <a:ext cx="3370973" cy="9833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3310A42-DA74-4289-BB31-FDC26DD33998}"/>
              </a:ext>
            </a:extLst>
          </p:cNvPr>
          <p:cNvSpPr/>
          <p:nvPr/>
        </p:nvSpPr>
        <p:spPr>
          <a:xfrm>
            <a:off x="9791114" y="230188"/>
            <a:ext cx="858129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1CA34CE-8B10-4867-AC4F-112CC53CA3EF}"/>
              </a:ext>
            </a:extLst>
          </p:cNvPr>
          <p:cNvSpPr/>
          <p:nvPr/>
        </p:nvSpPr>
        <p:spPr>
          <a:xfrm>
            <a:off x="8610600" y="230188"/>
            <a:ext cx="2848665" cy="4140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A2E39EC3-0652-458A-BD6E-B31873B9E295}"/>
              </a:ext>
            </a:extLst>
          </p:cNvPr>
          <p:cNvSpPr/>
          <p:nvPr/>
        </p:nvSpPr>
        <p:spPr>
          <a:xfrm>
            <a:off x="9791114" y="658574"/>
            <a:ext cx="1668151" cy="414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E7102A2-7661-4A4C-927E-05B624E00BE6}"/>
                  </a:ext>
                </a:extLst>
              </p:cNvPr>
              <p:cNvSpPr txBox="1"/>
              <p:nvPr/>
            </p:nvSpPr>
            <p:spPr>
              <a:xfrm>
                <a:off x="3114239" y="3993296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E7102A2-7661-4A4C-927E-05B624E00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239" y="3993296"/>
                <a:ext cx="2961832" cy="276999"/>
              </a:xfrm>
              <a:prstGeom prst="rect">
                <a:avLst/>
              </a:prstGeom>
              <a:blipFill>
                <a:blip r:embed="rId8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FC0716D3-7519-42FD-A4AF-097B39C8880C}"/>
                  </a:ext>
                </a:extLst>
              </p:cNvPr>
              <p:cNvSpPr txBox="1"/>
              <p:nvPr/>
            </p:nvSpPr>
            <p:spPr>
              <a:xfrm>
                <a:off x="5043800" y="4013433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  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′))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FC0716D3-7519-42FD-A4AF-097B39C88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800" y="4013433"/>
                <a:ext cx="2961832" cy="276999"/>
              </a:xfrm>
              <a:prstGeom prst="rect">
                <a:avLst/>
              </a:prstGeom>
              <a:blipFill>
                <a:blip r:embed="rId9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ángulo 24">
            <a:extLst>
              <a:ext uri="{FF2B5EF4-FFF2-40B4-BE49-F238E27FC236}">
                <a16:creationId xmlns:a16="http://schemas.microsoft.com/office/drawing/2014/main" id="{F70BD07F-0771-4909-BBCE-02EC92118773}"/>
              </a:ext>
            </a:extLst>
          </p:cNvPr>
          <p:cNvSpPr/>
          <p:nvPr/>
        </p:nvSpPr>
        <p:spPr>
          <a:xfrm>
            <a:off x="3615397" y="2982351"/>
            <a:ext cx="1915202" cy="67182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A1878491-24F8-4356-9DD6-0FB1BA581124}"/>
              </a:ext>
            </a:extLst>
          </p:cNvPr>
          <p:cNvSpPr/>
          <p:nvPr/>
        </p:nvSpPr>
        <p:spPr>
          <a:xfrm>
            <a:off x="3615397" y="3835799"/>
            <a:ext cx="1915202" cy="67182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8AF5D95-AE52-4E66-9B6B-A80D314048F4}"/>
              </a:ext>
            </a:extLst>
          </p:cNvPr>
          <p:cNvSpPr/>
          <p:nvPr/>
        </p:nvSpPr>
        <p:spPr>
          <a:xfrm>
            <a:off x="5894363" y="3027019"/>
            <a:ext cx="2479082" cy="72895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D63B9180-BC17-4A5A-89E2-D18B71BC5ABE}"/>
              </a:ext>
            </a:extLst>
          </p:cNvPr>
          <p:cNvSpPr/>
          <p:nvPr/>
        </p:nvSpPr>
        <p:spPr>
          <a:xfrm>
            <a:off x="5411613" y="3913468"/>
            <a:ext cx="2142738" cy="59415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E9F57A20-3834-4515-A6C2-5B9E39518820}"/>
                  </a:ext>
                </a:extLst>
              </p:cNvPr>
              <p:cNvSpPr txBox="1"/>
              <p:nvPr/>
            </p:nvSpPr>
            <p:spPr>
              <a:xfrm>
                <a:off x="3057968" y="4594296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∗(0.0666))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E9F57A20-3834-4515-A6C2-5B9E39518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968" y="4594296"/>
                <a:ext cx="2961832" cy="276999"/>
              </a:xfrm>
              <a:prstGeom prst="rect">
                <a:avLst/>
              </a:prstGeom>
              <a:blipFill>
                <a:blip r:embed="rId10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13C3CDA-A5EE-4081-B433-93810BDE34EA}"/>
                  </a:ext>
                </a:extLst>
              </p:cNvPr>
              <p:cNvSpPr txBox="1"/>
              <p:nvPr/>
            </p:nvSpPr>
            <p:spPr>
              <a:xfrm>
                <a:off x="4962087" y="4614433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  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(0.05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(0.9333))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13C3CDA-A5EE-4081-B433-93810BDE3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087" y="4614433"/>
                <a:ext cx="2961832" cy="276999"/>
              </a:xfrm>
              <a:prstGeom prst="rect">
                <a:avLst/>
              </a:prstGeom>
              <a:blipFill>
                <a:blip r:embed="rId11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34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6" grpId="0"/>
      <p:bldP spid="7" grpId="0"/>
      <p:bldP spid="17" grpId="0" animBg="1"/>
      <p:bldP spid="18" grpId="0" animBg="1"/>
      <p:bldP spid="20" grpId="0" animBg="1"/>
      <p:bldP spid="21" grpId="0" animBg="1"/>
      <p:bldP spid="22" grpId="0"/>
      <p:bldP spid="23" grpId="0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/>
      <p:bldP spid="3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0.05</a:t>
                </a:r>
                <a:endParaRPr lang="es-MX" sz="2200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5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Definición de alerta - Qué es, Significado y Concepto">
            <a:extLst>
              <a:ext uri="{FF2B5EF4-FFF2-40B4-BE49-F238E27FC236}">
                <a16:creationId xmlns:a16="http://schemas.microsoft.com/office/drawing/2014/main" id="{61D18162-C82E-4BF0-8783-12B616802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381" y="6176963"/>
            <a:ext cx="618943" cy="5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9508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</a:t>
                </a:r>
                <a:r>
                  <a:rPr lang="es-MX" sz="2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0.1132</a:t>
                </a:r>
                <a:endParaRPr lang="es-MX" sz="2200" b="1" dirty="0">
                  <a:solidFill>
                    <a:srgbClr val="FF000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5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968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1. Definición clásica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40229" y="1216025"/>
            <a:ext cx="10515600" cy="4351338"/>
          </a:xfrm>
        </p:spPr>
        <p:txBody>
          <a:bodyPr/>
          <a:lstStyle/>
          <a:p>
            <a:r>
              <a:rPr lang="es-MX" dirty="0"/>
              <a:t>Asume </a:t>
            </a:r>
            <a:r>
              <a:rPr lang="es-MX" dirty="0" err="1"/>
              <a:t>equiprobabilidad</a:t>
            </a:r>
            <a:endParaRPr lang="es-MX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239" y="2101623"/>
            <a:ext cx="863917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>
            <a:extLst>
              <a:ext uri="{FF2B5EF4-FFF2-40B4-BE49-F238E27FC236}">
                <a16:creationId xmlns:a16="http://schemas.microsoft.com/office/drawing/2014/main" id="{DFBBF30B-DD0B-497A-9ACF-6156682998E1}"/>
              </a:ext>
            </a:extLst>
          </p:cNvPr>
          <p:cNvSpPr/>
          <p:nvPr/>
        </p:nvSpPr>
        <p:spPr>
          <a:xfrm>
            <a:off x="1602238" y="4625748"/>
            <a:ext cx="8639175" cy="16553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02F97E08-690A-4B7F-B020-398675110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47" y="4916933"/>
            <a:ext cx="43815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83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F2D3025-F771-4D7A-97BB-F830694C7625}"/>
                  </a:ext>
                </a:extLst>
              </p:cNvPr>
              <p:cNvSpPr txBox="1"/>
              <p:nvPr/>
            </p:nvSpPr>
            <p:spPr>
              <a:xfrm>
                <a:off x="4828805" y="1798731"/>
                <a:ext cx="2322752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/>
                                <m:t>|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F2D3025-F771-4D7A-97BB-F830694C7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805" y="1798731"/>
                <a:ext cx="2322752" cy="586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31ABF52-B855-46BE-8C86-AA338F226C34}"/>
                  </a:ext>
                </a:extLst>
              </p:cNvPr>
              <p:cNvSpPr txBox="1"/>
              <p:nvPr/>
            </p:nvSpPr>
            <p:spPr>
              <a:xfrm>
                <a:off x="7998771" y="1702138"/>
                <a:ext cx="2306593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(0.0666)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(0.1132)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31ABF52-B855-46BE-8C86-AA338F226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771" y="1702138"/>
                <a:ext cx="2306593" cy="586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FB37038-B305-446E-975C-B7966E8D028E}"/>
                  </a:ext>
                </a:extLst>
              </p:cNvPr>
              <p:cNvSpPr txBox="1"/>
              <p:nvPr/>
            </p:nvSpPr>
            <p:spPr>
              <a:xfrm>
                <a:off x="6351035" y="2636844"/>
                <a:ext cx="2950231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0.0666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0.1132</m:t>
                              </m:r>
                            </m:e>
                          </m:d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.5883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FB37038-B305-446E-975C-B7966E8D0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035" y="2636844"/>
                <a:ext cx="2950231" cy="5767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FB107DB-F2D8-49F9-BD99-88EFEF891E38}"/>
                  </a:ext>
                </a:extLst>
              </p:cNvPr>
              <p:cNvSpPr txBox="1"/>
              <p:nvPr/>
            </p:nvSpPr>
            <p:spPr>
              <a:xfrm>
                <a:off x="4876057" y="4108584"/>
                <a:ext cx="2503506" cy="5906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/>
                                <m:t>|</m:t>
                              </m:r>
                              <m:sSup>
                                <m:sSup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FB107DB-F2D8-49F9-BD99-88EFEF891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057" y="4108584"/>
                <a:ext cx="2503506" cy="5906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7163A1E-E71A-4593-8E1C-B8B5F3EB92A7}"/>
                  </a:ext>
                </a:extLst>
              </p:cNvPr>
              <p:cNvSpPr txBox="1"/>
              <p:nvPr/>
            </p:nvSpPr>
            <p:spPr>
              <a:xfrm>
                <a:off x="8221823" y="4104672"/>
                <a:ext cx="2653612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𝐼𝐵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(0.05)(0.9333)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(0.1132)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7163A1E-E71A-4593-8E1C-B8B5F3EB9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823" y="4104672"/>
                <a:ext cx="2653612" cy="5767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AF8FCCA-6AC8-4F39-8B4E-DB362F9FADD8}"/>
                  </a:ext>
                </a:extLst>
              </p:cNvPr>
              <p:cNvSpPr txBox="1"/>
              <p:nvPr/>
            </p:nvSpPr>
            <p:spPr>
              <a:xfrm>
                <a:off x="5765737" y="5383147"/>
                <a:ext cx="309379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0.04665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0.1132</m:t>
                              </m:r>
                            </m:e>
                          </m:d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.4121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AF8FCCA-6AC8-4F39-8B4E-DB362F9FA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737" y="5383147"/>
                <a:ext cx="3093796" cy="5767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02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5" grpId="0"/>
      <p:bldP spid="17" grpId="0"/>
      <p:bldP spid="18" grpId="0"/>
      <p:bldP spid="20" grpId="0"/>
      <p:bldP spid="21" grpId="0"/>
      <p:bldP spid="2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Ejemplo:  Diagnóstico médico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16388" y="1825625"/>
            <a:ext cx="673741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dirty="0"/>
              <a:t>Después de realizar su revisión médica anual, una doctora encuentra que su </a:t>
            </a:r>
            <a:r>
              <a:rPr lang="es-MX" b="1" dirty="0">
                <a:solidFill>
                  <a:srgbClr val="FF0000"/>
                </a:solidFill>
              </a:rPr>
              <a:t>paciente X ha dado positivo (</a:t>
            </a:r>
            <a:r>
              <a:rPr lang="es-MX" b="1" dirty="0" err="1">
                <a:solidFill>
                  <a:srgbClr val="FF0000"/>
                </a:solidFill>
              </a:rPr>
              <a:t>PXPos</a:t>
            </a:r>
            <a:r>
              <a:rPr lang="es-MX" b="1" dirty="0">
                <a:solidFill>
                  <a:srgbClr val="FF0000"/>
                </a:solidFill>
              </a:rPr>
              <a:t>)</a:t>
            </a:r>
            <a:r>
              <a:rPr lang="es-MX" b="1" dirty="0"/>
              <a:t> a la </a:t>
            </a:r>
            <a:r>
              <a:rPr lang="es-MX" b="1" dirty="0">
                <a:solidFill>
                  <a:srgbClr val="FF0000"/>
                </a:solidFill>
              </a:rPr>
              <a:t>Enfermedad X (</a:t>
            </a:r>
            <a:r>
              <a:rPr lang="es-MX" b="1" dirty="0" err="1">
                <a:solidFill>
                  <a:srgbClr val="FF0000"/>
                </a:solidFill>
              </a:rPr>
              <a:t>EnfX</a:t>
            </a:r>
            <a:r>
              <a:rPr lang="es-MX" b="1" dirty="0">
                <a:solidFill>
                  <a:srgbClr val="FF0000"/>
                </a:solidFill>
              </a:rPr>
              <a:t>)</a:t>
            </a:r>
            <a:r>
              <a:rPr lang="es-MX" dirty="0">
                <a:solidFill>
                  <a:srgbClr val="FF0000"/>
                </a:solidFill>
              </a:rPr>
              <a:t>. </a:t>
            </a:r>
          </a:p>
          <a:p>
            <a:pPr marL="0" indent="0">
              <a:buNone/>
            </a:pPr>
            <a:endParaRPr lang="es-MX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MX" dirty="0"/>
              <a:t>Sin embargo, esta enfermedad es extremadamente inusual en el grupo etario del paciente X (sólo el 0.2% lo presentan) y se sabe que la prueba realizada no es del todo confiable (Tiene una tasa de Falsas alarmas del 20% y una tasa de omisiones del 10%)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¿Qué tan probable es que el </a:t>
            </a:r>
            <a:r>
              <a:rPr lang="es-MX" dirty="0" err="1"/>
              <a:t>PacX</a:t>
            </a:r>
            <a:r>
              <a:rPr lang="es-MX" dirty="0"/>
              <a:t> tenga la </a:t>
            </a:r>
            <a:r>
              <a:rPr lang="es-MX" dirty="0" err="1"/>
              <a:t>EnfX</a:t>
            </a:r>
            <a:r>
              <a:rPr lang="es-MX" dirty="0"/>
              <a:t> dados los resultados obtenidos por su prueba?</a:t>
            </a:r>
          </a:p>
        </p:txBody>
      </p:sp>
      <p:pic>
        <p:nvPicPr>
          <p:cNvPr id="1026" name="Picture 2" descr="Declararon culpable a médico de Florida por fraude a Medicare ...">
            <a:extLst>
              <a:ext uri="{FF2B5EF4-FFF2-40B4-BE49-F238E27FC236}">
                <a16:creationId xmlns:a16="http://schemas.microsoft.com/office/drawing/2014/main" id="{10707072-53DE-4694-8E68-86CF2565C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88" y="2325950"/>
            <a:ext cx="3827280" cy="254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2594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Ejemplo:  Diagnóstico médico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16388" y="1825625"/>
            <a:ext cx="673741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dirty="0"/>
              <a:t>Después de realizar su revisión médica anual, una doctora encuentra que su </a:t>
            </a:r>
            <a:r>
              <a:rPr lang="es-MX" b="1" dirty="0">
                <a:solidFill>
                  <a:srgbClr val="FF0000"/>
                </a:solidFill>
              </a:rPr>
              <a:t>paciente X ha dado positivo (</a:t>
            </a:r>
            <a:r>
              <a:rPr lang="es-MX" b="1" dirty="0" err="1">
                <a:solidFill>
                  <a:srgbClr val="FF0000"/>
                </a:solidFill>
              </a:rPr>
              <a:t>PXPos</a:t>
            </a:r>
            <a:r>
              <a:rPr lang="es-MX" b="1" dirty="0">
                <a:solidFill>
                  <a:srgbClr val="FF0000"/>
                </a:solidFill>
              </a:rPr>
              <a:t>)</a:t>
            </a:r>
            <a:r>
              <a:rPr lang="es-MX" b="1" dirty="0"/>
              <a:t> a la </a:t>
            </a:r>
            <a:r>
              <a:rPr lang="es-MX" b="1" dirty="0">
                <a:solidFill>
                  <a:srgbClr val="FF0000"/>
                </a:solidFill>
              </a:rPr>
              <a:t>Enfermedad X (</a:t>
            </a:r>
            <a:r>
              <a:rPr lang="es-MX" b="1" dirty="0" err="1">
                <a:solidFill>
                  <a:srgbClr val="FF0000"/>
                </a:solidFill>
              </a:rPr>
              <a:t>EnfX</a:t>
            </a:r>
            <a:r>
              <a:rPr lang="es-MX" b="1" dirty="0">
                <a:solidFill>
                  <a:srgbClr val="FF0000"/>
                </a:solidFill>
              </a:rPr>
              <a:t>)</a:t>
            </a:r>
            <a:r>
              <a:rPr lang="es-MX" dirty="0">
                <a:solidFill>
                  <a:srgbClr val="FF0000"/>
                </a:solidFill>
              </a:rPr>
              <a:t>. </a:t>
            </a:r>
          </a:p>
          <a:p>
            <a:pPr marL="0" indent="0">
              <a:buNone/>
            </a:pPr>
            <a:endParaRPr lang="es-MX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MX" dirty="0"/>
              <a:t>Sin embargo, esta enfermedad es extremadamente inusual en el grupo etario del paciente X (</a:t>
            </a:r>
            <a:r>
              <a:rPr lang="es-MX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sólo el 0.2% lo presentan</a:t>
            </a:r>
            <a:r>
              <a:rPr lang="es-MX" dirty="0"/>
              <a:t>) y se sabe que la prueba realizada no es del todo confiable (Tiene una tasa de </a:t>
            </a:r>
            <a:r>
              <a:rPr lang="es-MX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Falsas alarmas del 20% </a:t>
            </a:r>
            <a:r>
              <a:rPr lang="es-MX" dirty="0"/>
              <a:t>y una tasa de </a:t>
            </a:r>
            <a:r>
              <a:rPr lang="es-MX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omisiones del 10%)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¿Qué tan probable es que el </a:t>
            </a:r>
            <a:r>
              <a:rPr lang="es-MX" dirty="0" err="1"/>
              <a:t>PacX</a:t>
            </a:r>
            <a:r>
              <a:rPr lang="es-MX" dirty="0"/>
              <a:t> tenga la </a:t>
            </a:r>
            <a:r>
              <a:rPr lang="es-MX" dirty="0" err="1"/>
              <a:t>EnfX</a:t>
            </a:r>
            <a:r>
              <a:rPr lang="es-MX" dirty="0"/>
              <a:t> dados los resultados obtenidos por su prueba?</a:t>
            </a:r>
          </a:p>
        </p:txBody>
      </p:sp>
      <p:pic>
        <p:nvPicPr>
          <p:cNvPr id="1026" name="Picture 2" descr="Declararon culpable a médico de Florida por fraude a Medicare ...">
            <a:extLst>
              <a:ext uri="{FF2B5EF4-FFF2-40B4-BE49-F238E27FC236}">
                <a16:creationId xmlns:a16="http://schemas.microsoft.com/office/drawing/2014/main" id="{10707072-53DE-4694-8E68-86CF2565C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88" y="2325950"/>
            <a:ext cx="3827280" cy="254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943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Ejemplo:  Diagnóstico médico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16388" y="1825625"/>
            <a:ext cx="6737412" cy="4351338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B34877-E5DB-40F6-9548-87A9FDD05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687" y="3938587"/>
            <a:ext cx="2924407" cy="400050"/>
          </a:xfrm>
          <a:prstGeom prst="rect">
            <a:avLst/>
          </a:prstGeom>
        </p:spPr>
      </p:pic>
      <p:pic>
        <p:nvPicPr>
          <p:cNvPr id="1026" name="Picture 2" descr="Declararon culpable a médico de Florida por fraude a Medicare ...">
            <a:extLst>
              <a:ext uri="{FF2B5EF4-FFF2-40B4-BE49-F238E27FC236}">
                <a16:creationId xmlns:a16="http://schemas.microsoft.com/office/drawing/2014/main" id="{10707072-53DE-4694-8E68-86CF2565C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88" y="2325950"/>
            <a:ext cx="3827280" cy="254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F856D32-92AD-495A-858C-22D12F9399A2}"/>
                  </a:ext>
                </a:extLst>
              </p:cNvPr>
              <p:cNvSpPr txBox="1"/>
              <p:nvPr/>
            </p:nvSpPr>
            <p:spPr>
              <a:xfrm>
                <a:off x="7991416" y="535994"/>
                <a:ext cx="3362384" cy="81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25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 sz="2500"/>
                        <m:t>|</m:t>
                      </m:r>
                      <m:r>
                        <a:rPr lang="es-MX" sz="25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sz="25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sz="2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MX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5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 sz="2500"/>
                                <m:t>|</m:t>
                              </m:r>
                              <m:r>
                                <a:rPr lang="es-MX" sz="25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sz="2500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F856D32-92AD-495A-858C-22D12F939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416" y="535994"/>
                <a:ext cx="3362384" cy="81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11 Marcador de contenido">
            <a:extLst>
              <a:ext uri="{FF2B5EF4-FFF2-40B4-BE49-F238E27FC236}">
                <a16:creationId xmlns:a16="http://schemas.microsoft.com/office/drawing/2014/main" id="{0DFFB2E7-DC7B-4BE3-971A-67ADBC204856}"/>
              </a:ext>
            </a:extLst>
          </p:cNvPr>
          <p:cNvSpPr txBox="1">
            <a:spLocks/>
          </p:cNvSpPr>
          <p:nvPr/>
        </p:nvSpPr>
        <p:spPr>
          <a:xfrm>
            <a:off x="4758952" y="1951602"/>
            <a:ext cx="6970160" cy="371235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 </a:t>
            </a:r>
          </a:p>
          <a:p>
            <a:pPr marL="0" indent="0">
              <a:buNone/>
            </a:pPr>
            <a:r>
              <a:rPr lang="es-MX" sz="3000" dirty="0">
                <a:solidFill>
                  <a:srgbClr val="00B050"/>
                </a:solidFill>
              </a:rPr>
              <a:t>	P(</a:t>
            </a:r>
            <a:r>
              <a:rPr lang="es-MX" sz="3000" dirty="0" err="1">
                <a:solidFill>
                  <a:srgbClr val="00B050"/>
                </a:solidFill>
              </a:rPr>
              <a:t>EnfX</a:t>
            </a:r>
            <a:r>
              <a:rPr lang="es-MX" sz="3000" dirty="0">
                <a:solidFill>
                  <a:srgbClr val="00B050"/>
                </a:solidFill>
              </a:rPr>
              <a:t>| </a:t>
            </a:r>
            <a:r>
              <a:rPr lang="es-MX" sz="3000" dirty="0" err="1">
                <a:solidFill>
                  <a:srgbClr val="00B050"/>
                </a:solidFill>
              </a:rPr>
              <a:t>PXPos</a:t>
            </a:r>
            <a:r>
              <a:rPr lang="es-MX" sz="3000" dirty="0">
                <a:solidFill>
                  <a:srgbClr val="00B050"/>
                </a:solidFill>
              </a:rPr>
              <a:t>)  </a:t>
            </a:r>
          </a:p>
          <a:p>
            <a:pPr marL="0" indent="0">
              <a:buNone/>
            </a:pPr>
            <a:r>
              <a:rPr lang="es-MX" sz="3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?</a:t>
            </a:r>
          </a:p>
          <a:p>
            <a:r>
              <a:rPr lang="es-MX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prior: </a:t>
            </a:r>
          </a:p>
          <a:p>
            <a:pPr marL="0" indent="0">
              <a:buNone/>
            </a:pPr>
            <a:r>
              <a:rPr lang="es-MX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P(</a:t>
            </a:r>
            <a:r>
              <a:rPr lang="es-MX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Enfx</a:t>
            </a:r>
            <a:r>
              <a:rPr lang="es-MX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</a:p>
          <a:p>
            <a:pPr marL="0" indent="0">
              <a:buNone/>
            </a:pPr>
            <a:r>
              <a:rPr lang="es-MX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0.02</a:t>
            </a:r>
          </a:p>
          <a:p>
            <a:r>
              <a:rPr lang="es-MX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Verosimilitud: </a:t>
            </a:r>
          </a:p>
          <a:p>
            <a:pPr marL="0" indent="0">
              <a:buNone/>
            </a:pPr>
            <a:r>
              <a:rPr lang="es-MX" sz="28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P(</a:t>
            </a:r>
            <a:r>
              <a:rPr lang="es-MX" dirty="0" err="1">
                <a:solidFill>
                  <a:schemeClr val="accent1">
                    <a:lumMod val="75000"/>
                  </a:schemeClr>
                </a:solidFill>
              </a:rPr>
              <a:t>PXPos|EnfX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) </a:t>
            </a:r>
          </a:p>
          <a:p>
            <a:pPr marL="0" indent="0">
              <a:buNone/>
            </a:pP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				</a:t>
            </a:r>
          </a:p>
          <a:p>
            <a:r>
              <a:rPr lang="es-MX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marginal:</a:t>
            </a:r>
          </a:p>
          <a:p>
            <a:pPr marL="0" indent="0">
              <a:buNone/>
            </a:pPr>
            <a:r>
              <a:rPr lang="es-MX" sz="2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P(</a:t>
            </a:r>
            <a:r>
              <a:rPr lang="es-MX" sz="2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PXPos</a:t>
            </a:r>
            <a:r>
              <a:rPr lang="es-MX" sz="2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9 Elipse">
            <a:extLst>
              <a:ext uri="{FF2B5EF4-FFF2-40B4-BE49-F238E27FC236}">
                <a16:creationId xmlns:a16="http://schemas.microsoft.com/office/drawing/2014/main" id="{CB07E473-5108-40B2-B8A8-A8FB1430468D}"/>
              </a:ext>
            </a:extLst>
          </p:cNvPr>
          <p:cNvSpPr/>
          <p:nvPr/>
        </p:nvSpPr>
        <p:spPr>
          <a:xfrm>
            <a:off x="8099368" y="681036"/>
            <a:ext cx="1100832" cy="617437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7F07D07-21BA-483F-8B73-D394371B959C}"/>
              </a:ext>
            </a:extLst>
          </p:cNvPr>
          <p:cNvSpPr/>
          <p:nvPr/>
        </p:nvSpPr>
        <p:spPr>
          <a:xfrm>
            <a:off x="10478834" y="535994"/>
            <a:ext cx="874966" cy="44249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072A797C-3713-4E74-BB48-6E1EEBE87F2A}"/>
              </a:ext>
            </a:extLst>
          </p:cNvPr>
          <p:cNvSpPr/>
          <p:nvPr/>
        </p:nvSpPr>
        <p:spPr>
          <a:xfrm>
            <a:off x="9457868" y="495819"/>
            <a:ext cx="1100832" cy="423883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03E7B880-3417-42DD-92E8-B5842E27AB4E}"/>
              </a:ext>
            </a:extLst>
          </p:cNvPr>
          <p:cNvSpPr/>
          <p:nvPr/>
        </p:nvSpPr>
        <p:spPr>
          <a:xfrm>
            <a:off x="9702607" y="951593"/>
            <a:ext cx="1381125" cy="423883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165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Ejemplo:  Diagnóstico médico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16388" y="1825625"/>
            <a:ext cx="6737412" cy="4351338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B34877-E5DB-40F6-9548-87A9FDD05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687" y="3938587"/>
            <a:ext cx="2924407" cy="400050"/>
          </a:xfrm>
          <a:prstGeom prst="rect">
            <a:avLst/>
          </a:prstGeom>
        </p:spPr>
      </p:pic>
      <p:pic>
        <p:nvPicPr>
          <p:cNvPr id="1026" name="Picture 2" descr="Declararon culpable a médico de Florida por fraude a Medicare ...">
            <a:extLst>
              <a:ext uri="{FF2B5EF4-FFF2-40B4-BE49-F238E27FC236}">
                <a16:creationId xmlns:a16="http://schemas.microsoft.com/office/drawing/2014/main" id="{10707072-53DE-4694-8E68-86CF2565C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88" y="2325950"/>
            <a:ext cx="3827280" cy="254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201A7871-5415-437A-B9AD-7721DF28F825}"/>
                  </a:ext>
                </a:extLst>
              </p:cNvPr>
              <p:cNvSpPr txBox="1"/>
              <p:nvPr/>
            </p:nvSpPr>
            <p:spPr>
              <a:xfrm>
                <a:off x="4630726" y="2512151"/>
                <a:ext cx="6937284" cy="9779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MX" sz="3000" b="0" i="0" smtClean="0">
                          <a:latin typeface="Cambria Math" panose="02040503050406030204" pitchFamily="18" charset="0"/>
                        </a:rPr>
                        <m:t>EnfX</m:t>
                      </m:r>
                      <m:r>
                        <m:rPr>
                          <m:nor/>
                        </m:rPr>
                        <a:rPr lang="es-MX" sz="3000"/>
                        <m:t>|</m:t>
                      </m:r>
                      <m:r>
                        <a:rPr lang="es-MX" sz="3000" b="0" i="1" smtClean="0">
                          <a:latin typeface="Cambria Math" panose="02040503050406030204" pitchFamily="18" charset="0"/>
                        </a:rPr>
                        <m:t>𝑃𝑎𝑐𝑋</m:t>
                      </m:r>
                      <m:r>
                        <a:rPr lang="es-MX" sz="3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MX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s-MX" sz="3000" b="0" i="0" smtClean="0">
                                  <a:latin typeface="Cambria Math" panose="02040503050406030204" pitchFamily="18" charset="0"/>
                                </a:rPr>
                                <m:t>PacX</m:t>
                              </m:r>
                              <m:r>
                                <m:rPr>
                                  <m:nor/>
                                </m:rPr>
                                <a:rPr lang="es-MX" sz="3000"/>
                                <m:t>|</m:t>
                              </m:r>
                              <m:r>
                                <a:rPr lang="es-MX" sz="3000" b="0" i="1" smtClean="0">
                                  <a:latin typeface="Cambria Math" panose="02040503050406030204" pitchFamily="18" charset="0"/>
                                </a:rPr>
                                <m:t>𝐸𝑛𝑓𝑋</m:t>
                              </m:r>
                            </m:e>
                          </m:d>
                          <m:r>
                            <a:rPr lang="es-MX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3000" b="0" i="1" smtClean="0">
                              <a:latin typeface="Cambria Math" panose="02040503050406030204" pitchFamily="18" charset="0"/>
                            </a:rPr>
                            <m:t>𝐸𝑛𝑓𝑋</m:t>
                          </m:r>
                          <m:r>
                            <a:rPr lang="es-MX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sz="3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3000" b="0" i="1" smtClean="0">
                              <a:latin typeface="Cambria Math" panose="02040503050406030204" pitchFamily="18" charset="0"/>
                            </a:rPr>
                            <m:t>𝑃𝑎𝑐𝑋</m:t>
                          </m:r>
                          <m:r>
                            <a:rPr lang="es-MX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sz="3000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201A7871-5415-437A-B9AD-7721DF28F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726" y="2512151"/>
                <a:ext cx="6937284" cy="9779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F856D32-92AD-495A-858C-22D12F9399A2}"/>
                  </a:ext>
                </a:extLst>
              </p:cNvPr>
              <p:cNvSpPr txBox="1"/>
              <p:nvPr/>
            </p:nvSpPr>
            <p:spPr>
              <a:xfrm>
                <a:off x="7991416" y="535994"/>
                <a:ext cx="3362384" cy="81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25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 sz="2500"/>
                        <m:t>|</m:t>
                      </m:r>
                      <m:r>
                        <a:rPr lang="es-MX" sz="25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sz="25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sz="2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MX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5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 sz="2500"/>
                                <m:t>|</m:t>
                              </m:r>
                              <m:r>
                                <a:rPr lang="es-MX" sz="25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sz="2500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F856D32-92AD-495A-858C-22D12F939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416" y="535994"/>
                <a:ext cx="3362384" cy="81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9 Elipse">
            <a:extLst>
              <a:ext uri="{FF2B5EF4-FFF2-40B4-BE49-F238E27FC236}">
                <a16:creationId xmlns:a16="http://schemas.microsoft.com/office/drawing/2014/main" id="{F878118C-902C-4BEB-ADA9-037AC8F2DD51}"/>
              </a:ext>
            </a:extLst>
          </p:cNvPr>
          <p:cNvSpPr/>
          <p:nvPr/>
        </p:nvSpPr>
        <p:spPr>
          <a:xfrm>
            <a:off x="8099368" y="681036"/>
            <a:ext cx="1100832" cy="617437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6 Elipse">
            <a:extLst>
              <a:ext uri="{FF2B5EF4-FFF2-40B4-BE49-F238E27FC236}">
                <a16:creationId xmlns:a16="http://schemas.microsoft.com/office/drawing/2014/main" id="{4C2AF57D-6241-4C3B-94C1-F3D2D9E34A61}"/>
              </a:ext>
            </a:extLst>
          </p:cNvPr>
          <p:cNvSpPr/>
          <p:nvPr/>
        </p:nvSpPr>
        <p:spPr>
          <a:xfrm>
            <a:off x="10478834" y="535994"/>
            <a:ext cx="874966" cy="44249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6 Elipse">
            <a:extLst>
              <a:ext uri="{FF2B5EF4-FFF2-40B4-BE49-F238E27FC236}">
                <a16:creationId xmlns:a16="http://schemas.microsoft.com/office/drawing/2014/main" id="{2D7BFA91-6E12-4E2D-B892-B741D968B05B}"/>
              </a:ext>
            </a:extLst>
          </p:cNvPr>
          <p:cNvSpPr/>
          <p:nvPr/>
        </p:nvSpPr>
        <p:spPr>
          <a:xfrm>
            <a:off x="9457868" y="495819"/>
            <a:ext cx="1100832" cy="423883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6 Elipse">
            <a:extLst>
              <a:ext uri="{FF2B5EF4-FFF2-40B4-BE49-F238E27FC236}">
                <a16:creationId xmlns:a16="http://schemas.microsoft.com/office/drawing/2014/main" id="{76AD118E-038D-4F6F-AD02-E97C7FCD6C1E}"/>
              </a:ext>
            </a:extLst>
          </p:cNvPr>
          <p:cNvSpPr/>
          <p:nvPr/>
        </p:nvSpPr>
        <p:spPr>
          <a:xfrm>
            <a:off x="9702607" y="951593"/>
            <a:ext cx="1381125" cy="423883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03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Ejemplo:  Diagnóstico médico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16388" y="1825625"/>
            <a:ext cx="6737412" cy="4351338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B34877-E5DB-40F6-9548-87A9FDD05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687" y="3938587"/>
            <a:ext cx="2924407" cy="400050"/>
          </a:xfrm>
          <a:prstGeom prst="rect">
            <a:avLst/>
          </a:prstGeom>
        </p:spPr>
      </p:pic>
      <p:pic>
        <p:nvPicPr>
          <p:cNvPr id="1026" name="Picture 2" descr="Declararon culpable a médico de Florida por fraude a Medicare ...">
            <a:extLst>
              <a:ext uri="{FF2B5EF4-FFF2-40B4-BE49-F238E27FC236}">
                <a16:creationId xmlns:a16="http://schemas.microsoft.com/office/drawing/2014/main" id="{10707072-53DE-4694-8E68-86CF2565C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88" y="2325950"/>
            <a:ext cx="3827280" cy="254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201A7871-5415-437A-B9AD-7721DF28F825}"/>
                  </a:ext>
                </a:extLst>
              </p:cNvPr>
              <p:cNvSpPr txBox="1"/>
              <p:nvPr/>
            </p:nvSpPr>
            <p:spPr>
              <a:xfrm>
                <a:off x="4630726" y="2512151"/>
                <a:ext cx="6937284" cy="9779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MX" sz="3000" b="0" i="0" smtClean="0">
                          <a:latin typeface="Cambria Math" panose="02040503050406030204" pitchFamily="18" charset="0"/>
                        </a:rPr>
                        <m:t>EnfX</m:t>
                      </m:r>
                      <m:r>
                        <m:rPr>
                          <m:nor/>
                        </m:rPr>
                        <a:rPr lang="es-MX" sz="3000"/>
                        <m:t>|</m:t>
                      </m:r>
                      <m:r>
                        <a:rPr lang="es-MX" sz="3000" b="0" i="1" smtClean="0">
                          <a:latin typeface="Cambria Math" panose="02040503050406030204" pitchFamily="18" charset="0"/>
                        </a:rPr>
                        <m:t>𝑃𝑎𝑐𝑋</m:t>
                      </m:r>
                      <m:r>
                        <a:rPr lang="es-MX" sz="3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MX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s-MX" sz="3000" b="0" i="0" smtClean="0">
                                  <a:latin typeface="Cambria Math" panose="02040503050406030204" pitchFamily="18" charset="0"/>
                                </a:rPr>
                                <m:t>PacX</m:t>
                              </m:r>
                              <m:r>
                                <m:rPr>
                                  <m:nor/>
                                </m:rPr>
                                <a:rPr lang="es-MX" sz="3000"/>
                                <m:t>|</m:t>
                              </m:r>
                              <m:r>
                                <a:rPr lang="es-MX" sz="3000" b="0" i="1" smtClean="0">
                                  <a:latin typeface="Cambria Math" panose="02040503050406030204" pitchFamily="18" charset="0"/>
                                </a:rPr>
                                <m:t>𝐸𝑛𝑓𝑋</m:t>
                              </m:r>
                            </m:e>
                          </m:d>
                          <m:r>
                            <a:rPr lang="es-MX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3000" b="0" i="1" smtClean="0">
                              <a:latin typeface="Cambria Math" panose="02040503050406030204" pitchFamily="18" charset="0"/>
                            </a:rPr>
                            <m:t>𝐸𝑛𝑓𝑋</m:t>
                          </m:r>
                          <m:r>
                            <a:rPr lang="es-MX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sz="3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3000" b="0" i="1" smtClean="0">
                              <a:latin typeface="Cambria Math" panose="02040503050406030204" pitchFamily="18" charset="0"/>
                            </a:rPr>
                            <m:t>𝑃𝑎𝑐𝑋</m:t>
                          </m:r>
                          <m:r>
                            <a:rPr lang="es-MX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sz="3000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201A7871-5415-437A-B9AD-7721DF28F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726" y="2512151"/>
                <a:ext cx="6937284" cy="9779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F856D32-92AD-495A-858C-22D12F9399A2}"/>
                  </a:ext>
                </a:extLst>
              </p:cNvPr>
              <p:cNvSpPr txBox="1"/>
              <p:nvPr/>
            </p:nvSpPr>
            <p:spPr>
              <a:xfrm>
                <a:off x="7991416" y="535994"/>
                <a:ext cx="3362384" cy="81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25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 sz="2500"/>
                        <m:t>|</m:t>
                      </m:r>
                      <m:r>
                        <a:rPr lang="es-MX" sz="25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sz="25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sz="2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MX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5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 sz="2500"/>
                                <m:t>|</m:t>
                              </m:r>
                              <m:r>
                                <a:rPr lang="es-MX" sz="25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sz="2500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F856D32-92AD-495A-858C-22D12F939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416" y="535994"/>
                <a:ext cx="3362384" cy="81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F781323-56B3-4FE5-935D-6DC590A6D066}"/>
                  </a:ext>
                </a:extLst>
              </p:cNvPr>
              <p:cNvSpPr txBox="1"/>
              <p:nvPr/>
            </p:nvSpPr>
            <p:spPr>
              <a:xfrm>
                <a:off x="5855845" y="4318338"/>
                <a:ext cx="3420232" cy="651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MX" sz="2000" b="0" i="0" smtClean="0">
                          <a:latin typeface="Cambria Math" panose="02040503050406030204" pitchFamily="18" charset="0"/>
                        </a:rPr>
                        <m:t>EnfX</m:t>
                      </m:r>
                      <m:r>
                        <m:rPr>
                          <m:nor/>
                        </m:rPr>
                        <a:rPr lang="es-MX" sz="2000"/>
                        <m:t>|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𝑃𝑎𝑐𝑋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80</m:t>
                              </m:r>
                            </m:e>
                          </m:d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0.02)</m:t>
                          </m:r>
                        </m:num>
                        <m:den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𝑃𝑎𝑐𝑋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sz="2000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F781323-56B3-4FE5-935D-6DC590A6D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845" y="4318338"/>
                <a:ext cx="3420232" cy="6519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62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0083FC4-0FF3-49AA-9699-08746B33CA9C}"/>
              </a:ext>
            </a:extLst>
          </p:cNvPr>
          <p:cNvSpPr txBox="1"/>
          <p:nvPr/>
        </p:nvSpPr>
        <p:spPr>
          <a:xfrm>
            <a:off x="4981205" y="4903300"/>
            <a:ext cx="666629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500" dirty="0"/>
              <a:t>A -&gt; La maleta es mía</a:t>
            </a:r>
          </a:p>
          <a:p>
            <a:endParaRPr lang="es-MX" sz="3500" dirty="0"/>
          </a:p>
          <a:p>
            <a:r>
              <a:rPr lang="es-MX" sz="3500" dirty="0"/>
              <a:t>B -&gt; La maleta </a:t>
            </a:r>
            <a:r>
              <a:rPr lang="es-MX" sz="3500" b="1" dirty="0"/>
              <a:t>se ve</a:t>
            </a:r>
            <a:r>
              <a:rPr lang="es-MX" sz="3500" dirty="0"/>
              <a:t> como la mía</a:t>
            </a:r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4BB98AB7-1728-4C87-93FA-8416BD6064EE}"/>
              </a:ext>
            </a:extLst>
          </p:cNvPr>
          <p:cNvSpPr/>
          <p:nvPr/>
        </p:nvSpPr>
        <p:spPr>
          <a:xfrm>
            <a:off x="4711060" y="4702139"/>
            <a:ext cx="270145" cy="2110481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4531377-0AAD-4D97-B2C2-F7CA30B86609}"/>
              </a:ext>
            </a:extLst>
          </p:cNvPr>
          <p:cNvSpPr/>
          <p:nvPr/>
        </p:nvSpPr>
        <p:spPr>
          <a:xfrm>
            <a:off x="838200" y="5387926"/>
            <a:ext cx="371622" cy="7890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387BF21-5408-4C68-8A91-2B06F4CA5C05}"/>
              </a:ext>
            </a:extLst>
          </p:cNvPr>
          <p:cNvSpPr/>
          <p:nvPr/>
        </p:nvSpPr>
        <p:spPr>
          <a:xfrm>
            <a:off x="1209822" y="5387926"/>
            <a:ext cx="371622" cy="64711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529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216" y="1506257"/>
            <a:ext cx="4880757" cy="1349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2990289"/>
                <a:ext cx="6970160" cy="37123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320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3200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s-MX" sz="3200" b="0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</a:t>
                </a:r>
              </a:p>
              <a:p>
                <a:pPr marL="0" indent="0" algn="ctr">
                  <a:buNone/>
                </a:pP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</a:t>
                </a:r>
              </a:p>
              <a:p>
                <a:pPr marL="0" indent="0" algn="ctr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0.05</a:t>
                </a:r>
                <a:endParaRPr lang="es-MX" sz="2200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2990289"/>
                <a:ext cx="6970160" cy="3712352"/>
              </a:xfrm>
              <a:prstGeom prst="rect">
                <a:avLst/>
              </a:prstGeom>
              <a:blipFill>
                <a:blip r:embed="rId5"/>
                <a:stretch>
                  <a:fillRect l="-787" t="-2956" b="-197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Definición de alerta - Qué es, Significado y Concepto">
            <a:extLst>
              <a:ext uri="{FF2B5EF4-FFF2-40B4-BE49-F238E27FC236}">
                <a16:creationId xmlns:a16="http://schemas.microsoft.com/office/drawing/2014/main" id="{61D18162-C82E-4BF0-8783-12B616802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381" y="6176963"/>
            <a:ext cx="618943" cy="5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66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 Probabilidad general + </a:t>
                </a:r>
                <a:r>
                  <a:rPr lang="es-MX" sz="2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sabiendo que 				mi maleta de hecho está ahí</a:t>
                </a:r>
                <a:endParaRPr lang="es-MX" sz="2200" b="1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5"/>
                <a:stretch>
                  <a:fillRect l="-787" t="-36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655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>
          <a:xfrm>
            <a:off x="447582" y="160938"/>
            <a:ext cx="10515600" cy="1325563"/>
          </a:xfrm>
        </p:spPr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BC4E0B3-8FF1-4CD9-BF91-017A6EEA21A1}"/>
              </a:ext>
            </a:extLst>
          </p:cNvPr>
          <p:cNvSpPr txBox="1"/>
          <p:nvPr/>
        </p:nvSpPr>
        <p:spPr>
          <a:xfrm>
            <a:off x="838200" y="2192784"/>
            <a:ext cx="101249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/>
              <a:t>La probabilidad de que la evidencia acompañe a cualquier estado posible del mundo.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71973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2. Definición </a:t>
            </a:r>
            <a:r>
              <a:rPr lang="es-MX" b="1" dirty="0" err="1"/>
              <a:t>frecuentista</a:t>
            </a:r>
            <a:r>
              <a:rPr lang="es-MX" b="1" dirty="0"/>
              <a:t>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93" y="1208314"/>
            <a:ext cx="5446939" cy="283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787CE4-E5A5-4F47-B2E2-91149254D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818" y="3078256"/>
            <a:ext cx="6303011" cy="3563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27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050" name="Picture 2" descr="Miles de maletas esperan a sus dueños en el aeropuerto de Bruselas ...">
            <a:extLst>
              <a:ext uri="{FF2B5EF4-FFF2-40B4-BE49-F238E27FC236}">
                <a16:creationId xmlns:a16="http://schemas.microsoft.com/office/drawing/2014/main" id="{1F8008C8-2A3D-4D91-A6B9-2033AC84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0688"/>
            <a:ext cx="1047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8DFBCE3-0B30-4F84-8C5E-6F80530F78A8}"/>
              </a:ext>
            </a:extLst>
          </p:cNvPr>
          <p:cNvSpPr/>
          <p:nvPr/>
        </p:nvSpPr>
        <p:spPr>
          <a:xfrm>
            <a:off x="7146524" y="861134"/>
            <a:ext cx="4169176" cy="160685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Hay un 0.05 de probabilidad de que si yo tomo una maleta al azar de este montón, sea el mismo modelo que mi maleta.</a:t>
            </a:r>
          </a:p>
        </p:txBody>
      </p:sp>
    </p:spTree>
    <p:extLst>
      <p:ext uri="{BB962C8B-B14F-4D97-AF65-F5344CB8AC3E}">
        <p14:creationId xmlns:p14="http://schemas.microsoft.com/office/powerpoint/2010/main" val="221637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050" name="Picture 2" descr="Miles de maletas esperan a sus dueños en el aeropuerto de Bruselas ...">
            <a:extLst>
              <a:ext uri="{FF2B5EF4-FFF2-40B4-BE49-F238E27FC236}">
                <a16:creationId xmlns:a16="http://schemas.microsoft.com/office/drawing/2014/main" id="{1F8008C8-2A3D-4D91-A6B9-2033AC84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0688"/>
            <a:ext cx="1047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800676D3-FD7B-4E18-8935-19FE697E6449}"/>
              </a:ext>
            </a:extLst>
          </p:cNvPr>
          <p:cNvSpPr/>
          <p:nvPr/>
        </p:nvSpPr>
        <p:spPr>
          <a:xfrm>
            <a:off x="1846555" y="2885243"/>
            <a:ext cx="958789" cy="85225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8512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050" name="Picture 2" descr="Miles de maletas esperan a sus dueños en el aeropuerto de Bruselas ...">
            <a:extLst>
              <a:ext uri="{FF2B5EF4-FFF2-40B4-BE49-F238E27FC236}">
                <a16:creationId xmlns:a16="http://schemas.microsoft.com/office/drawing/2014/main" id="{1F8008C8-2A3D-4D91-A6B9-2033AC84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0688"/>
            <a:ext cx="1047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8DFBCE3-0B30-4F84-8C5E-6F80530F78A8}"/>
              </a:ext>
            </a:extLst>
          </p:cNvPr>
          <p:cNvSpPr/>
          <p:nvPr/>
        </p:nvSpPr>
        <p:spPr>
          <a:xfrm>
            <a:off x="7146524" y="861134"/>
            <a:ext cx="4169176" cy="160685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La probabilidad </a:t>
            </a:r>
            <a:r>
              <a:rPr lang="es-MX" b="1" u="sng" dirty="0"/>
              <a:t>ha incrementado un poco</a:t>
            </a:r>
            <a:r>
              <a:rPr lang="es-MX" b="1" dirty="0"/>
              <a:t> dado que sé por seguro que una de las maletas es mía y tiene que ser del mismo modelo.</a:t>
            </a:r>
          </a:p>
        </p:txBody>
      </p:sp>
    </p:spTree>
    <p:extLst>
      <p:ext uri="{BB962C8B-B14F-4D97-AF65-F5344CB8AC3E}">
        <p14:creationId xmlns:p14="http://schemas.microsoft.com/office/powerpoint/2010/main" val="30598196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Marcador de contenido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811321" y="4687894"/>
                <a:ext cx="3537435" cy="2564772"/>
              </a:xfrm>
            </p:spPr>
            <p:txBody>
              <a:bodyPr/>
              <a:lstStyle/>
              <a:p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0.049</m:t>
                          </m:r>
                        </m:e>
                      </m:d>
                    </m:oMath>
                  </m:oMathPara>
                </a14:m>
                <a:endParaRPr lang="es-MX" b="0" dirty="0"/>
              </a:p>
              <a:p>
                <a:pPr marL="0" indent="0">
                  <a:buNone/>
                </a:pPr>
                <a:endParaRPr lang="es-MX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=0.059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" name="7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811321" y="4687894"/>
                <a:ext cx="3537435" cy="256477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12 Título"/>
          <p:cNvSpPr>
            <a:spLocks noGrp="1"/>
          </p:cNvSpPr>
          <p:nvPr>
            <p:ph type="title"/>
          </p:nvPr>
        </p:nvSpPr>
        <p:spPr>
          <a:xfrm>
            <a:off x="447582" y="160938"/>
            <a:ext cx="10515600" cy="1325563"/>
          </a:xfrm>
        </p:spPr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E5268F7-00A3-49F8-9B98-4B196697C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845" y="1414117"/>
            <a:ext cx="5181600" cy="1770515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DDB2AF5E-0D69-45FB-9D97-ED074D875B58}"/>
              </a:ext>
            </a:extLst>
          </p:cNvPr>
          <p:cNvSpPr/>
          <p:nvPr/>
        </p:nvSpPr>
        <p:spPr>
          <a:xfrm>
            <a:off x="5767754" y="2222695"/>
            <a:ext cx="675249" cy="7596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B7301DC6-2D17-49BB-B5C0-6207B0A663C5}"/>
                  </a:ext>
                </a:extLst>
              </p:cNvPr>
              <p:cNvSpPr txBox="1"/>
              <p:nvPr/>
            </p:nvSpPr>
            <p:spPr>
              <a:xfrm>
                <a:off x="3429000" y="3027019"/>
                <a:ext cx="5181600" cy="538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5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MX" sz="3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s-MX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 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′∩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∩)</m:t>
                      </m:r>
                    </m:oMath>
                  </m:oMathPara>
                </a14:m>
                <a:endParaRPr lang="es-MX" sz="35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B7301DC6-2D17-49BB-B5C0-6207B0A66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027019"/>
                <a:ext cx="5181600" cy="5386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8A7528F2-6621-44A8-883A-8A245CA821C7}"/>
                  </a:ext>
                </a:extLst>
              </p:cNvPr>
              <p:cNvSpPr/>
              <p:nvPr/>
            </p:nvSpPr>
            <p:spPr>
              <a:xfrm>
                <a:off x="8610600" y="230188"/>
                <a:ext cx="27690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MX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/>
                          </a:rPr>
                          <m:t>𝐴</m:t>
                        </m:r>
                        <m:r>
                          <a:rPr lang="es-MX" i="1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>
                        <a:latin typeface="Cambria Math"/>
                        <a:ea typeface="Cambria Math"/>
                      </a:rPr>
                      <m:t>=</m:t>
                    </m:r>
                    <m:r>
                      <a:rPr lang="es-MX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dirty="0">
                  <a:ea typeface="Cambria Math"/>
                </a:endParaRPr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8A7528F2-6621-44A8-883A-8A245CA821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230188"/>
                <a:ext cx="276909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22BB4012-9860-4048-A5CF-5312316195D5}"/>
                  </a:ext>
                </a:extLst>
              </p:cNvPr>
              <p:cNvSpPr/>
              <p:nvPr/>
            </p:nvSpPr>
            <p:spPr>
              <a:xfrm>
                <a:off x="8610600" y="658574"/>
                <a:ext cx="2848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22BB4012-9860-4048-A5CF-5312316195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658574"/>
                <a:ext cx="2848665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ángulo 16">
            <a:extLst>
              <a:ext uri="{FF2B5EF4-FFF2-40B4-BE49-F238E27FC236}">
                <a16:creationId xmlns:a16="http://schemas.microsoft.com/office/drawing/2014/main" id="{0536DF92-FE3F-44B1-B4CD-994BE990CE1F}"/>
              </a:ext>
            </a:extLst>
          </p:cNvPr>
          <p:cNvSpPr/>
          <p:nvPr/>
        </p:nvSpPr>
        <p:spPr>
          <a:xfrm>
            <a:off x="8373445" y="160938"/>
            <a:ext cx="3370973" cy="9833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3310A42-DA74-4289-BB31-FDC26DD33998}"/>
              </a:ext>
            </a:extLst>
          </p:cNvPr>
          <p:cNvSpPr/>
          <p:nvPr/>
        </p:nvSpPr>
        <p:spPr>
          <a:xfrm>
            <a:off x="9791114" y="230188"/>
            <a:ext cx="858129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1CA34CE-8B10-4867-AC4F-112CC53CA3EF}"/>
              </a:ext>
            </a:extLst>
          </p:cNvPr>
          <p:cNvSpPr/>
          <p:nvPr/>
        </p:nvSpPr>
        <p:spPr>
          <a:xfrm>
            <a:off x="8610600" y="230188"/>
            <a:ext cx="2848665" cy="4140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A2E39EC3-0652-458A-BD6E-B31873B9E295}"/>
              </a:ext>
            </a:extLst>
          </p:cNvPr>
          <p:cNvSpPr/>
          <p:nvPr/>
        </p:nvSpPr>
        <p:spPr>
          <a:xfrm>
            <a:off x="9791114" y="658574"/>
            <a:ext cx="1668151" cy="414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E7102A2-7661-4A4C-927E-05B624E00BE6}"/>
                  </a:ext>
                </a:extLst>
              </p:cNvPr>
              <p:cNvSpPr txBox="1"/>
              <p:nvPr/>
            </p:nvSpPr>
            <p:spPr>
              <a:xfrm>
                <a:off x="3114239" y="3993296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E7102A2-7661-4A4C-927E-05B624E00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239" y="3993296"/>
                <a:ext cx="2961832" cy="276999"/>
              </a:xfrm>
              <a:prstGeom prst="rect">
                <a:avLst/>
              </a:prstGeom>
              <a:blipFill>
                <a:blip r:embed="rId8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FC0716D3-7519-42FD-A4AF-097B39C8880C}"/>
                  </a:ext>
                </a:extLst>
              </p:cNvPr>
              <p:cNvSpPr txBox="1"/>
              <p:nvPr/>
            </p:nvSpPr>
            <p:spPr>
              <a:xfrm>
                <a:off x="5043800" y="4013433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  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′))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FC0716D3-7519-42FD-A4AF-097B39C88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800" y="4013433"/>
                <a:ext cx="2961832" cy="276999"/>
              </a:xfrm>
              <a:prstGeom prst="rect">
                <a:avLst/>
              </a:prstGeom>
              <a:blipFill>
                <a:blip r:embed="rId9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ángulo 24">
            <a:extLst>
              <a:ext uri="{FF2B5EF4-FFF2-40B4-BE49-F238E27FC236}">
                <a16:creationId xmlns:a16="http://schemas.microsoft.com/office/drawing/2014/main" id="{F70BD07F-0771-4909-BBCE-02EC92118773}"/>
              </a:ext>
            </a:extLst>
          </p:cNvPr>
          <p:cNvSpPr/>
          <p:nvPr/>
        </p:nvSpPr>
        <p:spPr>
          <a:xfrm>
            <a:off x="3615397" y="2982351"/>
            <a:ext cx="1915202" cy="67182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A1878491-24F8-4356-9DD6-0FB1BA581124}"/>
              </a:ext>
            </a:extLst>
          </p:cNvPr>
          <p:cNvSpPr/>
          <p:nvPr/>
        </p:nvSpPr>
        <p:spPr>
          <a:xfrm>
            <a:off x="3615397" y="3835799"/>
            <a:ext cx="1915202" cy="67182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8AF5D95-AE52-4E66-9B6B-A80D314048F4}"/>
              </a:ext>
            </a:extLst>
          </p:cNvPr>
          <p:cNvSpPr/>
          <p:nvPr/>
        </p:nvSpPr>
        <p:spPr>
          <a:xfrm>
            <a:off x="5894363" y="3027019"/>
            <a:ext cx="2479082" cy="72895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D63B9180-BC17-4A5A-89E2-D18B71BC5ABE}"/>
              </a:ext>
            </a:extLst>
          </p:cNvPr>
          <p:cNvSpPr/>
          <p:nvPr/>
        </p:nvSpPr>
        <p:spPr>
          <a:xfrm>
            <a:off x="5411613" y="3913468"/>
            <a:ext cx="2142738" cy="59415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E9F57A20-3834-4515-A6C2-5B9E39518820}"/>
                  </a:ext>
                </a:extLst>
              </p:cNvPr>
              <p:cNvSpPr txBox="1"/>
              <p:nvPr/>
            </p:nvSpPr>
            <p:spPr>
              <a:xfrm>
                <a:off x="3057968" y="4594296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∗(0.01))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E9F57A20-3834-4515-A6C2-5B9E39518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968" y="4594296"/>
                <a:ext cx="2961832" cy="276999"/>
              </a:xfrm>
              <a:prstGeom prst="rect">
                <a:avLst/>
              </a:prstGeom>
              <a:blipFill>
                <a:blip r:embed="rId10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13C3CDA-A5EE-4081-B433-93810BDE34EA}"/>
                  </a:ext>
                </a:extLst>
              </p:cNvPr>
              <p:cNvSpPr txBox="1"/>
              <p:nvPr/>
            </p:nvSpPr>
            <p:spPr>
              <a:xfrm>
                <a:off x="4962087" y="4614433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  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(0.05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(0.99))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13C3CDA-A5EE-4081-B433-93810BDE3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087" y="4614433"/>
                <a:ext cx="2961832" cy="276999"/>
              </a:xfrm>
              <a:prstGeom prst="rect">
                <a:avLst/>
              </a:prstGeom>
              <a:blipFill>
                <a:blip r:embed="rId11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7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6" grpId="0"/>
      <p:bldP spid="7" grpId="0"/>
      <p:bldP spid="17" grpId="0" animBg="1"/>
      <p:bldP spid="18" grpId="0" animBg="1"/>
      <p:bldP spid="20" grpId="0" animBg="1"/>
      <p:bldP spid="21" grpId="0" animBg="1"/>
      <p:bldP spid="22" grpId="0"/>
      <p:bldP spid="23" grpId="0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/>
      <p:bldP spid="3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0.05</a:t>
                </a:r>
                <a:endParaRPr lang="es-MX" sz="2200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5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Definición de alerta - Qué es, Significado y Concepto">
            <a:extLst>
              <a:ext uri="{FF2B5EF4-FFF2-40B4-BE49-F238E27FC236}">
                <a16:creationId xmlns:a16="http://schemas.microsoft.com/office/drawing/2014/main" id="{61D18162-C82E-4BF0-8783-12B616802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381" y="6176963"/>
            <a:ext cx="618943" cy="5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8522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</a:t>
                </a:r>
                <a:r>
                  <a:rPr lang="es-MX" sz="2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0.059</a:t>
                </a:r>
                <a:endParaRPr lang="es-MX" sz="2200" b="1" dirty="0">
                  <a:solidFill>
                    <a:srgbClr val="FF000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5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51743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F2D3025-F771-4D7A-97BB-F830694C7625}"/>
                  </a:ext>
                </a:extLst>
              </p:cNvPr>
              <p:cNvSpPr txBox="1"/>
              <p:nvPr/>
            </p:nvSpPr>
            <p:spPr>
              <a:xfrm>
                <a:off x="4828805" y="1798731"/>
                <a:ext cx="2322752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/>
                                <m:t>|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F2D3025-F771-4D7A-97BB-F830694C7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805" y="1798731"/>
                <a:ext cx="2322752" cy="586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31ABF52-B855-46BE-8C86-AA338F226C34}"/>
                  </a:ext>
                </a:extLst>
              </p:cNvPr>
              <p:cNvSpPr txBox="1"/>
              <p:nvPr/>
            </p:nvSpPr>
            <p:spPr>
              <a:xfrm>
                <a:off x="7998771" y="1702138"/>
                <a:ext cx="2032479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(0.01)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(0.059)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31ABF52-B855-46BE-8C86-AA338F226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771" y="1702138"/>
                <a:ext cx="2032479" cy="586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FB37038-B305-446E-975C-B7966E8D028E}"/>
                  </a:ext>
                </a:extLst>
              </p:cNvPr>
              <p:cNvSpPr txBox="1"/>
              <p:nvPr/>
            </p:nvSpPr>
            <p:spPr>
              <a:xfrm>
                <a:off x="6351035" y="2636844"/>
                <a:ext cx="2753061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0.01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0.059</m:t>
                              </m:r>
                            </m:e>
                          </m:d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.1694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FB37038-B305-446E-975C-B7966E8D0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035" y="2636844"/>
                <a:ext cx="2753061" cy="5767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FB107DB-F2D8-49F9-BD99-88EFEF891E38}"/>
                  </a:ext>
                </a:extLst>
              </p:cNvPr>
              <p:cNvSpPr txBox="1"/>
              <p:nvPr/>
            </p:nvSpPr>
            <p:spPr>
              <a:xfrm>
                <a:off x="4876057" y="4108584"/>
                <a:ext cx="2503506" cy="5906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/>
                                <m:t>|</m:t>
                              </m:r>
                              <m:sSup>
                                <m:sSup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FB107DB-F2D8-49F9-BD99-88EFEF891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057" y="4108584"/>
                <a:ext cx="2503506" cy="5906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7163A1E-E71A-4593-8E1C-B8B5F3EB92A7}"/>
                  </a:ext>
                </a:extLst>
              </p:cNvPr>
              <p:cNvSpPr txBox="1"/>
              <p:nvPr/>
            </p:nvSpPr>
            <p:spPr>
              <a:xfrm>
                <a:off x="8221823" y="4104672"/>
                <a:ext cx="2397131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𝐼𝐵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(0.05)(0.99)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(0.059)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7163A1E-E71A-4593-8E1C-B8B5F3EB9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823" y="4104672"/>
                <a:ext cx="2397131" cy="5767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AF8FCCA-6AC8-4F39-8B4E-DB362F9FADD8}"/>
                  </a:ext>
                </a:extLst>
              </p:cNvPr>
              <p:cNvSpPr txBox="1"/>
              <p:nvPr/>
            </p:nvSpPr>
            <p:spPr>
              <a:xfrm>
                <a:off x="5765737" y="5383147"/>
                <a:ext cx="2819683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0.049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0.059</m:t>
                              </m:r>
                            </m:e>
                          </m:d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.8389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AF8FCCA-6AC8-4F39-8B4E-DB362F9FA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737" y="5383147"/>
                <a:ext cx="2819683" cy="5767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50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5" grpId="0"/>
      <p:bldP spid="17" grpId="0"/>
      <p:bldP spid="18" grpId="0"/>
      <p:bldP spid="20" grpId="0"/>
      <p:bldP spid="21" grpId="0"/>
      <p:bldP spid="2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implica decir ‘Bayesiano’?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endParaRPr lang="es-ES" sz="3500" dirty="0"/>
          </a:p>
          <a:p>
            <a:pPr marL="0" indent="0" algn="r">
              <a:buNone/>
            </a:pPr>
            <a:endParaRPr lang="es-ES" sz="3500" dirty="0"/>
          </a:p>
          <a:p>
            <a:pPr marL="0" indent="0" algn="r">
              <a:buNone/>
            </a:pPr>
            <a:r>
              <a:rPr lang="es-ES" sz="3500" dirty="0"/>
              <a:t>Hay una </a:t>
            </a:r>
            <a:r>
              <a:rPr lang="es-ES" sz="3500" b="1" dirty="0"/>
              <a:t>actualización constante </a:t>
            </a:r>
            <a:r>
              <a:rPr lang="es-ES" sz="3500" dirty="0"/>
              <a:t>de la información que me permite reducir mi incertidumbre respecto a la probabilidad de ocurrencia de un evento X.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53981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75EF4E-0179-4629-B894-7639473D4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681037"/>
            <a:ext cx="10525125" cy="48291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5B34877-E5DB-40F6-9548-87A9FDD05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698" y="4249907"/>
            <a:ext cx="2924407" cy="4000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85D245D-97E8-46D1-8C12-6BEB5BAF1641}"/>
              </a:ext>
            </a:extLst>
          </p:cNvPr>
          <p:cNvSpPr txBox="1"/>
          <p:nvPr/>
        </p:nvSpPr>
        <p:spPr>
          <a:xfrm>
            <a:off x="5131293" y="4249907"/>
            <a:ext cx="5850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7030A0"/>
                </a:solidFill>
              </a:rPr>
              <a:t>Continúas esperando, </a:t>
            </a:r>
            <a:r>
              <a:rPr lang="es-MX" b="1" dirty="0">
                <a:solidFill>
                  <a:srgbClr val="7030A0"/>
                </a:solidFill>
              </a:rPr>
              <a:t>ya sólo quedan 15 maletas por salir. ¿Cuál es la probabilidad de que, si la maleta número 86 se ve igual a la tuya, sea la tuya?</a:t>
            </a:r>
          </a:p>
        </p:txBody>
      </p:sp>
    </p:spTree>
    <p:extLst>
      <p:ext uri="{BB962C8B-B14F-4D97-AF65-F5344CB8AC3E}">
        <p14:creationId xmlns:p14="http://schemas.microsoft.com/office/powerpoint/2010/main" val="105383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0083FC4-0FF3-49AA-9699-08746B33CA9C}"/>
              </a:ext>
            </a:extLst>
          </p:cNvPr>
          <p:cNvSpPr txBox="1"/>
          <p:nvPr/>
        </p:nvSpPr>
        <p:spPr>
          <a:xfrm>
            <a:off x="4981205" y="4903300"/>
            <a:ext cx="666629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500" dirty="0"/>
              <a:t>A -&gt; La maleta es mía</a:t>
            </a:r>
          </a:p>
          <a:p>
            <a:endParaRPr lang="es-MX" sz="3500" dirty="0"/>
          </a:p>
          <a:p>
            <a:r>
              <a:rPr lang="es-MX" sz="3500" dirty="0"/>
              <a:t>B -&gt; La maleta </a:t>
            </a:r>
            <a:r>
              <a:rPr lang="es-MX" sz="3500" b="1" dirty="0"/>
              <a:t>se ve</a:t>
            </a:r>
            <a:r>
              <a:rPr lang="es-MX" sz="3500" dirty="0"/>
              <a:t> como la mía</a:t>
            </a:r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4BB98AB7-1728-4C87-93FA-8416BD6064EE}"/>
              </a:ext>
            </a:extLst>
          </p:cNvPr>
          <p:cNvSpPr/>
          <p:nvPr/>
        </p:nvSpPr>
        <p:spPr>
          <a:xfrm>
            <a:off x="4711060" y="4702139"/>
            <a:ext cx="270145" cy="2110481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5641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2. Definición </a:t>
            </a:r>
            <a:r>
              <a:rPr lang="es-MX" b="1" dirty="0" err="1"/>
              <a:t>frecuentista</a:t>
            </a:r>
            <a:r>
              <a:rPr lang="es-MX" b="1" dirty="0"/>
              <a:t>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860" y="1719942"/>
            <a:ext cx="9681165" cy="217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83175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216" y="1506257"/>
            <a:ext cx="4880757" cy="1349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2990289"/>
                <a:ext cx="6970160" cy="37123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320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3200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s-MX" sz="3200" b="0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=0.0666</m:t>
                      </m:r>
                    </m:oMath>
                  </m:oMathPara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</a:t>
                </a:r>
              </a:p>
              <a:p>
                <a:pPr marL="0" indent="0" algn="ctr">
                  <a:buNone/>
                </a:pP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</a:t>
                </a: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2990289"/>
                <a:ext cx="6970160" cy="3712352"/>
              </a:xfrm>
              <a:prstGeom prst="rect">
                <a:avLst/>
              </a:prstGeom>
              <a:blipFill>
                <a:blip r:embed="rId5"/>
                <a:stretch>
                  <a:fillRect l="-1049" t="-3448" b="-9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Definición de alerta - Qué es, Significado y Concepto">
            <a:extLst>
              <a:ext uri="{FF2B5EF4-FFF2-40B4-BE49-F238E27FC236}">
                <a16:creationId xmlns:a16="http://schemas.microsoft.com/office/drawing/2014/main" id="{61D18162-C82E-4BF0-8783-12B616802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381" y="6176963"/>
            <a:ext cx="618943" cy="5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57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Marcador de contenido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811321" y="4687894"/>
                <a:ext cx="3537435" cy="2564772"/>
              </a:xfrm>
            </p:spPr>
            <p:txBody>
              <a:bodyPr/>
              <a:lstStyle/>
              <a:p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0.0666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0.04665</m:t>
                          </m:r>
                        </m:e>
                      </m:d>
                    </m:oMath>
                  </m:oMathPara>
                </a14:m>
                <a:endParaRPr lang="es-MX" b="0" dirty="0"/>
              </a:p>
              <a:p>
                <a:pPr marL="0" indent="0">
                  <a:buNone/>
                </a:pPr>
                <a:endParaRPr lang="es-MX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=0.1132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" name="7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811321" y="4687894"/>
                <a:ext cx="3537435" cy="256477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12 Título"/>
          <p:cNvSpPr>
            <a:spLocks noGrp="1"/>
          </p:cNvSpPr>
          <p:nvPr>
            <p:ph type="title"/>
          </p:nvPr>
        </p:nvSpPr>
        <p:spPr>
          <a:xfrm>
            <a:off x="447582" y="160938"/>
            <a:ext cx="10515600" cy="1325563"/>
          </a:xfrm>
        </p:spPr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E5268F7-00A3-49F8-9B98-4B196697C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845" y="1414117"/>
            <a:ext cx="5181600" cy="1770515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DDB2AF5E-0D69-45FB-9D97-ED074D875B58}"/>
              </a:ext>
            </a:extLst>
          </p:cNvPr>
          <p:cNvSpPr/>
          <p:nvPr/>
        </p:nvSpPr>
        <p:spPr>
          <a:xfrm>
            <a:off x="5767754" y="2222695"/>
            <a:ext cx="675249" cy="7596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B7301DC6-2D17-49BB-B5C0-6207B0A663C5}"/>
                  </a:ext>
                </a:extLst>
              </p:cNvPr>
              <p:cNvSpPr txBox="1"/>
              <p:nvPr/>
            </p:nvSpPr>
            <p:spPr>
              <a:xfrm>
                <a:off x="3429000" y="3027019"/>
                <a:ext cx="5181600" cy="538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5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MX" sz="3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s-MX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 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′∩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∩)</m:t>
                      </m:r>
                    </m:oMath>
                  </m:oMathPara>
                </a14:m>
                <a:endParaRPr lang="es-MX" sz="35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B7301DC6-2D17-49BB-B5C0-6207B0A66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027019"/>
                <a:ext cx="5181600" cy="5386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8A7528F2-6621-44A8-883A-8A245CA821C7}"/>
                  </a:ext>
                </a:extLst>
              </p:cNvPr>
              <p:cNvSpPr/>
              <p:nvPr/>
            </p:nvSpPr>
            <p:spPr>
              <a:xfrm>
                <a:off x="8610600" y="230188"/>
                <a:ext cx="27690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MX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/>
                          </a:rPr>
                          <m:t>𝐴</m:t>
                        </m:r>
                        <m:r>
                          <a:rPr lang="es-MX" i="1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>
                        <a:latin typeface="Cambria Math"/>
                        <a:ea typeface="Cambria Math"/>
                      </a:rPr>
                      <m:t>=</m:t>
                    </m:r>
                    <m:r>
                      <a:rPr lang="es-MX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dirty="0">
                  <a:ea typeface="Cambria Math"/>
                </a:endParaRPr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8A7528F2-6621-44A8-883A-8A245CA821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230188"/>
                <a:ext cx="276909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22BB4012-9860-4048-A5CF-5312316195D5}"/>
                  </a:ext>
                </a:extLst>
              </p:cNvPr>
              <p:cNvSpPr/>
              <p:nvPr/>
            </p:nvSpPr>
            <p:spPr>
              <a:xfrm>
                <a:off x="8610600" y="658574"/>
                <a:ext cx="2848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22BB4012-9860-4048-A5CF-5312316195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658574"/>
                <a:ext cx="2848665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ángulo 16">
            <a:extLst>
              <a:ext uri="{FF2B5EF4-FFF2-40B4-BE49-F238E27FC236}">
                <a16:creationId xmlns:a16="http://schemas.microsoft.com/office/drawing/2014/main" id="{0536DF92-FE3F-44B1-B4CD-994BE990CE1F}"/>
              </a:ext>
            </a:extLst>
          </p:cNvPr>
          <p:cNvSpPr/>
          <p:nvPr/>
        </p:nvSpPr>
        <p:spPr>
          <a:xfrm>
            <a:off x="8373445" y="160938"/>
            <a:ext cx="3370973" cy="9833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3310A42-DA74-4289-BB31-FDC26DD33998}"/>
              </a:ext>
            </a:extLst>
          </p:cNvPr>
          <p:cNvSpPr/>
          <p:nvPr/>
        </p:nvSpPr>
        <p:spPr>
          <a:xfrm>
            <a:off x="9791114" y="230188"/>
            <a:ext cx="858129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1CA34CE-8B10-4867-AC4F-112CC53CA3EF}"/>
              </a:ext>
            </a:extLst>
          </p:cNvPr>
          <p:cNvSpPr/>
          <p:nvPr/>
        </p:nvSpPr>
        <p:spPr>
          <a:xfrm>
            <a:off x="8610600" y="230188"/>
            <a:ext cx="2848665" cy="4140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A2E39EC3-0652-458A-BD6E-B31873B9E295}"/>
              </a:ext>
            </a:extLst>
          </p:cNvPr>
          <p:cNvSpPr/>
          <p:nvPr/>
        </p:nvSpPr>
        <p:spPr>
          <a:xfrm>
            <a:off x="9791114" y="658574"/>
            <a:ext cx="1668151" cy="414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E7102A2-7661-4A4C-927E-05B624E00BE6}"/>
                  </a:ext>
                </a:extLst>
              </p:cNvPr>
              <p:cNvSpPr txBox="1"/>
              <p:nvPr/>
            </p:nvSpPr>
            <p:spPr>
              <a:xfrm>
                <a:off x="3114239" y="3993296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E7102A2-7661-4A4C-927E-05B624E00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239" y="3993296"/>
                <a:ext cx="2961832" cy="276999"/>
              </a:xfrm>
              <a:prstGeom prst="rect">
                <a:avLst/>
              </a:prstGeom>
              <a:blipFill>
                <a:blip r:embed="rId8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FC0716D3-7519-42FD-A4AF-097B39C8880C}"/>
                  </a:ext>
                </a:extLst>
              </p:cNvPr>
              <p:cNvSpPr txBox="1"/>
              <p:nvPr/>
            </p:nvSpPr>
            <p:spPr>
              <a:xfrm>
                <a:off x="5043800" y="4013433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  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′))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FC0716D3-7519-42FD-A4AF-097B39C88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800" y="4013433"/>
                <a:ext cx="2961832" cy="276999"/>
              </a:xfrm>
              <a:prstGeom prst="rect">
                <a:avLst/>
              </a:prstGeom>
              <a:blipFill>
                <a:blip r:embed="rId9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ángulo 24">
            <a:extLst>
              <a:ext uri="{FF2B5EF4-FFF2-40B4-BE49-F238E27FC236}">
                <a16:creationId xmlns:a16="http://schemas.microsoft.com/office/drawing/2014/main" id="{F70BD07F-0771-4909-BBCE-02EC92118773}"/>
              </a:ext>
            </a:extLst>
          </p:cNvPr>
          <p:cNvSpPr/>
          <p:nvPr/>
        </p:nvSpPr>
        <p:spPr>
          <a:xfrm>
            <a:off x="3615397" y="2982351"/>
            <a:ext cx="1915202" cy="67182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A1878491-24F8-4356-9DD6-0FB1BA581124}"/>
              </a:ext>
            </a:extLst>
          </p:cNvPr>
          <p:cNvSpPr/>
          <p:nvPr/>
        </p:nvSpPr>
        <p:spPr>
          <a:xfrm>
            <a:off x="3615397" y="3835799"/>
            <a:ext cx="1915202" cy="67182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8AF5D95-AE52-4E66-9B6B-A80D314048F4}"/>
              </a:ext>
            </a:extLst>
          </p:cNvPr>
          <p:cNvSpPr/>
          <p:nvPr/>
        </p:nvSpPr>
        <p:spPr>
          <a:xfrm>
            <a:off x="5894363" y="3027019"/>
            <a:ext cx="2479082" cy="72895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D63B9180-BC17-4A5A-89E2-D18B71BC5ABE}"/>
              </a:ext>
            </a:extLst>
          </p:cNvPr>
          <p:cNvSpPr/>
          <p:nvPr/>
        </p:nvSpPr>
        <p:spPr>
          <a:xfrm>
            <a:off x="5411613" y="3913468"/>
            <a:ext cx="2142738" cy="59415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E9F57A20-3834-4515-A6C2-5B9E39518820}"/>
                  </a:ext>
                </a:extLst>
              </p:cNvPr>
              <p:cNvSpPr txBox="1"/>
              <p:nvPr/>
            </p:nvSpPr>
            <p:spPr>
              <a:xfrm>
                <a:off x="3057968" y="4594296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∗(0.0666))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E9F57A20-3834-4515-A6C2-5B9E39518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968" y="4594296"/>
                <a:ext cx="2961832" cy="276999"/>
              </a:xfrm>
              <a:prstGeom prst="rect">
                <a:avLst/>
              </a:prstGeom>
              <a:blipFill>
                <a:blip r:embed="rId10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13C3CDA-A5EE-4081-B433-93810BDE34EA}"/>
                  </a:ext>
                </a:extLst>
              </p:cNvPr>
              <p:cNvSpPr txBox="1"/>
              <p:nvPr/>
            </p:nvSpPr>
            <p:spPr>
              <a:xfrm>
                <a:off x="4962087" y="4614433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  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(0.05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(0.9333))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13C3CDA-A5EE-4081-B433-93810BDE3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087" y="4614433"/>
                <a:ext cx="2961832" cy="276999"/>
              </a:xfrm>
              <a:prstGeom prst="rect">
                <a:avLst/>
              </a:prstGeom>
              <a:blipFill>
                <a:blip r:embed="rId11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54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6" grpId="0"/>
      <p:bldP spid="7" grpId="0"/>
      <p:bldP spid="17" grpId="0" animBg="1"/>
      <p:bldP spid="18" grpId="0" animBg="1"/>
      <p:bldP spid="20" grpId="0" animBg="1"/>
      <p:bldP spid="21" grpId="0" animBg="1"/>
      <p:bldP spid="22" grpId="0"/>
      <p:bldP spid="23" grpId="0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/>
      <p:bldP spid="3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0.05</a:t>
                </a:r>
                <a:endParaRPr lang="es-MX" sz="2200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5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Definición de alerta - Qué es, Significado y Concepto">
            <a:extLst>
              <a:ext uri="{FF2B5EF4-FFF2-40B4-BE49-F238E27FC236}">
                <a16:creationId xmlns:a16="http://schemas.microsoft.com/office/drawing/2014/main" id="{61D18162-C82E-4BF0-8783-12B616802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381" y="6176963"/>
            <a:ext cx="618943" cy="5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2858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</a:t>
                </a:r>
                <a:r>
                  <a:rPr lang="es-MX" sz="2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0.1132</a:t>
                </a:r>
                <a:endParaRPr lang="es-MX" sz="2200" b="1" dirty="0">
                  <a:solidFill>
                    <a:srgbClr val="FF000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5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4739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F2D3025-F771-4D7A-97BB-F830694C7625}"/>
                  </a:ext>
                </a:extLst>
              </p:cNvPr>
              <p:cNvSpPr txBox="1"/>
              <p:nvPr/>
            </p:nvSpPr>
            <p:spPr>
              <a:xfrm>
                <a:off x="4828805" y="1798731"/>
                <a:ext cx="2322752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/>
                                <m:t>|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F2D3025-F771-4D7A-97BB-F830694C7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805" y="1798731"/>
                <a:ext cx="2322752" cy="586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31ABF52-B855-46BE-8C86-AA338F226C34}"/>
                  </a:ext>
                </a:extLst>
              </p:cNvPr>
              <p:cNvSpPr txBox="1"/>
              <p:nvPr/>
            </p:nvSpPr>
            <p:spPr>
              <a:xfrm>
                <a:off x="7998771" y="1702138"/>
                <a:ext cx="2306593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(0.0666)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(0.1132)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31ABF52-B855-46BE-8C86-AA338F226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771" y="1702138"/>
                <a:ext cx="2306593" cy="586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FB37038-B305-446E-975C-B7966E8D028E}"/>
                  </a:ext>
                </a:extLst>
              </p:cNvPr>
              <p:cNvSpPr txBox="1"/>
              <p:nvPr/>
            </p:nvSpPr>
            <p:spPr>
              <a:xfrm>
                <a:off x="6351035" y="2636844"/>
                <a:ext cx="2950231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0.0666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0.1132</m:t>
                              </m:r>
                            </m:e>
                          </m:d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.5883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FB37038-B305-446E-975C-B7966E8D0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035" y="2636844"/>
                <a:ext cx="2950231" cy="5767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FB107DB-F2D8-49F9-BD99-88EFEF891E38}"/>
                  </a:ext>
                </a:extLst>
              </p:cNvPr>
              <p:cNvSpPr txBox="1"/>
              <p:nvPr/>
            </p:nvSpPr>
            <p:spPr>
              <a:xfrm>
                <a:off x="4876057" y="4108584"/>
                <a:ext cx="2503506" cy="5906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/>
                                <m:t>|</m:t>
                              </m:r>
                              <m:sSup>
                                <m:sSup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FB107DB-F2D8-49F9-BD99-88EFEF891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057" y="4108584"/>
                <a:ext cx="2503506" cy="5906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7163A1E-E71A-4593-8E1C-B8B5F3EB92A7}"/>
                  </a:ext>
                </a:extLst>
              </p:cNvPr>
              <p:cNvSpPr txBox="1"/>
              <p:nvPr/>
            </p:nvSpPr>
            <p:spPr>
              <a:xfrm>
                <a:off x="8221823" y="4104672"/>
                <a:ext cx="2653612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𝐼𝐵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(0.05)(0.9333)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(0.1132)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7163A1E-E71A-4593-8E1C-B8B5F3EB9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823" y="4104672"/>
                <a:ext cx="2653612" cy="5767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AF8FCCA-6AC8-4F39-8B4E-DB362F9FADD8}"/>
                  </a:ext>
                </a:extLst>
              </p:cNvPr>
              <p:cNvSpPr txBox="1"/>
              <p:nvPr/>
            </p:nvSpPr>
            <p:spPr>
              <a:xfrm>
                <a:off x="5765737" y="5383147"/>
                <a:ext cx="309379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0.04665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0.1132</m:t>
                              </m:r>
                            </m:e>
                          </m:d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.4121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AF8FCCA-6AC8-4F39-8B4E-DB362F9FA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737" y="5383147"/>
                <a:ext cx="3093796" cy="5767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40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5" grpId="0"/>
      <p:bldP spid="17" grpId="0"/>
      <p:bldP spid="18" grpId="0"/>
      <p:bldP spid="20" grpId="0"/>
      <p:bldP spid="21" grpId="0"/>
      <p:bldP spid="2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F48518B-21DB-4420-9BF0-893A1A8D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Comentarios del </a:t>
            </a:r>
            <a:br>
              <a:rPr lang="es-MX" dirty="0"/>
            </a:br>
            <a:r>
              <a:rPr lang="es-MX" dirty="0"/>
              <a:t>Dr. Arturo Bouzas </a:t>
            </a:r>
            <a:r>
              <a:rPr lang="es-MX" dirty="0">
                <a:sym typeface="Wingdings" panose="05000000000000000000" pitchFamily="2" charset="2"/>
              </a:rPr>
              <a:t></a:t>
            </a:r>
            <a:endParaRPr lang="es-MX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6A85D3A-0456-40EE-B2A3-099A924981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www.bouzaslab25.com</a:t>
            </a:r>
          </a:p>
        </p:txBody>
      </p:sp>
    </p:spTree>
    <p:extLst>
      <p:ext uri="{BB962C8B-B14F-4D97-AF65-F5344CB8AC3E}">
        <p14:creationId xmlns:p14="http://schemas.microsoft.com/office/powerpoint/2010/main" val="4184901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9E3B1DE-7BDD-43B8-9D42-0B4917B4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 del video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85535AE-C3D1-4EC5-BD2D-EF36E6114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51034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D71E5-A9FC-4BF9-8FC5-D4F3DBA8C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Materiales Recomendados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916A7A-4E8B-4FFC-88FB-548E670B4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016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3. Definición subjetiva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Un número del 0 al 1 que representa la certidumbre que se tiene respecto de la ocurrencia de un evento.</a:t>
            </a:r>
          </a:p>
          <a:p>
            <a:pPr lvl="2"/>
            <a:endParaRPr lang="es-MX" dirty="0"/>
          </a:p>
          <a:p>
            <a:pPr lvl="2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27117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4. Definición axiomática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979" y="2383971"/>
            <a:ext cx="82677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11093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</TotalTime>
  <Words>3246</Words>
  <Application>Microsoft Office PowerPoint</Application>
  <PresentationFormat>Panorámica</PresentationFormat>
  <Paragraphs>634</Paragraphs>
  <Slides>77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77</vt:i4>
      </vt:variant>
    </vt:vector>
  </HeadingPairs>
  <TitlesOfParts>
    <vt:vector size="82" baseType="lpstr">
      <vt:lpstr>Arial</vt:lpstr>
      <vt:lpstr>Calibri</vt:lpstr>
      <vt:lpstr>Calibri Light</vt:lpstr>
      <vt:lpstr>Cambria Math</vt:lpstr>
      <vt:lpstr>Tema de Office</vt:lpstr>
      <vt:lpstr> Inferencia Probabilística</vt:lpstr>
      <vt:lpstr>Introducción a Teoría de la Probabilidad</vt:lpstr>
      <vt:lpstr>Inferencia Probabilística</vt:lpstr>
      <vt:lpstr>Inferencia Probabilística</vt:lpstr>
      <vt:lpstr>1. Definición clásica de probabilidad</vt:lpstr>
      <vt:lpstr>2. Definición frecuentista de probabilidad</vt:lpstr>
      <vt:lpstr>2. Definición frecuentista de probabilidad</vt:lpstr>
      <vt:lpstr>3. Definición subjetiva de probabilidad</vt:lpstr>
      <vt:lpstr>4. Definición axiomática de probabilidad</vt:lpstr>
      <vt:lpstr> </vt:lpstr>
      <vt:lpstr> </vt:lpstr>
      <vt:lpstr> </vt:lpstr>
      <vt:lpstr> </vt:lpstr>
      <vt:lpstr>Conceptos clave: </vt:lpstr>
      <vt:lpstr>Probabilidad condicional</vt:lpstr>
      <vt:lpstr>¿Qué tan probable es…</vt:lpstr>
      <vt:lpstr>Probabilidad Condicional</vt:lpstr>
      <vt:lpstr>Probabilidad Condicional</vt:lpstr>
      <vt:lpstr>Probabilidad Condicional</vt:lpstr>
      <vt:lpstr>Probabilidad conjunta</vt:lpstr>
      <vt:lpstr>De acuerdo con la Ley de la multiplicación de probabilidades, la Probabilidad Conjunta se computa como:</vt:lpstr>
      <vt:lpstr>De acuerdo con la Ley de la multiplicación de probabilidades, la Probabilidad Conjunta se computa como:</vt:lpstr>
      <vt:lpstr>De acuerdo con la Ley de la multiplicación de probabilidades, la Probabilidad Conjunta se computa como:</vt:lpstr>
      <vt:lpstr>De acuerdo con la Ley de la multiplicación de probabilidades, la Probabilidad Conjunta se computa como:</vt:lpstr>
      <vt:lpstr>De acuerdo con la Ley de la multiplicación de probabilidades, la Probabilidad Conjunta se computa como:</vt:lpstr>
      <vt:lpstr>Linda la cajera</vt:lpstr>
      <vt:lpstr>Linda la cajera</vt:lpstr>
      <vt:lpstr> </vt:lpstr>
      <vt:lpstr> </vt:lpstr>
      <vt:lpstr>¿Qué implica decir ‘Bayesiano’?</vt:lpstr>
      <vt:lpstr>Presentación de PowerPoint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¿Qué implica decir ‘Bayesiano’?</vt:lpstr>
      <vt:lpstr>Presentación de PowerPoint</vt:lpstr>
      <vt:lpstr> </vt:lpstr>
      <vt:lpstr> </vt:lpstr>
      <vt:lpstr> </vt:lpstr>
      <vt:lpstr> </vt:lpstr>
      <vt:lpstr> </vt:lpstr>
      <vt:lpstr> </vt:lpstr>
      <vt:lpstr>Ejemplo:  Diagnóstico médico</vt:lpstr>
      <vt:lpstr>Ejemplo:  Diagnóstico médico</vt:lpstr>
      <vt:lpstr>Ejemplo:  Diagnóstico médico</vt:lpstr>
      <vt:lpstr>Ejemplo:  Diagnóstico médico</vt:lpstr>
      <vt:lpstr>Ejemplo:  Diagnóstico médico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¿Qué implica decir ‘Bayesiano’?</vt:lpstr>
      <vt:lpstr>Presentación de PowerPoint</vt:lpstr>
      <vt:lpstr> </vt:lpstr>
      <vt:lpstr> </vt:lpstr>
      <vt:lpstr> </vt:lpstr>
      <vt:lpstr> </vt:lpstr>
      <vt:lpstr> </vt:lpstr>
      <vt:lpstr> </vt:lpstr>
      <vt:lpstr>Comentarios del  Dr. Arturo Bouzas </vt:lpstr>
      <vt:lpstr>Referencias del video</vt:lpstr>
      <vt:lpstr>Materiales Recomendados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Inferencia Probabilística Bayesiana</dc:title>
  <dc:creator>Alejandro</dc:creator>
  <cp:lastModifiedBy>asus</cp:lastModifiedBy>
  <cp:revision>113</cp:revision>
  <dcterms:created xsi:type="dcterms:W3CDTF">2017-03-28T22:38:11Z</dcterms:created>
  <dcterms:modified xsi:type="dcterms:W3CDTF">2020-04-20T06:39:56Z</dcterms:modified>
</cp:coreProperties>
</file>