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67" r:id="rId6"/>
    <p:sldId id="266" r:id="rId7"/>
    <p:sldId id="265" r:id="rId8"/>
    <p:sldId id="264" r:id="rId9"/>
    <p:sldId id="263" r:id="rId10"/>
    <p:sldId id="262" r:id="rId11"/>
    <p:sldId id="258" r:id="rId12"/>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1" d="100"/>
          <a:sy n="141" d="100"/>
        </p:scale>
        <p:origin x="66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57001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44585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52673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200539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3697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3834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417145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251805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33598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188009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4F09BF-D7C3-41CB-A1B7-67487A411715}" type="datetimeFigureOut">
              <a:rPr lang="es-ES" smtClean="0"/>
              <a:t>20/08/2019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65AD37E-6D88-4263-9221-DA47063A8BA6}" type="slidenum">
              <a:rPr lang="es-ES" smtClean="0"/>
              <a:t>‹Nº›</a:t>
            </a:fld>
            <a:endParaRPr lang="es-ES"/>
          </a:p>
        </p:txBody>
      </p:sp>
    </p:spTree>
    <p:extLst>
      <p:ext uri="{BB962C8B-B14F-4D97-AF65-F5344CB8AC3E}">
        <p14:creationId xmlns:p14="http://schemas.microsoft.com/office/powerpoint/2010/main" val="83210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4F09BF-D7C3-41CB-A1B7-67487A411715}" type="datetimeFigureOut">
              <a:rPr lang="es-ES" smtClean="0"/>
              <a:t>20/08/2019</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65AD37E-6D88-4263-9221-DA47063A8BA6}" type="slidenum">
              <a:rPr lang="es-ES" smtClean="0"/>
              <a:t>‹Nº›</a:t>
            </a:fld>
            <a:endParaRPr lang="es-ES"/>
          </a:p>
        </p:txBody>
      </p:sp>
    </p:spTree>
    <p:extLst>
      <p:ext uri="{BB962C8B-B14F-4D97-AF65-F5344CB8AC3E}">
        <p14:creationId xmlns:p14="http://schemas.microsoft.com/office/powerpoint/2010/main" val="2633520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2895600" y="971550"/>
            <a:ext cx="3810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1 Título"/>
          <p:cNvSpPr>
            <a:spLocks noGrp="1"/>
          </p:cNvSpPr>
          <p:nvPr>
            <p:ph type="ctrTitle"/>
          </p:nvPr>
        </p:nvSpPr>
        <p:spPr>
          <a:xfrm>
            <a:off x="3200400" y="1428750"/>
            <a:ext cx="5794587" cy="1447800"/>
          </a:xfrm>
        </p:spPr>
        <p:txBody>
          <a:bodyPr>
            <a:noAutofit/>
          </a:bodyPr>
          <a:lstStyle/>
          <a:p>
            <a:pPr algn="l"/>
            <a:r>
              <a:rPr lang="es-MX" sz="2400" b="1" i="1" u="sng" dirty="0" err="1" smtClean="0">
                <a:solidFill>
                  <a:schemeClr val="accent2">
                    <a:lumMod val="50000"/>
                  </a:schemeClr>
                </a:solidFill>
                <a:latin typeface="Archivo" panose="020B0503020202020B04" pitchFamily="34" charset="0"/>
              </a:rPr>
              <a:t>Intelligence</a:t>
            </a:r>
            <a:r>
              <a:rPr lang="es-MX" sz="2400" b="1" i="1" u="sng" dirty="0" smtClean="0">
                <a:solidFill>
                  <a:schemeClr val="accent2">
                    <a:lumMod val="50000"/>
                  </a:schemeClr>
                </a:solidFill>
                <a:latin typeface="Archivo" panose="020B0503020202020B04" pitchFamily="34" charset="0"/>
              </a:rPr>
              <a:t> </a:t>
            </a:r>
            <a:r>
              <a:rPr lang="es-MX" sz="2400" b="1" i="1" u="sng" dirty="0" err="1" smtClean="0">
                <a:solidFill>
                  <a:schemeClr val="accent2">
                    <a:lumMod val="50000"/>
                  </a:schemeClr>
                </a:solidFill>
                <a:latin typeface="Archivo" panose="020B0503020202020B04" pitchFamily="34" charset="0"/>
              </a:rPr>
              <a:t>to</a:t>
            </a:r>
            <a:r>
              <a:rPr lang="es-MX" sz="2400" b="1" i="1" u="sng" dirty="0" smtClean="0">
                <a:solidFill>
                  <a:schemeClr val="accent2">
                    <a:lumMod val="50000"/>
                  </a:schemeClr>
                </a:solidFill>
                <a:latin typeface="Archivo" panose="020B0503020202020B04" pitchFamily="34" charset="0"/>
              </a:rPr>
              <a:t> </a:t>
            </a:r>
            <a:r>
              <a:rPr lang="es-MX" sz="2400" b="1" i="1" u="sng" dirty="0" err="1" smtClean="0">
                <a:solidFill>
                  <a:schemeClr val="accent2">
                    <a:lumMod val="50000"/>
                  </a:schemeClr>
                </a:solidFill>
                <a:latin typeface="Archivo" panose="020B0503020202020B04" pitchFamily="34" charset="0"/>
              </a:rPr>
              <a:t>improve</a:t>
            </a:r>
            <a:r>
              <a:rPr lang="es-MX" sz="2400" b="1" i="1" u="sng" dirty="0" smtClean="0">
                <a:solidFill>
                  <a:schemeClr val="accent2">
                    <a:lumMod val="50000"/>
                  </a:schemeClr>
                </a:solidFill>
                <a:latin typeface="Archivo" panose="020B0503020202020B04" pitchFamily="34" charset="0"/>
              </a:rPr>
              <a:t> </a:t>
            </a:r>
            <a:r>
              <a:rPr lang="es-MX" sz="2400" b="1" i="1" u="sng" dirty="0" err="1" smtClean="0">
                <a:solidFill>
                  <a:schemeClr val="accent2">
                    <a:lumMod val="50000"/>
                  </a:schemeClr>
                </a:solidFill>
                <a:latin typeface="Archivo" panose="020B0503020202020B04" pitchFamily="34" charset="0"/>
              </a:rPr>
              <a:t>decision</a:t>
            </a:r>
            <a:r>
              <a:rPr lang="es-MX" sz="2400" b="1" i="1" u="sng" dirty="0" smtClean="0">
                <a:solidFill>
                  <a:schemeClr val="accent2">
                    <a:lumMod val="50000"/>
                  </a:schemeClr>
                </a:solidFill>
                <a:latin typeface="Archivo" panose="020B0503020202020B04" pitchFamily="34" charset="0"/>
              </a:rPr>
              <a:t> </a:t>
            </a:r>
            <a:r>
              <a:rPr lang="es-MX" sz="2400" b="1" i="1" u="sng" dirty="0" err="1" smtClean="0">
                <a:solidFill>
                  <a:schemeClr val="accent2">
                    <a:lumMod val="50000"/>
                  </a:schemeClr>
                </a:solidFill>
                <a:latin typeface="Archivo" panose="020B0503020202020B04" pitchFamily="34" charset="0"/>
              </a:rPr>
              <a:t>making</a:t>
            </a:r>
            <a:endParaRPr lang="es-ES" sz="2400" b="1" i="1" u="sng" dirty="0">
              <a:solidFill>
                <a:schemeClr val="accent2">
                  <a:lumMod val="50000"/>
                </a:schemeClr>
              </a:solidFill>
              <a:latin typeface="Archivo" panose="020B0503020202020B04" pitchFamily="34" charset="0"/>
            </a:endParaRPr>
          </a:p>
        </p:txBody>
      </p:sp>
      <p:sp>
        <p:nvSpPr>
          <p:cNvPr id="3" name="2 Subtítulo"/>
          <p:cNvSpPr>
            <a:spLocks noGrp="1"/>
          </p:cNvSpPr>
          <p:nvPr>
            <p:ph type="subTitle" idx="1"/>
          </p:nvPr>
        </p:nvSpPr>
        <p:spPr>
          <a:xfrm>
            <a:off x="3276600" y="2647950"/>
            <a:ext cx="4114800" cy="304800"/>
          </a:xfrm>
        </p:spPr>
        <p:txBody>
          <a:bodyPr>
            <a:normAutofit/>
          </a:bodyPr>
          <a:lstStyle/>
          <a:p>
            <a:pPr algn="l"/>
            <a:r>
              <a:rPr lang="es-ES" sz="1200" dirty="0" smtClean="0">
                <a:latin typeface="Archivo" panose="020B0503020202020B04" pitchFamily="34" charset="0"/>
              </a:rPr>
              <a:t>.</a:t>
            </a:r>
            <a:endParaRPr lang="es-ES" sz="1200" dirty="0">
              <a:latin typeface="Archivo" panose="020B0503020202020B04" pitchFamily="34" charset="0"/>
            </a:endParaRPr>
          </a:p>
        </p:txBody>
      </p:sp>
    </p:spTree>
    <p:extLst>
      <p:ext uri="{BB962C8B-B14F-4D97-AF65-F5344CB8AC3E}">
        <p14:creationId xmlns:p14="http://schemas.microsoft.com/office/powerpoint/2010/main" val="847787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297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47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225;p19"/>
          <p:cNvSpPr txBox="1">
            <a:spLocks/>
          </p:cNvSpPr>
          <p:nvPr/>
        </p:nvSpPr>
        <p:spPr>
          <a:xfrm>
            <a:off x="76200" y="1123950"/>
            <a:ext cx="7315200" cy="819900"/>
          </a:xfrm>
          <a:prstGeom prst="rect">
            <a:avLst/>
          </a:prstGeom>
        </p:spPr>
        <p:txBody>
          <a:bodyPr spcFirstLastPara="1" vert="horz" wrap="square" lIns="91425" tIns="91425" rIns="91425" bIns="91425"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5000" dirty="0" smtClean="0">
                <a:solidFill>
                  <a:schemeClr val="accent1">
                    <a:lumMod val="75000"/>
                  </a:schemeClr>
                </a:solidFill>
              </a:rPr>
              <a:t>“Stay diagnostic even as you take action.” </a:t>
            </a:r>
          </a:p>
        </p:txBody>
      </p:sp>
      <p:sp>
        <p:nvSpPr>
          <p:cNvPr id="3" name="Rectángulo 2"/>
          <p:cNvSpPr/>
          <p:nvPr/>
        </p:nvSpPr>
        <p:spPr>
          <a:xfrm>
            <a:off x="4267200" y="2876550"/>
            <a:ext cx="4800600" cy="1015663"/>
          </a:xfrm>
          <a:prstGeom prst="rect">
            <a:avLst/>
          </a:prstGeom>
        </p:spPr>
        <p:txBody>
          <a:bodyPr wrap="square">
            <a:spAutoFit/>
          </a:bodyPr>
          <a:lstStyle/>
          <a:p>
            <a:r>
              <a:rPr lang="en-US" sz="2000" dirty="0">
                <a:solidFill>
                  <a:schemeClr val="tx2">
                    <a:lumMod val="50000"/>
                  </a:schemeClr>
                </a:solidFill>
              </a:rPr>
              <a:t>― </a:t>
            </a:r>
            <a:r>
              <a:rPr lang="en-US" sz="2000" b="1" dirty="0">
                <a:solidFill>
                  <a:schemeClr val="tx2">
                    <a:lumMod val="50000"/>
                  </a:schemeClr>
                </a:solidFill>
              </a:rPr>
              <a:t>Ronald Heifetz</a:t>
            </a:r>
            <a:r>
              <a:rPr lang="en-US" sz="2000" dirty="0">
                <a:solidFill>
                  <a:schemeClr val="tx2">
                    <a:lumMod val="50000"/>
                  </a:schemeClr>
                </a:solidFill>
              </a:rPr>
              <a:t>, The Practice of Adaptive Leadership: Tools and Tactics for Changing Your Organization and the World”</a:t>
            </a:r>
            <a:endParaRPr lang="en-US" sz="2000" dirty="0">
              <a:solidFill>
                <a:schemeClr val="tx2">
                  <a:lumMod val="50000"/>
                </a:schemeClr>
              </a:solidFill>
            </a:endParaRPr>
          </a:p>
        </p:txBody>
      </p:sp>
    </p:spTree>
    <p:extLst>
      <p:ext uri="{BB962C8B-B14F-4D97-AF65-F5344CB8AC3E}">
        <p14:creationId xmlns:p14="http://schemas.microsoft.com/office/powerpoint/2010/main" val="129447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76600" y="2647950"/>
            <a:ext cx="4114800" cy="304800"/>
          </a:xfrm>
        </p:spPr>
        <p:txBody>
          <a:bodyPr>
            <a:normAutofit/>
          </a:bodyPr>
          <a:lstStyle/>
          <a:p>
            <a:pPr algn="l"/>
            <a:r>
              <a:rPr lang="es-ES" sz="1200" dirty="0" smtClean="0">
                <a:latin typeface="Archivo" panose="020B0503020202020B04" pitchFamily="34" charset="0"/>
              </a:rPr>
              <a:t>.</a:t>
            </a:r>
            <a:endParaRPr lang="es-ES" sz="1200" dirty="0">
              <a:latin typeface="Archivo" panose="020B0503020202020B04" pitchFamily="34" charset="0"/>
            </a:endParaRPr>
          </a:p>
        </p:txBody>
      </p:sp>
      <p:sp>
        <p:nvSpPr>
          <p:cNvPr id="6" name="Rectángulo 5"/>
          <p:cNvSpPr/>
          <p:nvPr/>
        </p:nvSpPr>
        <p:spPr>
          <a:xfrm>
            <a:off x="381000" y="971550"/>
            <a:ext cx="70866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6"/>
          <p:cNvSpPr>
            <a:spLocks noGrp="1"/>
          </p:cNvSpPr>
          <p:nvPr>
            <p:ph type="ctrTitle"/>
          </p:nvPr>
        </p:nvSpPr>
        <p:spPr/>
        <p:txBody>
          <a:bodyPr>
            <a:normAutofit fontScale="90000"/>
          </a:bodyPr>
          <a:lstStyle/>
          <a:p>
            <a:r>
              <a:rPr lang="es-MX" dirty="0" smtClean="0"/>
              <a:t/>
            </a:r>
            <a:br>
              <a:rPr lang="es-MX" dirty="0" smtClean="0"/>
            </a:br>
            <a:endParaRPr lang="es-MX" dirty="0"/>
          </a:p>
        </p:txBody>
      </p:sp>
      <p:sp>
        <p:nvSpPr>
          <p:cNvPr id="9" name="Título 1"/>
          <p:cNvSpPr txBox="1">
            <a:spLocks/>
          </p:cNvSpPr>
          <p:nvPr/>
        </p:nvSpPr>
        <p:spPr>
          <a:xfrm>
            <a:off x="2168318" y="491532"/>
            <a:ext cx="82296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4200" b="1" dirty="0">
                <a:solidFill>
                  <a:schemeClr val="accent2">
                    <a:lumMod val="75000"/>
                  </a:schemeClr>
                </a:solidFill>
              </a:rPr>
              <a:t>¿Quiénes somos?</a:t>
            </a:r>
            <a:endParaRPr lang="es-MX" sz="4200" b="1" dirty="0">
              <a:solidFill>
                <a:schemeClr val="accent2">
                  <a:lumMod val="75000"/>
                </a:schemeClr>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18" y="1657961"/>
            <a:ext cx="3474588" cy="2084753"/>
          </a:xfrm>
          <a:prstGeom prst="rect">
            <a:avLst/>
          </a:prstGeom>
        </p:spPr>
      </p:pic>
      <p:sp>
        <p:nvSpPr>
          <p:cNvPr id="11" name="Google Shape;211;p17"/>
          <p:cNvSpPr txBox="1">
            <a:spLocks noGrp="1"/>
          </p:cNvSpPr>
          <p:nvPr/>
        </p:nvSpPr>
        <p:spPr>
          <a:xfrm>
            <a:off x="360218" y="1663156"/>
            <a:ext cx="4939200" cy="223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lvl="0" indent="0" algn="just">
              <a:buNone/>
            </a:pPr>
            <a:r>
              <a:rPr lang="es-ES" sz="1200" b="1" dirty="0">
                <a:solidFill>
                  <a:schemeClr val="tx1">
                    <a:lumMod val="75000"/>
                  </a:schemeClr>
                </a:solidFill>
              </a:rPr>
              <a:t>Somos un grupo de especialistas internacionales dedicados a la medición y evaluación integral del capital humano, enfocados en atender a la demanda de nuestros clientes, para generar en conjunto con ellos un valor agregado dentro del mercado laboral en el que se desempeñan. </a:t>
            </a:r>
            <a:endParaRPr lang="es-ES" sz="1200" b="1" dirty="0" smtClean="0">
              <a:solidFill>
                <a:schemeClr val="tx1">
                  <a:lumMod val="75000"/>
                </a:schemeClr>
              </a:solidFill>
            </a:endParaRPr>
          </a:p>
          <a:p>
            <a:pPr marL="0" lvl="0" indent="0" algn="just">
              <a:buNone/>
            </a:pPr>
            <a:endParaRPr lang="es-ES" sz="1200" b="1" dirty="0">
              <a:solidFill>
                <a:schemeClr val="tx1">
                  <a:lumMod val="75000"/>
                </a:schemeClr>
              </a:solidFill>
            </a:endParaRPr>
          </a:p>
          <a:p>
            <a:pPr marL="0" lvl="0" indent="0" algn="just">
              <a:buNone/>
            </a:pPr>
            <a:r>
              <a:rPr lang="es-ES" sz="1200" b="1" dirty="0">
                <a:solidFill>
                  <a:schemeClr val="tx1">
                    <a:lumMod val="75000"/>
                  </a:schemeClr>
                </a:solidFill>
              </a:rPr>
              <a:t>Nuestro trabajo se encamina al diagnóstico de competencias, habilidades, características, aspectos, procesos y resultados de los miembros de organizaciones laborales de sectores como el educativo, de la salud, beneficencia pública, entre otros.</a:t>
            </a:r>
          </a:p>
        </p:txBody>
      </p:sp>
    </p:spTree>
    <p:extLst>
      <p:ext uri="{BB962C8B-B14F-4D97-AF65-F5344CB8AC3E}">
        <p14:creationId xmlns:p14="http://schemas.microsoft.com/office/powerpoint/2010/main" val="800560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201;p16"/>
          <p:cNvSpPr txBox="1">
            <a:spLocks noGrp="1"/>
          </p:cNvSpPr>
          <p:nvPr>
            <p:ph type="title"/>
          </p:nvPr>
        </p:nvSpPr>
        <p:spPr>
          <a:xfrm>
            <a:off x="762000" y="742950"/>
            <a:ext cx="7438867" cy="636000"/>
          </a:xfrm>
          <a:prstGeom prst="rect">
            <a:avLst/>
          </a:prstGeom>
        </p:spPr>
        <p:txBody>
          <a:bodyPr spcFirstLastPara="1" wrap="square" lIns="91425" tIns="91425" rIns="91425" bIns="91425" anchor="b" anchorCtr="0">
            <a:noAutofit/>
          </a:bodyPr>
          <a:lstStyle/>
          <a:p>
            <a:pPr lvl="0" indent="0" algn="l">
              <a:spcAft>
                <a:spcPts val="0"/>
              </a:spcAft>
            </a:pPr>
            <a:r>
              <a:rPr lang="en" sz="4200" b="1" dirty="0">
                <a:solidFill>
                  <a:schemeClr val="accent2">
                    <a:lumMod val="75000"/>
                  </a:schemeClr>
                </a:solidFill>
              </a:rPr>
              <a:t>Filosofía Institucional</a:t>
            </a:r>
            <a:endParaRPr sz="4200" b="1" dirty="0">
              <a:solidFill>
                <a:schemeClr val="accent2">
                  <a:lumMod val="75000"/>
                </a:schemeClr>
              </a:solidFill>
            </a:endParaRPr>
          </a:p>
        </p:txBody>
      </p:sp>
      <p:sp>
        <p:nvSpPr>
          <p:cNvPr id="3" name="Google Shape;202;p16"/>
          <p:cNvSpPr txBox="1">
            <a:spLocks/>
          </p:cNvSpPr>
          <p:nvPr/>
        </p:nvSpPr>
        <p:spPr>
          <a:xfrm>
            <a:off x="838200" y="1733550"/>
            <a:ext cx="3039691" cy="28698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r>
              <a:rPr lang="es-MX" sz="1400" b="1" dirty="0" smtClean="0">
                <a:solidFill>
                  <a:srgbClr val="548CD3"/>
                </a:solidFill>
                <a:latin typeface="Calibri" panose="020F0502020204030204" pitchFamily="34" charset="0"/>
              </a:rPr>
              <a:t>MISIÓN </a:t>
            </a:r>
            <a:endParaRPr lang="es-MX" sz="1400" dirty="0" smtClean="0"/>
          </a:p>
          <a:p>
            <a:pPr marL="0" lvl="0" indent="0" algn="just">
              <a:buNone/>
            </a:pPr>
            <a:r>
              <a:rPr lang="es-MX" sz="1200" dirty="0"/>
              <a:t>Desarrollar, implementar e impulsar herramientas diagnósticas de medición para la gestión del capital humano en las organizaciones, a través de métodos innovadores y en constante actualización tecnológica que permitan una toma de decisiones informada, basada en evidencia y alineada a la demanda de nuestros clientes.</a:t>
            </a:r>
          </a:p>
          <a:p>
            <a:pPr marL="0" indent="0">
              <a:spcBef>
                <a:spcPts val="600"/>
              </a:spcBef>
              <a:buClr>
                <a:schemeClr val="dk1"/>
              </a:buClr>
              <a:buSzPts val="1100"/>
              <a:buFont typeface="Arial"/>
              <a:buNone/>
            </a:pPr>
            <a:endParaRPr lang="es-MX" sz="1200" dirty="0" smtClean="0"/>
          </a:p>
          <a:p>
            <a:pPr marL="0" indent="0">
              <a:spcBef>
                <a:spcPts val="600"/>
              </a:spcBef>
              <a:buFont typeface="Arial" panose="020B0604020202020204" pitchFamily="34" charset="0"/>
              <a:buNone/>
            </a:pPr>
            <a:endParaRPr lang="es-MX" sz="1200" dirty="0"/>
          </a:p>
        </p:txBody>
      </p:sp>
      <p:sp>
        <p:nvSpPr>
          <p:cNvPr id="4" name="Google Shape;203;p16"/>
          <p:cNvSpPr txBox="1">
            <a:spLocks/>
          </p:cNvSpPr>
          <p:nvPr/>
        </p:nvSpPr>
        <p:spPr>
          <a:xfrm>
            <a:off x="4590627" y="1733550"/>
            <a:ext cx="3445492" cy="28698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pPr>
            <a:r>
              <a:rPr lang="es-MX" sz="1400" b="1" dirty="0" smtClean="0">
                <a:solidFill>
                  <a:schemeClr val="tx1">
                    <a:lumMod val="75000"/>
                  </a:schemeClr>
                </a:solidFill>
                <a:latin typeface="Calibri" panose="020F0502020204030204" pitchFamily="34" charset="0"/>
              </a:rPr>
              <a:t>VISIÓN</a:t>
            </a:r>
            <a:r>
              <a:rPr lang="es-MX" sz="1200" b="1" dirty="0" smtClean="0">
                <a:solidFill>
                  <a:schemeClr val="tx1">
                    <a:lumMod val="75000"/>
                  </a:schemeClr>
                </a:solidFill>
                <a:latin typeface="Calibri" panose="020F0502020204030204" pitchFamily="34" charset="0"/>
              </a:rPr>
              <a:t> </a:t>
            </a:r>
          </a:p>
          <a:p>
            <a:pPr marL="114300" indent="0">
              <a:buNone/>
            </a:pPr>
            <a:r>
              <a:rPr lang="es-MX" sz="1200" dirty="0">
                <a:solidFill>
                  <a:schemeClr val="tx1">
                    <a:lumMod val="75000"/>
                  </a:schemeClr>
                </a:solidFill>
              </a:rPr>
              <a:t>Convertirnos en la primera opción de nuestros clientes a nivel nacional e internacional en la implementación de diagnósticos aplicados y analítica de datos para la gestión del capital humano en diversos contextos organizacionales, permitiéndoles conocer el estado de procesos, programas, políticas –entre otros–, en sinergia con benchmarking para estudiar su evolución desde múltiples perspectivas.</a:t>
            </a:r>
          </a:p>
          <a:p>
            <a:pPr marL="114300" indent="0">
              <a:buFont typeface="Arial" panose="020B0604020202020204" pitchFamily="34" charset="0"/>
              <a:buNone/>
            </a:pPr>
            <a:endParaRPr lang="es-MX" sz="1200" dirty="0" smtClean="0">
              <a:solidFill>
                <a:schemeClr val="tx1">
                  <a:lumMod val="75000"/>
                </a:schemeClr>
              </a:solidFill>
            </a:endParaRPr>
          </a:p>
        </p:txBody>
      </p:sp>
    </p:spTree>
    <p:extLst>
      <p:ext uri="{BB962C8B-B14F-4D97-AF65-F5344CB8AC3E}">
        <p14:creationId xmlns:p14="http://schemas.microsoft.com/office/powerpoint/2010/main" val="279337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17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14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18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1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541300"/>
      </p:ext>
    </p:extLst>
  </p:cSld>
  <p:clrMapOvr>
    <a:masterClrMapping/>
  </p:clrMapOvr>
</p:sld>
</file>

<file path=ppt/theme/theme1.xml><?xml version="1.0" encoding="utf-8"?>
<a:theme xmlns:a="http://schemas.openxmlformats.org/drawingml/2006/main" name="Tema de Office">
  <a:themeElements>
    <a:clrScheme name="AppliedCognitive">
      <a:dk1>
        <a:srgbClr val="1B75BB"/>
      </a:dk1>
      <a:lt1>
        <a:srgbClr val="FFFFFF"/>
      </a:lt1>
      <a:dk2>
        <a:srgbClr val="1F497D"/>
      </a:dk2>
      <a:lt2>
        <a:srgbClr val="EEECE1"/>
      </a:lt2>
      <a:accent1>
        <a:srgbClr val="4F81BD"/>
      </a:accent1>
      <a:accent2>
        <a:srgbClr val="00A79D"/>
      </a:accent2>
      <a:accent3>
        <a:srgbClr val="EF563D"/>
      </a:accent3>
      <a:accent4>
        <a:srgbClr val="EC2CA7"/>
      </a:accent4>
      <a:accent5>
        <a:srgbClr val="2EC03F"/>
      </a:accent5>
      <a:accent6>
        <a:srgbClr val="F79646"/>
      </a:accent6>
      <a:hlink>
        <a:srgbClr val="0000FF"/>
      </a:hlink>
      <a:folHlink>
        <a:srgbClr val="800080"/>
      </a:folHlink>
    </a:clrScheme>
    <a:fontScheme name="AppliedCognitive">
      <a:majorFont>
        <a:latin typeface="Archiv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240</Words>
  <Application>Microsoft Office PowerPoint</Application>
  <PresentationFormat>Presentación en pantalla (16:9)</PresentationFormat>
  <Paragraphs>15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Archivo</vt:lpstr>
      <vt:lpstr>Arial</vt:lpstr>
      <vt:lpstr>Calibri</vt:lpstr>
      <vt:lpstr>Hind</vt:lpstr>
      <vt:lpstr>Tema de Office</vt:lpstr>
      <vt:lpstr>Intelligence to improve decision making</vt:lpstr>
      <vt:lpstr>Presentación de PowerPoint</vt:lpstr>
      <vt:lpstr> </vt:lpstr>
      <vt:lpstr>Filosofía Institucional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 los exámenes de relaciones laborales y recursos humanos</dc:title>
  <dc:creator>Administrador</dc:creator>
  <cp:lastModifiedBy>Alejandro</cp:lastModifiedBy>
  <cp:revision>8</cp:revision>
  <dcterms:created xsi:type="dcterms:W3CDTF">2019-08-09T16:54:36Z</dcterms:created>
  <dcterms:modified xsi:type="dcterms:W3CDTF">2019-08-20T22:46:32Z</dcterms:modified>
</cp:coreProperties>
</file>