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2" r:id="rId12"/>
    <p:sldId id="281" r:id="rId13"/>
    <p:sldId id="271" r:id="rId14"/>
    <p:sldId id="272" r:id="rId15"/>
    <p:sldId id="261" r:id="rId16"/>
    <p:sldId id="273" r:id="rId17"/>
    <p:sldId id="274" r:id="rId18"/>
    <p:sldId id="263" r:id="rId19"/>
    <p:sldId id="275" r:id="rId20"/>
    <p:sldId id="276" r:id="rId21"/>
    <p:sldId id="277" r:id="rId22"/>
    <p:sldId id="284" r:id="rId23"/>
    <p:sldId id="285" r:id="rId24"/>
    <p:sldId id="286" r:id="rId25"/>
    <p:sldId id="283" r:id="rId26"/>
    <p:sldId id="278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FD"/>
    <a:srgbClr val="CFF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96065-390B-49F8-905B-91BFFE98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C6813-47A7-4D3F-BD2C-E9C88432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032C8-BABE-4E99-B193-E1D5E28B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A7E2C-60EA-4A45-80A9-DC3B783A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8CA3D-24B4-44CD-8006-5B7C8F20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7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08AC-D1C7-435D-A3C2-B980E472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E426F7-5606-468F-94E8-F0172FD5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F600E-C0D1-4D2C-83C7-4B7F6E6F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28EA3-6F79-4429-ACEF-41AF0E39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347A7-1D43-4AA9-B397-4CD6D46D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3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291BD1-6397-46EA-B90B-61EE94E77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B52EEE-C26F-4356-8D6B-D18877623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4F54D-4A78-475D-A82C-A3D2E7D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5BDC9-BA7D-4816-B960-CEC7977F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7D273-1F7A-445D-A0AD-72283A03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6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FDEA-77D4-417D-8009-24766B78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E96B6-90D0-4B4C-B292-0FFCF250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69369-41EC-4FBF-89BA-A25ED0F8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36F71-A71D-48F9-A303-42BDA25F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25250-EAED-468A-A591-329CCA9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1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9184-C921-445D-8FC0-27F4BC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7B0A5-D7F2-41DE-B906-856C66ED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8174D-9349-4A17-ABD6-120F1153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7BF01-960C-445A-801F-095151FF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3D828-C0F5-4856-8AFB-88F85621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3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CE88D-2335-4BEB-B066-D2C952FD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8A559-E00C-4C8C-9C96-95CA8A40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64D62-9C36-4DCC-8D5A-EA965AB86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99E80-3C3A-4D94-BE4A-8C33917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63AC36-C8DF-4E2E-9515-F11DE004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0C95FD-BDC7-47F5-B42A-E71F11D3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843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E16F1-89D9-4819-A65D-3017B0CF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C9CBC-85BC-4A29-80BE-63A1357C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2AE53-78C4-428F-8768-52C91B42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FA5903-AC46-4F16-8C7D-B913F9B4A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87A4B6-9BBE-4ED3-A41F-73DC2DCEE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C6F5C8-D9C6-4C7A-9600-7F17058F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80D946-0F61-4BAF-A5DA-2EA26722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B15B3D-D41C-4806-BE65-4D5069E5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32B1-5A96-4D01-88DF-7727F9F8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53F54A-9626-4CD3-B4EB-DD075D6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D297B6-6695-4E4E-9C2E-AE9F50E2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1F499-7858-4623-94A8-4F904B81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9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164D04-FF0F-4B46-8FFE-2015A488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7F623C-56C3-42E3-9E3D-9E49F17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94D5BB-EDDE-4164-A8B4-9F9E7908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97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5DB1-B41D-4DA7-8AC9-4143CCD5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CE836-4B18-4EA5-96E6-8E28C496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BBD898-9490-413B-A6FB-8D86D9A4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9BDE2-CC39-42BF-9E79-8F79D7FD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BF6204-3F4B-41B6-800F-4A935FA6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92F96-1C65-4789-AEAF-D07452AE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C2C6B-11A8-46DA-B77C-862FD76E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B95425-7039-4B88-99EC-D4765F3A4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E93C9-2929-463C-B438-8BDBE4BC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50A3D-2DB2-40FD-9BF0-BE33294A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3CD3C-5A71-489A-92DE-4B96500D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9CC520-BCF3-4AB4-909F-DE520626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1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6C2E8-2BEC-440B-9FB4-453E239A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12A2FA-ED78-4E14-AA92-E36359A2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AD191-E0FD-404F-8454-845F45E7E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EFBE-817E-41D2-9C14-CC2226F0FADC}" type="datetimeFigureOut">
              <a:rPr lang="es-MX" smtClean="0"/>
              <a:t>15/05/2020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8D796-A1A5-40FC-932C-706D8BD7A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CE866-C75E-49BC-8AEF-462717796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79E2-F194-44BF-952E-621274019B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4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130942E-7F19-4DC2-A1C8-90E11FEE9966}"/>
              </a:ext>
            </a:extLst>
          </p:cNvPr>
          <p:cNvSpPr/>
          <p:nvPr/>
        </p:nvSpPr>
        <p:spPr>
          <a:xfrm>
            <a:off x="0" y="1"/>
            <a:ext cx="12192000" cy="42355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57FD6-488B-4FA5-ACA0-7C3EF9AD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Medición multidimensional de la pobreza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6808-6F07-4590-8376-58637F0E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64ADE-B7E3-460D-B29C-B0FF081B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161" y="4870838"/>
            <a:ext cx="1693678" cy="1530547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1718D9-4D43-4CED-B841-DE1918E7131A}"/>
              </a:ext>
            </a:extLst>
          </p:cNvPr>
          <p:cNvCxnSpPr/>
          <p:nvPr/>
        </p:nvCxnSpPr>
        <p:spPr>
          <a:xfrm>
            <a:off x="2047875" y="4242042"/>
            <a:ext cx="79438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0389BFB-2D17-4DC7-B0BD-1CC4CC4ACDA0}"/>
              </a:ext>
            </a:extLst>
          </p:cNvPr>
          <p:cNvSpPr txBox="1"/>
          <p:nvPr/>
        </p:nvSpPr>
        <p:spPr>
          <a:xfrm>
            <a:off x="3581400" y="4393784"/>
            <a:ext cx="502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dirty="0"/>
              <a:t>Adriana F. Chávez De la Peña</a:t>
            </a:r>
          </a:p>
        </p:txBody>
      </p:sp>
    </p:spTree>
    <p:extLst>
      <p:ext uri="{BB962C8B-B14F-4D97-AF65-F5344CB8AC3E}">
        <p14:creationId xmlns:p14="http://schemas.microsoft.com/office/powerpoint/2010/main" val="39952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(7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0288F8-1EBD-47A3-A1BC-F562B861DE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17" y="871270"/>
            <a:ext cx="8163321" cy="598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03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00F0-306B-4C67-B371-5F88AA30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4CBBE1-02D3-4BE0-907A-6528098DD739}"/>
              </a:ext>
            </a:extLst>
          </p:cNvPr>
          <p:cNvSpPr txBox="1">
            <a:spLocks/>
          </p:cNvSpPr>
          <p:nvPr/>
        </p:nvSpPr>
        <p:spPr>
          <a:xfrm>
            <a:off x="153837" y="94830"/>
            <a:ext cx="11914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rgbClr val="0070C0"/>
                </a:solidFill>
              </a:rPr>
              <a:t>Marco metodológico multidimensional para la medición de la pobreza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(CONEVAL, 2018)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DF8EC5-EFF1-4067-B687-853563A66611}"/>
              </a:ext>
            </a:extLst>
          </p:cNvPr>
          <p:cNvGraphicFramePr>
            <a:graphicFrameLocks noGrp="1"/>
          </p:cNvGraphicFramePr>
          <p:nvPr/>
        </p:nvGraphicFramePr>
        <p:xfrm>
          <a:off x="447674" y="1504951"/>
          <a:ext cx="11153775" cy="5319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4088518881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4231234404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797993821"/>
                    </a:ext>
                  </a:extLst>
                </a:gridCol>
              </a:tblGrid>
              <a:tr h="584630">
                <a:tc gridSpan="3"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bg1"/>
                          </a:solidFill>
                        </a:rPr>
                        <a:t>Espacios analíticos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51174"/>
                  </a:ext>
                </a:extLst>
              </a:tr>
              <a:tr h="68206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Enfoque de bienestar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Derechos fundamentales de las personas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Aspectos relacionales y comunitarios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61512"/>
                  </a:ext>
                </a:extLst>
              </a:tr>
              <a:tr h="29171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Dimensiones constitutivas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Contexto territorial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8139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Ingreso</a:t>
                      </a:r>
                      <a:r>
                        <a:rPr lang="es-MX" dirty="0"/>
                        <a:t> corriente per cápita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Rezago educativo </a:t>
                      </a:r>
                      <a:r>
                        <a:rPr lang="es-MX" dirty="0"/>
                        <a:t>promedio en el hogar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</a:t>
                      </a:r>
                      <a:r>
                        <a:rPr lang="es-MX" b="1" dirty="0"/>
                        <a:t>cohesión 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996973"/>
                  </a:ext>
                </a:extLst>
              </a:tr>
              <a:tr h="563202">
                <a:tc rowSpan="5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de salud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accesibilidad a </a:t>
                      </a:r>
                      <a:r>
                        <a:rPr lang="es-MX" b="1" dirty="0"/>
                        <a:t>carretera pavimentada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70347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seguridad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29330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alimentación</a:t>
                      </a:r>
                      <a:r>
                        <a:rPr lang="es-MX" dirty="0"/>
                        <a:t> nutritiva y de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871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Calidad y espacios de </a:t>
                      </a:r>
                      <a:r>
                        <a:rPr lang="es-MX" b="1" dirty="0"/>
                        <a:t>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35579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básicos</a:t>
                      </a:r>
                      <a:r>
                        <a:rPr lang="es-MX" dirty="0"/>
                        <a:t> de 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5305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936A1297-2134-42DB-BB4B-A08099844DD7}"/>
              </a:ext>
            </a:extLst>
          </p:cNvPr>
          <p:cNvSpPr/>
          <p:nvPr/>
        </p:nvSpPr>
        <p:spPr>
          <a:xfrm>
            <a:off x="51758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906806-E76C-48B3-84B4-9EAE5218C906}"/>
              </a:ext>
            </a:extLst>
          </p:cNvPr>
          <p:cNvSpPr/>
          <p:nvPr/>
        </p:nvSpPr>
        <p:spPr>
          <a:xfrm>
            <a:off x="399115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E6664B-2C4B-4EC3-9627-272D0F9B5F39}"/>
              </a:ext>
            </a:extLst>
          </p:cNvPr>
          <p:cNvSpPr/>
          <p:nvPr/>
        </p:nvSpPr>
        <p:spPr>
          <a:xfrm>
            <a:off x="401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5C274A-A0F5-4376-A681-3BA8528AFD41}"/>
              </a:ext>
            </a:extLst>
          </p:cNvPr>
          <p:cNvSpPr/>
          <p:nvPr/>
        </p:nvSpPr>
        <p:spPr>
          <a:xfrm>
            <a:off x="4045072" y="4486003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870F51D-0485-42D1-8811-A1E73591B68A}"/>
              </a:ext>
            </a:extLst>
          </p:cNvPr>
          <p:cNvSpPr/>
          <p:nvPr/>
        </p:nvSpPr>
        <p:spPr>
          <a:xfrm>
            <a:off x="3854124" y="5104229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8B5BC3-0744-47C5-8ED5-05C69D724FE4}"/>
              </a:ext>
            </a:extLst>
          </p:cNvPr>
          <p:cNvSpPr/>
          <p:nvPr/>
        </p:nvSpPr>
        <p:spPr>
          <a:xfrm>
            <a:off x="3991155" y="5722455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3EAE65-0FB8-43D6-9975-F0C61BEFE87D}"/>
              </a:ext>
            </a:extLst>
          </p:cNvPr>
          <p:cNvSpPr/>
          <p:nvPr/>
        </p:nvSpPr>
        <p:spPr>
          <a:xfrm>
            <a:off x="3991155" y="6363868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38CB3-96C6-42A4-9582-66D3809CB0E5}"/>
              </a:ext>
            </a:extLst>
          </p:cNvPr>
          <p:cNvSpPr/>
          <p:nvPr/>
        </p:nvSpPr>
        <p:spPr>
          <a:xfrm>
            <a:off x="11379229" y="3254132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85FDF9-4DCB-49ED-B51D-12742B1E3070}"/>
              </a:ext>
            </a:extLst>
          </p:cNvPr>
          <p:cNvSpPr/>
          <p:nvPr/>
        </p:nvSpPr>
        <p:spPr>
          <a:xfrm>
            <a:off x="1135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D09E1C2-EB85-4DE6-BF77-CCB735BF2754}"/>
              </a:ext>
            </a:extLst>
          </p:cNvPr>
          <p:cNvSpPr/>
          <p:nvPr/>
        </p:nvSpPr>
        <p:spPr>
          <a:xfrm>
            <a:off x="447674" y="2044460"/>
            <a:ext cx="7462749" cy="47187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04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AD213-C441-48BD-A894-5761CAC3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24362-8A85-4241-B9A1-D00ECEDC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FF81B0-B4D6-404E-BC04-71B7A1EC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02" y="810883"/>
            <a:ext cx="9995670" cy="51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6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(8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DA47EB-CDFD-48C6-8C0B-E2862FF4FE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48" y="871269"/>
            <a:ext cx="6593104" cy="598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97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(9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843C94-FF20-43AC-AF50-D577447060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24" y="871270"/>
            <a:ext cx="8609756" cy="598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62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A043-023A-47AB-8E4C-0913F245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40533-A937-42A4-842A-226799F6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CB9C52-2093-4852-9D6E-EA920F6F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063"/>
            <a:ext cx="12192000" cy="45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5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Cuestionarios aplicados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3A5CBD0-1347-45CC-B7A8-3457DBB9B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02717"/>
              </p:ext>
            </p:extLst>
          </p:nvPr>
        </p:nvGraphicFramePr>
        <p:xfrm>
          <a:off x="838200" y="2253191"/>
          <a:ext cx="1051559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72101">
                  <a:extLst>
                    <a:ext uri="{9D8B030D-6E8A-4147-A177-3AD203B41FA5}">
                      <a16:colId xmlns:a16="http://schemas.microsoft.com/office/drawing/2014/main" val="2665210098"/>
                    </a:ext>
                  </a:extLst>
                </a:gridCol>
                <a:gridCol w="5143498">
                  <a:extLst>
                    <a:ext uri="{9D8B030D-6E8A-4147-A177-3AD203B41FA5}">
                      <a16:colId xmlns:a16="http://schemas.microsoft.com/office/drawing/2014/main" val="284130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de hogares y vivienda.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Integrantes del hogar de 18 o más años.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personas de 12 o más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Informante directo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4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negocios del hogar,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Responsable del negocio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26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para personas menores de 12 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Encargado del 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Cuadernillo de gastos diarios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Encargado de realizar el gasto en alimentos y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7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Cuestionario de gastos del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Integrantes del hogar que realicen gastos.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66048"/>
                  </a:ext>
                </a:extLst>
              </a:tr>
            </a:tbl>
          </a:graphicData>
        </a:graphic>
      </p:graphicFrame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7EE70ED-F071-4C25-B53D-05E5A9D6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825875"/>
            <a:ext cx="10515600" cy="4351338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ABF74-FAF8-427C-9B2C-0393E6B0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6B115-E78A-4B4E-B1EF-1405E83C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314450"/>
            <a:ext cx="11658600" cy="4862513"/>
          </a:xfrm>
        </p:spPr>
        <p:txBody>
          <a:bodyPr/>
          <a:lstStyle/>
          <a:p>
            <a:r>
              <a:rPr lang="es-MX" dirty="0"/>
              <a:t>En 2018, la encuesta fue aplicada en más de </a:t>
            </a:r>
            <a:r>
              <a:rPr lang="es-MX" b="1" dirty="0"/>
              <a:t>34 millones de viviendas</a:t>
            </a:r>
            <a:r>
              <a:rPr lang="es-MX" dirty="0"/>
              <a:t> (125 millones de personas).</a:t>
            </a:r>
          </a:p>
          <a:p>
            <a:r>
              <a:rPr lang="es-MX" dirty="0"/>
              <a:t>La encuesta, en su totalidad, mide un total de </a:t>
            </a:r>
            <a:r>
              <a:rPr lang="es-MX" b="1" dirty="0"/>
              <a:t>808 variables</a:t>
            </a:r>
            <a:r>
              <a:rPr lang="es-MX" dirty="0"/>
              <a:t>, clasificadas en las siguientes dimensiones: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5AEE40-4E18-4197-9343-28187C8DF65A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del EIGH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2C18470-A93A-4C6B-8470-CF8D56924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91170"/>
              </p:ext>
            </p:extLst>
          </p:nvPr>
        </p:nvGraphicFramePr>
        <p:xfrm>
          <a:off x="1250950" y="3155315"/>
          <a:ext cx="34163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367976545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13601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Variables medidas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0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Vivienda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4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4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Población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7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Erogaciones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tarjeta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6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Ingresos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Gastos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83115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7ED32B4-3726-4678-8B10-612058648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157013"/>
              </p:ext>
            </p:extLst>
          </p:nvPr>
        </p:nvGraphicFramePr>
        <p:xfrm>
          <a:off x="5622925" y="3745706"/>
          <a:ext cx="3416300" cy="175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16917151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4408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Dimensión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Variables medidas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6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Trabajos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79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Agro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05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No Agro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92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Concentrado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6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6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130942E-7F19-4DC2-A1C8-90E11FEE9966}"/>
              </a:ext>
            </a:extLst>
          </p:cNvPr>
          <p:cNvSpPr/>
          <p:nvPr/>
        </p:nvSpPr>
        <p:spPr>
          <a:xfrm>
            <a:off x="0" y="1"/>
            <a:ext cx="12192000" cy="42355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42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57FD6-488B-4FA5-ACA0-7C3EF9AD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Propuesta de indicadores para la medición de la pobreza e inseguridad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6808-6F07-4590-8376-58637F0E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64ADE-B7E3-460D-B29C-B0FF081B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34" y="4327646"/>
            <a:ext cx="2678516" cy="2420528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1718D9-4D43-4CED-B841-DE1918E7131A}"/>
              </a:ext>
            </a:extLst>
          </p:cNvPr>
          <p:cNvCxnSpPr/>
          <p:nvPr/>
        </p:nvCxnSpPr>
        <p:spPr>
          <a:xfrm>
            <a:off x="2047875" y="4242042"/>
            <a:ext cx="79438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59943-FC3B-4362-8717-A9751D34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2" y="1287464"/>
            <a:ext cx="10515600" cy="538161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D1EE8-F375-431E-BDC2-6007D853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C45464-EF01-48F5-8C44-23EA8404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" y="2225675"/>
            <a:ext cx="5895975" cy="3352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65CE8D-A3AE-4BBB-9AEC-E3EB0A63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03" y="2225675"/>
            <a:ext cx="5676900" cy="40862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B9D5B1-A085-42B3-8D5A-0F3095B725AB}"/>
              </a:ext>
            </a:extLst>
          </p:cNvPr>
          <p:cNvSpPr txBox="1">
            <a:spLocks/>
          </p:cNvSpPr>
          <p:nvPr/>
        </p:nvSpPr>
        <p:spPr>
          <a:xfrm>
            <a:off x="295275" y="1314450"/>
            <a:ext cx="11658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1. Variables con información </a:t>
            </a:r>
            <a:r>
              <a:rPr lang="es-MX" b="1" u="sng" dirty="0"/>
              <a:t>geográfica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3AC85DB-A7CB-4B86-905E-394AD6DFDD7A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medidas en la EIGH de interés particular</a:t>
            </a:r>
          </a:p>
        </p:txBody>
      </p:sp>
    </p:spTree>
    <p:extLst>
      <p:ext uri="{BB962C8B-B14F-4D97-AF65-F5344CB8AC3E}">
        <p14:creationId xmlns:p14="http://schemas.microsoft.com/office/powerpoint/2010/main" val="17760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Normativo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La </a:t>
            </a:r>
            <a:r>
              <a:rPr lang="es-MX" b="1" dirty="0"/>
              <a:t>Ley General del Desarrollo Social (LGDS) </a:t>
            </a:r>
            <a:r>
              <a:rPr lang="es-MX" dirty="0"/>
              <a:t>busca garantizar</a:t>
            </a:r>
            <a:r>
              <a:rPr lang="es-MX" b="1" dirty="0"/>
              <a:t> el pleno ejercicio de los derechos sociales</a:t>
            </a:r>
            <a:r>
              <a:rPr lang="es-MX" dirty="0"/>
              <a:t> consagrados en la Constitución Política de los Estados Unidos Mexicanos, asegurando el acceso de toda la población al desarrollo social </a:t>
            </a:r>
            <a:r>
              <a:rPr lang="es-MX" b="1" dirty="0"/>
              <a:t>(Art.1)</a:t>
            </a:r>
            <a:r>
              <a:rPr lang="es-MX" dirty="0"/>
              <a:t>, definiendo los derechos para el desarrollo social </a:t>
            </a:r>
            <a:r>
              <a:rPr lang="es-MX" b="1" dirty="0"/>
              <a:t>(Art.6)</a:t>
            </a:r>
            <a:r>
              <a:rPr lang="es-MX" dirty="0"/>
              <a:t>:</a:t>
            </a:r>
          </a:p>
          <a:p>
            <a:endParaRPr lang="es-MX" dirty="0"/>
          </a:p>
          <a:p>
            <a:r>
              <a:rPr lang="es-MX" dirty="0"/>
              <a:t>El </a:t>
            </a:r>
            <a:r>
              <a:rPr lang="es-MX" b="1" dirty="0"/>
              <a:t>Consejo Nacional para la Evaluación de Política de Desarrollo Social (CONEVAL) </a:t>
            </a:r>
            <a:r>
              <a:rPr lang="es-MX" dirty="0"/>
              <a:t>es el organismo público autónomo facultado para medir la pobreza y evaluar las políticas y programas de desarrollo social implementados para reducirla.</a:t>
            </a:r>
            <a:endParaRPr lang="es-MX" b="1" dirty="0"/>
          </a:p>
          <a:p>
            <a:endParaRPr lang="es-MX" b="1" dirty="0"/>
          </a:p>
          <a:p>
            <a:r>
              <a:rPr lang="es-MX" dirty="0"/>
              <a:t>En colaboración directa con el </a:t>
            </a:r>
            <a:r>
              <a:rPr lang="es-MX" b="1" dirty="0"/>
              <a:t>INEGI</a:t>
            </a:r>
            <a:r>
              <a:rPr lang="es-MX" dirty="0"/>
              <a:t>, el </a:t>
            </a:r>
            <a:r>
              <a:rPr lang="es-MX" b="1" dirty="0"/>
              <a:t>CONEVAL</a:t>
            </a:r>
            <a:r>
              <a:rPr lang="es-MX" dirty="0"/>
              <a:t> utilizará como insumo principal los resultados de la </a:t>
            </a:r>
            <a:r>
              <a:rPr lang="es-MX" b="1" dirty="0"/>
              <a:t>Encuesta Nacional de Ingresos y Gastos de los Hogares (ENIGH)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Cada 2 años a nivel federal y estatal</a:t>
            </a:r>
          </a:p>
          <a:p>
            <a:pPr lvl="1"/>
            <a:r>
              <a:rPr lang="es-MX" dirty="0"/>
              <a:t>Cada 5 años a nivel municipal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615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06684-BAD9-43BF-8DEB-6A8231A1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CE729-AB4F-4BF9-A7BD-EA8B8B4F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04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2. Variables relacionadas con factores de riesgo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17C5E6-6774-44B1-BB37-8E133883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20" y="1672136"/>
            <a:ext cx="3006746" cy="2982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00D230F-18DD-406B-A7D2-D821E4BE0786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medidas en la EIGH de interés particular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1E6172-B869-4FB4-B205-EF1028B8F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66" y="1690688"/>
            <a:ext cx="3709169" cy="2549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29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9986-E976-4E94-A097-283EB2A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65338-4F5C-4B39-B485-742281B2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7E3D534-E32E-4376-9C5E-9E2906A9B3A5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medidas en la EIGH de interés particular</a:t>
            </a:r>
          </a:p>
        </p:txBody>
      </p:sp>
    </p:spTree>
    <p:extLst>
      <p:ext uri="{BB962C8B-B14F-4D97-AF65-F5344CB8AC3E}">
        <p14:creationId xmlns:p14="http://schemas.microsoft.com/office/powerpoint/2010/main" val="91858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7" y="940279"/>
            <a:ext cx="11662912" cy="5236684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Encuesta Nacional de Victimización y Percepción sobre Seguridad Pública (ENVIPE) – Datos del 2019</a:t>
            </a:r>
          </a:p>
          <a:p>
            <a:endParaRPr lang="es-MX" dirty="0"/>
          </a:p>
          <a:p>
            <a:r>
              <a:rPr lang="es-MX" dirty="0"/>
              <a:t>Censo Nacional de Impartición de Justicia Estatal – Datos del 2019</a:t>
            </a:r>
          </a:p>
          <a:p>
            <a:endParaRPr lang="es-MX" dirty="0"/>
          </a:p>
          <a:p>
            <a:r>
              <a:rPr lang="es-MX" dirty="0"/>
              <a:t>Censo Nacional de Procuración de Justicia Estatal – Datos del 2019</a:t>
            </a:r>
          </a:p>
          <a:p>
            <a:endParaRPr lang="es-MX" dirty="0"/>
          </a:p>
          <a:p>
            <a:r>
              <a:rPr lang="es-MX" dirty="0"/>
              <a:t>Censo Nacional de Gobierno, Seguridad Pública y Sistema Penitenciario Estatales – Datos del 2019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fuentes</a:t>
            </a:r>
          </a:p>
        </p:txBody>
      </p:sp>
    </p:spTree>
    <p:extLst>
      <p:ext uri="{BB962C8B-B14F-4D97-AF65-F5344CB8AC3E}">
        <p14:creationId xmlns:p14="http://schemas.microsoft.com/office/powerpoint/2010/main" val="213747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56" y="1388853"/>
            <a:ext cx="11662912" cy="5236684"/>
          </a:xfrm>
        </p:spPr>
        <p:txBody>
          <a:bodyPr>
            <a:normAutofit/>
          </a:bodyPr>
          <a:lstStyle/>
          <a:p>
            <a:r>
              <a:rPr lang="es-MX" sz="1500" dirty="0"/>
              <a:t>Victimización</a:t>
            </a:r>
          </a:p>
          <a:p>
            <a:r>
              <a:rPr lang="es-MX" sz="1500" dirty="0"/>
              <a:t>Incidencia delictiva</a:t>
            </a:r>
          </a:p>
          <a:p>
            <a:r>
              <a:rPr lang="es-MX" sz="1500" dirty="0"/>
              <a:t>Delitos registrados</a:t>
            </a:r>
          </a:p>
          <a:p>
            <a:r>
              <a:rPr lang="es-MX" sz="1500" dirty="0"/>
              <a:t>Victimas, inculpados y sentenciados</a:t>
            </a:r>
          </a:p>
          <a:p>
            <a:r>
              <a:rPr lang="es-MX" sz="1500" dirty="0"/>
              <a:t>Intervención de la policía</a:t>
            </a:r>
          </a:p>
          <a:p>
            <a:r>
              <a:rPr lang="es-MX" sz="1500" dirty="0"/>
              <a:t>Carpetas de investigación</a:t>
            </a:r>
          </a:p>
          <a:p>
            <a:r>
              <a:rPr lang="es-MX" sz="1500" dirty="0"/>
              <a:t>Expedientes y asuntos judiciales</a:t>
            </a:r>
          </a:p>
          <a:p>
            <a:r>
              <a:rPr lang="es-MX" sz="1500" dirty="0"/>
              <a:t>Población reclusa y adolescentes infractores</a:t>
            </a:r>
          </a:p>
          <a:p>
            <a:r>
              <a:rPr lang="es-MX" sz="1500" dirty="0"/>
              <a:t>RH en instituciones de seguridad pública y justicia</a:t>
            </a:r>
          </a:p>
          <a:p>
            <a:r>
              <a:rPr lang="es-MX" sz="1500" dirty="0"/>
              <a:t>Infraestructura de instituciones de seguridad pública y justicia</a:t>
            </a:r>
          </a:p>
          <a:p>
            <a:r>
              <a:rPr lang="es-MX" sz="1500" dirty="0"/>
              <a:t>Percepción sobre seguridad pública</a:t>
            </a:r>
          </a:p>
          <a:p>
            <a:r>
              <a:rPr lang="es-MX" sz="1500" dirty="0"/>
              <a:t>Percepción sobre el desempeño de las autoridades de seguridad pública</a:t>
            </a:r>
          </a:p>
          <a:p>
            <a:r>
              <a:rPr lang="es-MX" sz="1500" dirty="0"/>
              <a:t>Derechos humanos</a:t>
            </a:r>
          </a:p>
          <a:p>
            <a:r>
              <a:rPr lang="es-MX" sz="1500" dirty="0"/>
              <a:t>Accidente de tránsito</a:t>
            </a:r>
          </a:p>
          <a:p>
            <a:endParaRPr lang="es-MX" sz="1500" dirty="0"/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a revisar</a:t>
            </a:r>
          </a:p>
        </p:txBody>
      </p:sp>
    </p:spTree>
    <p:extLst>
      <p:ext uri="{BB962C8B-B14F-4D97-AF65-F5344CB8AC3E}">
        <p14:creationId xmlns:p14="http://schemas.microsoft.com/office/powerpoint/2010/main" val="61509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37683-9155-4477-B1D7-A0DBB900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9442E-D9EB-424A-8862-529CF4B4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56" y="1388853"/>
            <a:ext cx="11662912" cy="5236684"/>
          </a:xfrm>
        </p:spPr>
        <p:txBody>
          <a:bodyPr>
            <a:normAutofit/>
          </a:bodyPr>
          <a:lstStyle/>
          <a:p>
            <a:r>
              <a:rPr lang="es-MX" sz="1500" dirty="0"/>
              <a:t>Victimización </a:t>
            </a:r>
            <a:r>
              <a:rPr lang="es-MX" sz="1500" dirty="0">
                <a:solidFill>
                  <a:srgbClr val="00B050"/>
                </a:solidFill>
              </a:rPr>
              <a:t>(Tasa de prevalencia delictiva por cada cien mil habitantes)</a:t>
            </a:r>
          </a:p>
          <a:p>
            <a:r>
              <a:rPr lang="es-MX" sz="1500" dirty="0"/>
              <a:t>Incidencia delictiva </a:t>
            </a:r>
            <a:r>
              <a:rPr lang="es-MX" sz="1500" dirty="0">
                <a:solidFill>
                  <a:srgbClr val="00B050"/>
                </a:solidFill>
              </a:rPr>
              <a:t>(Tasa de incidencia delictiva por entidad federativa de ocurrencia por cada cien mil habitantes)</a:t>
            </a:r>
          </a:p>
          <a:p>
            <a:r>
              <a:rPr lang="es-MX" sz="1500" dirty="0"/>
              <a:t>Delitos registrados </a:t>
            </a:r>
            <a:r>
              <a:rPr lang="es-MX" sz="1500" dirty="0">
                <a:solidFill>
                  <a:srgbClr val="00B050"/>
                </a:solidFill>
              </a:rPr>
              <a:t>(</a:t>
            </a:r>
            <a:endParaRPr lang="es-MX" sz="1500" dirty="0"/>
          </a:p>
          <a:p>
            <a:r>
              <a:rPr lang="es-MX" sz="1500" dirty="0"/>
              <a:t>Victimas, inculpados y sentenciados </a:t>
            </a:r>
            <a:r>
              <a:rPr lang="es-MX" sz="1500" dirty="0">
                <a:solidFill>
                  <a:srgbClr val="00B050"/>
                </a:solidFill>
              </a:rPr>
              <a:t>(</a:t>
            </a:r>
            <a:endParaRPr lang="es-MX" sz="1500" dirty="0"/>
          </a:p>
          <a:p>
            <a:r>
              <a:rPr lang="es-MX" sz="1500" dirty="0"/>
              <a:t>Intervención de la policía </a:t>
            </a:r>
            <a:r>
              <a:rPr lang="es-MX" sz="1500" dirty="0">
                <a:solidFill>
                  <a:srgbClr val="00B050"/>
                </a:solidFill>
              </a:rPr>
              <a:t>(</a:t>
            </a:r>
            <a:endParaRPr lang="es-MX" sz="1500" dirty="0"/>
          </a:p>
          <a:p>
            <a:r>
              <a:rPr lang="es-MX" sz="1500" dirty="0"/>
              <a:t>Carpetas de investigación </a:t>
            </a:r>
            <a:r>
              <a:rPr lang="es-MX" sz="1500" dirty="0">
                <a:solidFill>
                  <a:srgbClr val="00B050"/>
                </a:solidFill>
              </a:rPr>
              <a:t>(</a:t>
            </a:r>
            <a:endParaRPr lang="es-MX" sz="1500" dirty="0"/>
          </a:p>
          <a:p>
            <a:r>
              <a:rPr lang="es-MX" sz="1500" dirty="0"/>
              <a:t>Expedientes y asuntos judiciales</a:t>
            </a:r>
            <a:r>
              <a:rPr lang="es-MX" sz="1500" dirty="0">
                <a:solidFill>
                  <a:srgbClr val="00B050"/>
                </a:solidFill>
              </a:rPr>
              <a:t> (</a:t>
            </a:r>
            <a:endParaRPr lang="es-MX" sz="1500" dirty="0"/>
          </a:p>
          <a:p>
            <a:r>
              <a:rPr lang="es-MX" sz="1500" dirty="0"/>
              <a:t>Población reclusa y adolescentes infractores</a:t>
            </a:r>
            <a:r>
              <a:rPr lang="es-MX" sz="1500" dirty="0">
                <a:solidFill>
                  <a:srgbClr val="00B050"/>
                </a:solidFill>
              </a:rPr>
              <a:t> (</a:t>
            </a:r>
            <a:endParaRPr lang="es-MX" sz="1500" dirty="0"/>
          </a:p>
          <a:p>
            <a:r>
              <a:rPr lang="es-MX" sz="1500" dirty="0"/>
              <a:t>RH en instituciones de seguridad pública y justicia</a:t>
            </a:r>
            <a:r>
              <a:rPr lang="es-MX" sz="1500" dirty="0">
                <a:solidFill>
                  <a:srgbClr val="00B050"/>
                </a:solidFill>
              </a:rPr>
              <a:t> (</a:t>
            </a:r>
            <a:endParaRPr lang="es-MX" sz="1500" dirty="0"/>
          </a:p>
          <a:p>
            <a:r>
              <a:rPr lang="es-MX" sz="1500" dirty="0"/>
              <a:t>Infraestructura de instituciones de seguridad pública y justicia</a:t>
            </a:r>
            <a:r>
              <a:rPr lang="es-MX" sz="1500" dirty="0">
                <a:solidFill>
                  <a:srgbClr val="00B050"/>
                </a:solidFill>
              </a:rPr>
              <a:t> (</a:t>
            </a:r>
            <a:endParaRPr lang="es-MX" sz="1500" dirty="0"/>
          </a:p>
          <a:p>
            <a:r>
              <a:rPr lang="es-MX" sz="1500" dirty="0"/>
              <a:t>Percepción sobre seguridad pública</a:t>
            </a:r>
            <a:r>
              <a:rPr lang="es-MX" sz="1500" dirty="0">
                <a:solidFill>
                  <a:srgbClr val="00B050"/>
                </a:solidFill>
              </a:rPr>
              <a:t> (</a:t>
            </a:r>
            <a:endParaRPr lang="es-MX" sz="1500" dirty="0"/>
          </a:p>
          <a:p>
            <a:r>
              <a:rPr lang="es-MX" sz="1500" dirty="0"/>
              <a:t>Percepción sobre el desempeño de las autoridades de seguridad pública</a:t>
            </a:r>
            <a:r>
              <a:rPr lang="es-MX" sz="1500" dirty="0">
                <a:solidFill>
                  <a:srgbClr val="00B050"/>
                </a:solidFill>
              </a:rPr>
              <a:t> (</a:t>
            </a:r>
            <a:endParaRPr lang="es-MX" sz="1500" dirty="0"/>
          </a:p>
          <a:p>
            <a:r>
              <a:rPr lang="es-MX" sz="1500" dirty="0"/>
              <a:t>Derechos humanos</a:t>
            </a:r>
            <a:r>
              <a:rPr lang="es-MX" sz="1500" dirty="0">
                <a:solidFill>
                  <a:srgbClr val="00B050"/>
                </a:solidFill>
              </a:rPr>
              <a:t> (</a:t>
            </a:r>
            <a:endParaRPr lang="es-MX" sz="1500" dirty="0"/>
          </a:p>
          <a:p>
            <a:r>
              <a:rPr lang="es-MX" sz="1500" dirty="0"/>
              <a:t>Accidente de tránsito</a:t>
            </a:r>
            <a:r>
              <a:rPr lang="es-MX" sz="1500" dirty="0">
                <a:solidFill>
                  <a:srgbClr val="00B050"/>
                </a:solidFill>
              </a:rPr>
              <a:t> (</a:t>
            </a:r>
            <a:endParaRPr lang="es-MX" sz="1500" dirty="0"/>
          </a:p>
          <a:p>
            <a:endParaRPr lang="es-MX" sz="1500" dirty="0"/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0F441E-1666-4C99-93AF-ACF116BCD45B}"/>
              </a:ext>
            </a:extLst>
          </p:cNvPr>
          <p:cNvSpPr txBox="1">
            <a:spLocks/>
          </p:cNvSpPr>
          <p:nvPr/>
        </p:nvSpPr>
        <p:spPr>
          <a:xfrm>
            <a:off x="0" y="-38099"/>
            <a:ext cx="12192000" cy="8712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2374220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D826C-5E18-4864-88FB-C665A6F3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Otros indicadores recuperados por el INEGI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DB445-9D40-49A1-BC8F-8AEE0B02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Tasa de prevalencia delictiva por cada cien mil habitantes</a:t>
            </a:r>
          </a:p>
          <a:p>
            <a:r>
              <a:rPr lang="es-MX" dirty="0"/>
              <a:t>Tasa de incidencia delictiva por entidad federativa de ocurrencia por cada cien mil habitantes</a:t>
            </a:r>
          </a:p>
        </p:txBody>
      </p:sp>
    </p:spTree>
    <p:extLst>
      <p:ext uri="{BB962C8B-B14F-4D97-AF65-F5344CB8AC3E}">
        <p14:creationId xmlns:p14="http://schemas.microsoft.com/office/powerpoint/2010/main" val="420845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4CB55-EACA-43CF-99AB-927ABB15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0718F3-78CA-48B1-8B49-3962BA82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Enunciar encuestas de otras fuentes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931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800F0-306B-4C67-B371-5F88AA30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4CBBE1-02D3-4BE0-907A-6528098DD739}"/>
              </a:ext>
            </a:extLst>
          </p:cNvPr>
          <p:cNvSpPr txBox="1">
            <a:spLocks/>
          </p:cNvSpPr>
          <p:nvPr/>
        </p:nvSpPr>
        <p:spPr>
          <a:xfrm>
            <a:off x="153837" y="94830"/>
            <a:ext cx="11914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rgbClr val="0070C0"/>
                </a:solidFill>
              </a:rPr>
              <a:t>Marco metodológico multidimensional para la medición de la pobreza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(CONEVAL, 2018)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DF8EC5-EFF1-4067-B687-853563A6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53054"/>
              </p:ext>
            </p:extLst>
          </p:nvPr>
        </p:nvGraphicFramePr>
        <p:xfrm>
          <a:off x="447674" y="1504951"/>
          <a:ext cx="11153775" cy="5319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4088518881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4231234404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797993821"/>
                    </a:ext>
                  </a:extLst>
                </a:gridCol>
              </a:tblGrid>
              <a:tr h="584630">
                <a:tc gridSpan="3">
                  <a:txBody>
                    <a:bodyPr/>
                    <a:lstStyle/>
                    <a:p>
                      <a:pPr algn="ctr"/>
                      <a:r>
                        <a:rPr lang="es-MX" sz="3000" b="1" dirty="0">
                          <a:solidFill>
                            <a:schemeClr val="bg1"/>
                          </a:solidFill>
                        </a:rPr>
                        <a:t>Espacios analíticos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51174"/>
                  </a:ext>
                </a:extLst>
              </a:tr>
              <a:tr h="68206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Enfoque de bienestar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Derechos fundamentales de las personas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Aspectos relacionales y comunitarios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61512"/>
                  </a:ext>
                </a:extLst>
              </a:tr>
              <a:tr h="291715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Dimensiones constitutivas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Contexto territorial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98139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Ingreso</a:t>
                      </a:r>
                      <a:r>
                        <a:rPr lang="es-MX" dirty="0"/>
                        <a:t> corriente per cápita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Rezago educativo </a:t>
                      </a:r>
                      <a:r>
                        <a:rPr lang="es-MX" dirty="0"/>
                        <a:t>promedio en el hogar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</a:t>
                      </a:r>
                      <a:r>
                        <a:rPr lang="es-MX" b="1" dirty="0"/>
                        <a:t>cohesión 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996973"/>
                  </a:ext>
                </a:extLst>
              </a:tr>
              <a:tr h="563202">
                <a:tc rowSpan="5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de salud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Grado de accesibilidad a </a:t>
                      </a:r>
                      <a:r>
                        <a:rPr lang="es-MX" b="1" dirty="0"/>
                        <a:t>carretera pavimentada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770347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seguridad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29330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la </a:t>
                      </a:r>
                      <a:r>
                        <a:rPr lang="es-MX" b="1" dirty="0"/>
                        <a:t>alimentación</a:t>
                      </a:r>
                      <a:r>
                        <a:rPr lang="es-MX" dirty="0"/>
                        <a:t> nutritiva y de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8715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Calidad y espacios de </a:t>
                      </a:r>
                      <a:r>
                        <a:rPr lang="es-MX" b="1" dirty="0"/>
                        <a:t>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35579"/>
                  </a:ext>
                </a:extLst>
              </a:tr>
              <a:tr h="563202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Acceso a los </a:t>
                      </a:r>
                      <a:r>
                        <a:rPr lang="es-MX" b="1" dirty="0"/>
                        <a:t>servicios básicos</a:t>
                      </a:r>
                      <a:r>
                        <a:rPr lang="es-MX" dirty="0"/>
                        <a:t> de vivienda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53050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936A1297-2134-42DB-BB4B-A08099844DD7}"/>
              </a:ext>
            </a:extLst>
          </p:cNvPr>
          <p:cNvSpPr/>
          <p:nvPr/>
        </p:nvSpPr>
        <p:spPr>
          <a:xfrm>
            <a:off x="51758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906806-E76C-48B3-84B4-9EAE5218C906}"/>
              </a:ext>
            </a:extLst>
          </p:cNvPr>
          <p:cNvSpPr/>
          <p:nvPr/>
        </p:nvSpPr>
        <p:spPr>
          <a:xfrm>
            <a:off x="3991155" y="3249551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E6664B-2C4B-4EC3-9627-272D0F9B5F39}"/>
              </a:ext>
            </a:extLst>
          </p:cNvPr>
          <p:cNvSpPr/>
          <p:nvPr/>
        </p:nvSpPr>
        <p:spPr>
          <a:xfrm>
            <a:off x="401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5C274A-A0F5-4376-A681-3BA8528AFD41}"/>
              </a:ext>
            </a:extLst>
          </p:cNvPr>
          <p:cNvSpPr/>
          <p:nvPr/>
        </p:nvSpPr>
        <p:spPr>
          <a:xfrm>
            <a:off x="4045072" y="4486003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870F51D-0485-42D1-8811-A1E73591B68A}"/>
              </a:ext>
            </a:extLst>
          </p:cNvPr>
          <p:cNvSpPr/>
          <p:nvPr/>
        </p:nvSpPr>
        <p:spPr>
          <a:xfrm>
            <a:off x="3854124" y="5104229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8B5BC3-0744-47C5-8ED5-05C69D724FE4}"/>
              </a:ext>
            </a:extLst>
          </p:cNvPr>
          <p:cNvSpPr/>
          <p:nvPr/>
        </p:nvSpPr>
        <p:spPr>
          <a:xfrm>
            <a:off x="3991155" y="5722455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3EAE65-0FB8-43D6-9975-F0C61BEFE87D}"/>
              </a:ext>
            </a:extLst>
          </p:cNvPr>
          <p:cNvSpPr/>
          <p:nvPr/>
        </p:nvSpPr>
        <p:spPr>
          <a:xfrm>
            <a:off x="3991155" y="6363868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38CB3-96C6-42A4-9582-66D3809CB0E5}"/>
              </a:ext>
            </a:extLst>
          </p:cNvPr>
          <p:cNvSpPr/>
          <p:nvPr/>
        </p:nvSpPr>
        <p:spPr>
          <a:xfrm>
            <a:off x="11379229" y="3254132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85FDF9-4DCB-49ED-B51D-12742B1E3070}"/>
              </a:ext>
            </a:extLst>
          </p:cNvPr>
          <p:cNvSpPr/>
          <p:nvPr/>
        </p:nvSpPr>
        <p:spPr>
          <a:xfrm>
            <a:off x="11353800" y="3867777"/>
            <a:ext cx="444440" cy="43132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20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(1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244835-381C-4BA0-8848-58369D6326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55" y="1405746"/>
            <a:ext cx="10401486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F17A9B0-28BE-4A11-A0D2-996CEE69AE42}"/>
              </a:ext>
            </a:extLst>
          </p:cNvPr>
          <p:cNvSpPr/>
          <p:nvPr/>
        </p:nvSpPr>
        <p:spPr>
          <a:xfrm>
            <a:off x="4996131" y="1630393"/>
            <a:ext cx="2163793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75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(2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38" y="93992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5C27AE-79FA-4FFB-8108-2557BA4089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72" y="1199072"/>
            <a:ext cx="8298611" cy="53837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D66790-3E0E-469E-9DE9-7921CB7FBA74}"/>
              </a:ext>
            </a:extLst>
          </p:cNvPr>
          <p:cNvSpPr/>
          <p:nvPr/>
        </p:nvSpPr>
        <p:spPr>
          <a:xfrm>
            <a:off x="3467819" y="1311215"/>
            <a:ext cx="2199736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9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(3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1B95D7-4F52-4A00-911E-ACA7CEEBD6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94" y="1143449"/>
            <a:ext cx="9098811" cy="54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0C77B6-0A41-46F6-96E2-886767122363}"/>
              </a:ext>
            </a:extLst>
          </p:cNvPr>
          <p:cNvSpPr/>
          <p:nvPr/>
        </p:nvSpPr>
        <p:spPr>
          <a:xfrm>
            <a:off x="3467819" y="1414732"/>
            <a:ext cx="2156604" cy="7159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95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(4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C36A30-AF0D-468E-9F81-9ED241BEA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98" y="871269"/>
            <a:ext cx="7519587" cy="5922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43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(5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59360B-AA69-42F0-821E-7BA10B359F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7" y="940279"/>
            <a:ext cx="7974578" cy="5917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4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F3ED-15C4-4E71-8AF9-AEB4DC77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1268"/>
          </a:xfrm>
          <a:solidFill>
            <a:schemeClr val="tx1"/>
          </a:solidFill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medir la pobreza     (6 de 9)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319CA-FACE-4039-97D4-ABCBC44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6350"/>
            <a:ext cx="11868150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7587A7-7DAA-4EFF-8A75-1C90A97A35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45" y="1035170"/>
            <a:ext cx="8920564" cy="5822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212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886</Words>
  <Application>Microsoft Office PowerPoint</Application>
  <PresentationFormat>Panorámica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Medición multidimensional de la pobreza</vt:lpstr>
      <vt:lpstr>Marco Normativo</vt:lpstr>
      <vt:lpstr>Presentación de PowerPoint</vt:lpstr>
      <vt:lpstr>Indicadores para medir la pobreza     (1 de 9)</vt:lpstr>
      <vt:lpstr>Indicadores para medir la pobreza     (2 de 9)</vt:lpstr>
      <vt:lpstr>Indicadores para medir la pobreza     (3 de 9)</vt:lpstr>
      <vt:lpstr>Indicadores para medir la pobreza     (4 de 9)</vt:lpstr>
      <vt:lpstr>Indicadores para medir la pobreza     (5 de 9)</vt:lpstr>
      <vt:lpstr>Indicadores para medir la pobreza     (6 de 9)</vt:lpstr>
      <vt:lpstr>Indicadores para medir la pobreza     (7 de 9)</vt:lpstr>
      <vt:lpstr>Presentación de PowerPoint</vt:lpstr>
      <vt:lpstr>Presentación de PowerPoint</vt:lpstr>
      <vt:lpstr>Indicadores para medir la pobreza     (8 de 9)</vt:lpstr>
      <vt:lpstr>Indicadores para medir la pobreza     (9 de 9)</vt:lpstr>
      <vt:lpstr>Presentación de PowerPoint</vt:lpstr>
      <vt:lpstr>Cuestionarios aplicados</vt:lpstr>
      <vt:lpstr> </vt:lpstr>
      <vt:lpstr>Propuesta de indicadores para la medición de la pobreza e inseguridad</vt:lpstr>
      <vt:lpstr> </vt:lpstr>
      <vt:lpstr> </vt:lpstr>
      <vt:lpstr>Presentación de PowerPoint</vt:lpstr>
      <vt:lpstr> </vt:lpstr>
      <vt:lpstr> </vt:lpstr>
      <vt:lpstr> </vt:lpstr>
      <vt:lpstr>Otros indicadores recuperados por el INEGI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Medición multidimensional de la pobreza</dc:title>
  <dc:creator>asus</dc:creator>
  <cp:lastModifiedBy>asus</cp:lastModifiedBy>
  <cp:revision>33</cp:revision>
  <dcterms:created xsi:type="dcterms:W3CDTF">2020-05-15T18:59:53Z</dcterms:created>
  <dcterms:modified xsi:type="dcterms:W3CDTF">2020-05-16T07:04:22Z</dcterms:modified>
</cp:coreProperties>
</file>