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85" r:id="rId2"/>
    <p:sldId id="386" r:id="rId3"/>
    <p:sldId id="428" r:id="rId4"/>
    <p:sldId id="437" r:id="rId5"/>
    <p:sldId id="438" r:id="rId6"/>
    <p:sldId id="434" r:id="rId7"/>
    <p:sldId id="441" r:id="rId8"/>
    <p:sldId id="442" r:id="rId9"/>
    <p:sldId id="443" r:id="rId10"/>
    <p:sldId id="435" r:id="rId11"/>
    <p:sldId id="444" r:id="rId12"/>
    <p:sldId id="445" r:id="rId13"/>
    <p:sldId id="446" r:id="rId14"/>
    <p:sldId id="323" r:id="rId15"/>
    <p:sldId id="447" r:id="rId16"/>
    <p:sldId id="439" r:id="rId17"/>
    <p:sldId id="440" r:id="rId18"/>
    <p:sldId id="388" r:id="rId19"/>
    <p:sldId id="327" r:id="rId20"/>
    <p:sldId id="328" r:id="rId21"/>
    <p:sldId id="329" r:id="rId22"/>
    <p:sldId id="330" r:id="rId23"/>
    <p:sldId id="331" r:id="rId24"/>
    <p:sldId id="333" r:id="rId25"/>
    <p:sldId id="334" r:id="rId26"/>
    <p:sldId id="449" r:id="rId27"/>
    <p:sldId id="448" r:id="rId28"/>
    <p:sldId id="340" r:id="rId29"/>
    <p:sldId id="341" r:id="rId30"/>
    <p:sldId id="342" r:id="rId31"/>
    <p:sldId id="389" r:id="rId32"/>
    <p:sldId id="343" r:id="rId33"/>
    <p:sldId id="345" r:id="rId34"/>
    <p:sldId id="346" r:id="rId35"/>
    <p:sldId id="347" r:id="rId36"/>
    <p:sldId id="348" r:id="rId37"/>
    <p:sldId id="349" r:id="rId38"/>
    <p:sldId id="350" r:id="rId39"/>
    <p:sldId id="399" r:id="rId40"/>
    <p:sldId id="351" r:id="rId41"/>
    <p:sldId id="352" r:id="rId42"/>
    <p:sldId id="353" r:id="rId43"/>
    <p:sldId id="450" r:id="rId44"/>
    <p:sldId id="451" r:id="rId45"/>
    <p:sldId id="452" r:id="rId46"/>
    <p:sldId id="354" r:id="rId47"/>
    <p:sldId id="403" r:id="rId48"/>
    <p:sldId id="356" r:id="rId49"/>
    <p:sldId id="394" r:id="rId50"/>
    <p:sldId id="395" r:id="rId51"/>
    <p:sldId id="396" r:id="rId52"/>
    <p:sldId id="397" r:id="rId53"/>
    <p:sldId id="398" r:id="rId54"/>
    <p:sldId id="404" r:id="rId55"/>
    <p:sldId id="360" r:id="rId56"/>
    <p:sldId id="405" r:id="rId57"/>
    <p:sldId id="362" r:id="rId58"/>
    <p:sldId id="406" r:id="rId59"/>
    <p:sldId id="407" r:id="rId60"/>
    <p:sldId id="408" r:id="rId61"/>
    <p:sldId id="418" r:id="rId62"/>
    <p:sldId id="365" r:id="rId63"/>
    <p:sldId id="366" r:id="rId64"/>
    <p:sldId id="367" r:id="rId65"/>
    <p:sldId id="374" r:id="rId66"/>
    <p:sldId id="424" r:id="rId67"/>
    <p:sldId id="425" r:id="rId68"/>
    <p:sldId id="380" r:id="rId69"/>
    <p:sldId id="390" r:id="rId70"/>
    <p:sldId id="287" r:id="rId71"/>
    <p:sldId id="423" r:id="rId72"/>
    <p:sldId id="391" r:id="rId73"/>
    <p:sldId id="392" r:id="rId74"/>
    <p:sldId id="393" r:id="rId75"/>
    <p:sldId id="402" r:id="rId7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00FF"/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6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63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06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171744"/>
            <a:ext cx="12192000" cy="1682911"/>
          </a:xfrm>
        </p:spPr>
        <p:txBody>
          <a:bodyPr>
            <a:noAutofit/>
          </a:bodyPr>
          <a:lstStyle/>
          <a:p>
            <a:r>
              <a:rPr lang="en-US" sz="4600" b="1" dirty="0"/>
              <a:t>Bayesian </a:t>
            </a:r>
            <a:r>
              <a:rPr lang="en-US" sz="4600" b="1" dirty="0" smtClean="0"/>
              <a:t>cognitive and statistical modeling applied </a:t>
            </a:r>
            <a:r>
              <a:rPr lang="en-US" sz="4600" b="1" dirty="0"/>
              <a:t>to Signal Detection Theory and the Mirror </a:t>
            </a:r>
            <a:r>
              <a:rPr lang="en-US" sz="4600" b="1" dirty="0" smtClean="0"/>
              <a:t>Effect in a perceptual task</a:t>
            </a:r>
            <a:endParaRPr lang="es-MX" sz="4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94867"/>
            <a:ext cx="9144000" cy="872066"/>
          </a:xfr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s-MX" dirty="0" smtClean="0">
                <a:ln>
                  <a:solidFill>
                    <a:sysClr val="windowText" lastClr="000000"/>
                  </a:solidFill>
                </a:ln>
              </a:rPr>
              <a:t>Adriana F. Chávez De la Peña.</a:t>
            </a:r>
          </a:p>
          <a:p>
            <a:r>
              <a:rPr lang="es-MX" dirty="0" smtClean="0">
                <a:ln>
                  <a:solidFill>
                    <a:sysClr val="windowText" lastClr="000000"/>
                  </a:solidFill>
                </a:ln>
              </a:rPr>
              <a:t>Michael Lee			Arturo Bouzas Riaño</a:t>
            </a:r>
            <a:endParaRPr lang="es-MX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334" y="-32223"/>
            <a:ext cx="2751666" cy="21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067504" cy="1325563"/>
          </a:xfrm>
        </p:spPr>
        <p:txBody>
          <a:bodyPr>
            <a:normAutofit/>
          </a:bodyPr>
          <a:lstStyle/>
          <a:p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pays</a:t>
            </a:r>
            <a:r>
              <a:rPr lang="es-MX" dirty="0" smtClean="0"/>
              <a:t>; </a:t>
            </a:r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wrong</a:t>
            </a:r>
            <a:r>
              <a:rPr lang="es-MX" b="1" dirty="0" smtClean="0">
                <a:solidFill>
                  <a:srgbClr val="FF0000"/>
                </a:solidFill>
              </a:rPr>
              <a:t>, </a:t>
            </a:r>
            <a:r>
              <a:rPr lang="es-MX" b="1" dirty="0" err="1" smtClean="0">
                <a:solidFill>
                  <a:srgbClr val="FF0000"/>
                </a:solidFill>
              </a:rPr>
              <a:t>costs</a:t>
            </a:r>
            <a:r>
              <a:rPr lang="es-MX" dirty="0" smtClean="0"/>
              <a:t>; </a:t>
            </a:r>
            <a:r>
              <a:rPr lang="es-MX" dirty="0" smtClean="0">
                <a:solidFill>
                  <a:schemeClr val="bg1"/>
                </a:solidFill>
              </a:rPr>
              <a:t>and </a:t>
            </a:r>
            <a:r>
              <a:rPr lang="es-MX" dirty="0" err="1" smtClean="0">
                <a:solidFill>
                  <a:schemeClr val="bg1"/>
                </a:solidFill>
              </a:rPr>
              <a:t>both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things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happen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on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their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own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magnitude</a:t>
            </a:r>
            <a:endParaRPr lang="es-MX" sz="2500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76056" y="144780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Actual </a:t>
            </a:r>
            <a:r>
              <a:rPr lang="es-MX" dirty="0" err="1" smtClean="0"/>
              <a:t>situation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 rot="16200000">
            <a:off x="2810457" y="425798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Judgement</a:t>
            </a:r>
            <a:endParaRPr lang="es-MX" dirty="0"/>
          </a:p>
        </p:txBody>
      </p:sp>
      <p:pic>
        <p:nvPicPr>
          <p:cNvPr id="9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84" y="1947862"/>
            <a:ext cx="1697367" cy="11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1" y="2743200"/>
            <a:ext cx="117893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994401" y="3070880"/>
            <a:ext cx="2624666" cy="1170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Hit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880550" y="4800600"/>
            <a:ext cx="2473250" cy="1232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Correct</a:t>
            </a:r>
            <a:r>
              <a:rPr lang="es-MX" dirty="0" smtClean="0"/>
              <a:t> </a:t>
            </a:r>
            <a:r>
              <a:rPr lang="es-MX" dirty="0" err="1" smtClean="0"/>
              <a:t>Rejection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972534" y="4741862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Miss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8804842" y="3070880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False </a:t>
            </a:r>
            <a:r>
              <a:rPr lang="es-MX" dirty="0" err="1" smtClean="0"/>
              <a:t>Alarm</a:t>
            </a:r>
            <a:endParaRPr lang="es-MX" dirty="0"/>
          </a:p>
        </p:txBody>
      </p:sp>
      <p:pic>
        <p:nvPicPr>
          <p:cNvPr id="15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0" y="4535783"/>
            <a:ext cx="1054354" cy="15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63" y="1947862"/>
            <a:ext cx="865193" cy="9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7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067504" cy="1325563"/>
          </a:xfrm>
        </p:spPr>
        <p:txBody>
          <a:bodyPr>
            <a:normAutofit/>
          </a:bodyPr>
          <a:lstStyle/>
          <a:p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pays</a:t>
            </a:r>
            <a:r>
              <a:rPr lang="es-MX" dirty="0" smtClean="0"/>
              <a:t>; </a:t>
            </a:r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wrong</a:t>
            </a:r>
            <a:r>
              <a:rPr lang="es-MX" b="1" dirty="0" smtClean="0">
                <a:solidFill>
                  <a:srgbClr val="FF0000"/>
                </a:solidFill>
              </a:rPr>
              <a:t>, </a:t>
            </a:r>
            <a:r>
              <a:rPr lang="es-MX" b="1" dirty="0" err="1" smtClean="0">
                <a:solidFill>
                  <a:srgbClr val="FF0000"/>
                </a:solidFill>
              </a:rPr>
              <a:t>costs</a:t>
            </a:r>
            <a:r>
              <a:rPr lang="es-MX" dirty="0" smtClean="0"/>
              <a:t>; </a:t>
            </a:r>
            <a:r>
              <a:rPr lang="es-MX" b="1" u="sng" dirty="0" smtClean="0"/>
              <a:t>and </a:t>
            </a:r>
            <a:r>
              <a:rPr lang="es-MX" b="1" u="sng" dirty="0" err="1" smtClean="0"/>
              <a:t>both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/>
              <a:t> </a:t>
            </a:r>
            <a:r>
              <a:rPr lang="es-MX" b="1" u="sng" dirty="0" err="1" smtClean="0"/>
              <a:t>on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their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own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magnitude</a:t>
            </a:r>
            <a:endParaRPr lang="es-MX" sz="2500" b="1" i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76056" y="144780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Actual </a:t>
            </a:r>
            <a:r>
              <a:rPr lang="es-MX" dirty="0" err="1" smtClean="0"/>
              <a:t>situation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 rot="16200000">
            <a:off x="2810457" y="425798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Judgement</a:t>
            </a:r>
            <a:endParaRPr lang="es-MX" dirty="0"/>
          </a:p>
        </p:txBody>
      </p:sp>
      <p:pic>
        <p:nvPicPr>
          <p:cNvPr id="9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84" y="1947862"/>
            <a:ext cx="1697367" cy="11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1" y="2743200"/>
            <a:ext cx="117893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994401" y="3070880"/>
            <a:ext cx="2624666" cy="1170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Hit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880550" y="4800600"/>
            <a:ext cx="2473250" cy="1232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Correct</a:t>
            </a:r>
            <a:r>
              <a:rPr lang="es-MX" dirty="0" smtClean="0"/>
              <a:t> </a:t>
            </a:r>
            <a:r>
              <a:rPr lang="es-MX" dirty="0" err="1" smtClean="0"/>
              <a:t>Rejection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972534" y="4741862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Miss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8804842" y="3070880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False </a:t>
            </a:r>
            <a:r>
              <a:rPr lang="es-MX" dirty="0" err="1" smtClean="0"/>
              <a:t>Alarm</a:t>
            </a:r>
            <a:endParaRPr lang="es-MX" dirty="0"/>
          </a:p>
        </p:txBody>
      </p:sp>
      <p:pic>
        <p:nvPicPr>
          <p:cNvPr id="15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0" y="4535783"/>
            <a:ext cx="1054354" cy="15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63" y="1947862"/>
            <a:ext cx="865193" cy="9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067504" cy="1325563"/>
          </a:xfrm>
        </p:spPr>
        <p:txBody>
          <a:bodyPr>
            <a:normAutofit/>
          </a:bodyPr>
          <a:lstStyle/>
          <a:p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pays</a:t>
            </a:r>
            <a:r>
              <a:rPr lang="es-MX" dirty="0" smtClean="0"/>
              <a:t>; </a:t>
            </a:r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wrong</a:t>
            </a:r>
            <a:r>
              <a:rPr lang="es-MX" b="1" dirty="0" smtClean="0">
                <a:solidFill>
                  <a:srgbClr val="FF0000"/>
                </a:solidFill>
              </a:rPr>
              <a:t>, </a:t>
            </a:r>
            <a:r>
              <a:rPr lang="es-MX" b="1" dirty="0" err="1" smtClean="0">
                <a:solidFill>
                  <a:srgbClr val="FF0000"/>
                </a:solidFill>
              </a:rPr>
              <a:t>costs</a:t>
            </a:r>
            <a:r>
              <a:rPr lang="es-MX" dirty="0" smtClean="0"/>
              <a:t>; and </a:t>
            </a:r>
            <a:r>
              <a:rPr lang="es-MX" dirty="0" err="1" smtClean="0"/>
              <a:t>both</a:t>
            </a:r>
            <a:r>
              <a:rPr lang="es-MX" dirty="0" smtClean="0"/>
              <a:t> </a:t>
            </a:r>
            <a:r>
              <a:rPr lang="es-MX" dirty="0" err="1" smtClean="0"/>
              <a:t>things</a:t>
            </a:r>
            <a:r>
              <a:rPr lang="es-MX" dirty="0" smtClean="0"/>
              <a:t> </a:t>
            </a:r>
            <a:r>
              <a:rPr lang="es-MX" dirty="0" err="1" smtClean="0"/>
              <a:t>happen</a:t>
            </a:r>
            <a:r>
              <a:rPr lang="es-MX" dirty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their</a:t>
            </a:r>
            <a:r>
              <a:rPr lang="es-MX" dirty="0" smtClean="0"/>
              <a:t> </a:t>
            </a:r>
            <a:r>
              <a:rPr lang="es-MX" dirty="0" err="1" smtClean="0"/>
              <a:t>own</a:t>
            </a:r>
            <a:r>
              <a:rPr lang="es-MX" dirty="0" smtClean="0"/>
              <a:t> </a:t>
            </a:r>
            <a:r>
              <a:rPr lang="es-MX" dirty="0" err="1" smtClean="0"/>
              <a:t>magnitude</a:t>
            </a:r>
            <a:endParaRPr lang="es-MX" sz="25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76056" y="144780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Actual </a:t>
            </a:r>
            <a:r>
              <a:rPr lang="es-MX" dirty="0" err="1" smtClean="0"/>
              <a:t>situation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 rot="16200000">
            <a:off x="2810457" y="425798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Judgement</a:t>
            </a:r>
            <a:endParaRPr lang="es-MX" dirty="0"/>
          </a:p>
        </p:txBody>
      </p:sp>
      <p:pic>
        <p:nvPicPr>
          <p:cNvPr id="9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84" y="1947862"/>
            <a:ext cx="1697367" cy="11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1" y="2743200"/>
            <a:ext cx="117893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994401" y="3070880"/>
            <a:ext cx="2624666" cy="1170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Hit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880550" y="4800600"/>
            <a:ext cx="2473250" cy="1232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Correct</a:t>
            </a:r>
            <a:r>
              <a:rPr lang="es-MX" dirty="0" smtClean="0"/>
              <a:t> </a:t>
            </a:r>
            <a:r>
              <a:rPr lang="es-MX" dirty="0" err="1" smtClean="0"/>
              <a:t>Rejection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972534" y="4741862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Miss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8804842" y="3070880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False </a:t>
            </a:r>
            <a:r>
              <a:rPr lang="es-MX" dirty="0" err="1" smtClean="0"/>
              <a:t>Alarm</a:t>
            </a:r>
            <a:endParaRPr lang="es-MX" dirty="0"/>
          </a:p>
        </p:txBody>
      </p:sp>
      <p:pic>
        <p:nvPicPr>
          <p:cNvPr id="15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0" y="4535783"/>
            <a:ext cx="1054354" cy="15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63" y="1947862"/>
            <a:ext cx="865193" cy="9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deat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24" y="4428656"/>
            <a:ext cx="2814091" cy="18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211669"/>
            <a:ext cx="120861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Lee, M. D. (2018). Bayesian methods in cognitive modeling.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Stevens' Handbook of Experimental Psychology and Cognitive Neuroscience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1-48.</a:t>
            </a:r>
            <a:endParaRPr lang="es-MX" sz="15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2" y="744008"/>
            <a:ext cx="119729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9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447609"/>
            <a:ext cx="10515600" cy="1110735"/>
          </a:xfrm>
        </p:spPr>
        <p:txBody>
          <a:bodyPr/>
          <a:lstStyle/>
          <a:p>
            <a:pPr algn="r"/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r>
              <a:rPr lang="es-MX" sz="4000" dirty="0" err="1" smtClean="0">
                <a:solidFill>
                  <a:schemeClr val="tx1"/>
                </a:solidFill>
              </a:rPr>
              <a:t>It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is</a:t>
            </a:r>
            <a:r>
              <a:rPr lang="es-MX" sz="4000" dirty="0" smtClean="0">
                <a:solidFill>
                  <a:schemeClr val="tx1"/>
                </a:solidFill>
              </a:rPr>
              <a:t> a </a:t>
            </a:r>
            <a:r>
              <a:rPr lang="es-MX" sz="4000" dirty="0" err="1" smtClean="0">
                <a:solidFill>
                  <a:schemeClr val="tx1"/>
                </a:solidFill>
              </a:rPr>
              <a:t>well-established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responses </a:t>
            </a:r>
            <a:r>
              <a:rPr lang="es-MX" sz="4000" dirty="0" err="1" smtClean="0">
                <a:solidFill>
                  <a:schemeClr val="tx1"/>
                </a:solidFill>
              </a:rPr>
              <a:t>reported</a:t>
            </a:r>
            <a:r>
              <a:rPr lang="es-MX" sz="4000" dirty="0" smtClean="0">
                <a:solidFill>
                  <a:schemeClr val="tx1"/>
                </a:solidFill>
              </a:rPr>
              <a:t> in </a:t>
            </a:r>
            <a:r>
              <a:rPr lang="es-MX" sz="4000" dirty="0" err="1" smtClean="0">
                <a:solidFill>
                  <a:schemeClr val="tx1"/>
                </a:solidFill>
              </a:rPr>
              <a:t>Recognition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Memory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studies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where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MX" sz="4000" dirty="0" smtClean="0">
                <a:solidFill>
                  <a:schemeClr val="tx1"/>
                </a:solidFill>
              </a:rPr>
              <a:t>has </a:t>
            </a:r>
            <a:r>
              <a:rPr lang="es-MX" sz="4000" dirty="0" err="1" smtClean="0">
                <a:solidFill>
                  <a:schemeClr val="tx1"/>
                </a:solidFill>
              </a:rPr>
              <a:t>been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applied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to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analyse</a:t>
            </a:r>
            <a:r>
              <a:rPr lang="es-MX" sz="4000" dirty="0" smtClean="0">
                <a:solidFill>
                  <a:schemeClr val="tx1"/>
                </a:solidFill>
              </a:rPr>
              <a:t> data </a:t>
            </a:r>
            <a:r>
              <a:rPr lang="es-MX" sz="4000" dirty="0" err="1" smtClean="0">
                <a:solidFill>
                  <a:schemeClr val="tx1"/>
                </a:solidFill>
              </a:rPr>
              <a:t>coming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from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subjects</a:t>
            </a:r>
            <a:r>
              <a:rPr lang="es-MX" sz="4000" dirty="0" smtClean="0">
                <a:solidFill>
                  <a:schemeClr val="tx1"/>
                </a:solidFill>
              </a:rPr>
              <a:t>’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9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82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76400" y="-4375"/>
            <a:ext cx="10515600" cy="1110735"/>
          </a:xfrm>
        </p:spPr>
        <p:txBody>
          <a:bodyPr/>
          <a:lstStyle/>
          <a:p>
            <a:pPr algn="r"/>
            <a:r>
              <a:rPr lang="es-MX" b="1" dirty="0" err="1"/>
              <a:t>Mirror</a:t>
            </a:r>
            <a:r>
              <a:rPr lang="es-MX" b="1" dirty="0"/>
              <a:t> </a:t>
            </a:r>
            <a:r>
              <a:rPr lang="es-MX" b="1" dirty="0" err="1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607868" y="1818409"/>
            <a:ext cx="363681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" name="2 Rectángulo redondeado"/>
          <p:cNvSpPr/>
          <p:nvPr/>
        </p:nvSpPr>
        <p:spPr>
          <a:xfrm>
            <a:off x="768927" y="2774373"/>
            <a:ext cx="3314700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  <p:sp>
        <p:nvSpPr>
          <p:cNvPr id="9" name="8 Rectángulo redondeado"/>
          <p:cNvSpPr/>
          <p:nvPr/>
        </p:nvSpPr>
        <p:spPr>
          <a:xfrm>
            <a:off x="768927" y="3825585"/>
            <a:ext cx="3314700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&lt;&lt;High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1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110735"/>
          </a:xfrm>
        </p:spPr>
        <p:txBody>
          <a:bodyPr/>
          <a:lstStyle/>
          <a:p>
            <a:pPr algn="r"/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Flecha derecha"/>
          <p:cNvSpPr/>
          <p:nvPr/>
        </p:nvSpPr>
        <p:spPr>
          <a:xfrm>
            <a:off x="4707082" y="3205595"/>
            <a:ext cx="924791" cy="6199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6153150" y="1970808"/>
            <a:ext cx="479886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endParaRPr lang="es-MX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stimulus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735041" y="2774373"/>
            <a:ext cx="1442605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1" name="10 Rectángulo redondeado"/>
          <p:cNvSpPr/>
          <p:nvPr/>
        </p:nvSpPr>
        <p:spPr>
          <a:xfrm>
            <a:off x="6735041" y="3825585"/>
            <a:ext cx="1442605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2" name="11 Rectángulo redondeado"/>
          <p:cNvSpPr/>
          <p:nvPr/>
        </p:nvSpPr>
        <p:spPr>
          <a:xfrm>
            <a:off x="9038360" y="2774372"/>
            <a:ext cx="1442605" cy="862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3" name="12 Rectángulo redondeado"/>
          <p:cNvSpPr/>
          <p:nvPr/>
        </p:nvSpPr>
        <p:spPr>
          <a:xfrm>
            <a:off x="9038360" y="3825584"/>
            <a:ext cx="1442605" cy="862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4" name="1 Rectángulo redondeado"/>
          <p:cNvSpPr/>
          <p:nvPr/>
        </p:nvSpPr>
        <p:spPr>
          <a:xfrm>
            <a:off x="607868" y="1818409"/>
            <a:ext cx="363681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5" name="2 Rectángulo redondeado"/>
          <p:cNvSpPr/>
          <p:nvPr/>
        </p:nvSpPr>
        <p:spPr>
          <a:xfrm>
            <a:off x="768927" y="2774373"/>
            <a:ext cx="3314700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  <p:sp>
        <p:nvSpPr>
          <p:cNvPr id="16" name="8 Rectángulo redondeado"/>
          <p:cNvSpPr/>
          <p:nvPr/>
        </p:nvSpPr>
        <p:spPr>
          <a:xfrm>
            <a:off x="768927" y="3825585"/>
            <a:ext cx="3314700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&lt;&lt;High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36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89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 smtClean="0"/>
              <a:t>Binary</a:t>
            </a:r>
            <a:r>
              <a:rPr lang="es-MX" b="1" dirty="0" smtClean="0"/>
              <a:t> </a:t>
            </a:r>
            <a:r>
              <a:rPr lang="es-MX" b="1" dirty="0" err="1" smtClean="0"/>
              <a:t>Tasks</a:t>
            </a:r>
            <a:r>
              <a:rPr lang="es-MX" b="1" dirty="0" smtClean="0"/>
              <a:t> (Yes/No)</a:t>
            </a:r>
            <a:endParaRPr lang="es-MX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Introduction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22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4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pic>
        <p:nvPicPr>
          <p:cNvPr id="7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69" y="2858051"/>
            <a:ext cx="4781348" cy="3577652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0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7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69" y="2858051"/>
            <a:ext cx="4781348" cy="3577652"/>
          </a:xfrm>
          <a:prstGeom prst="rect">
            <a:avLst/>
          </a:prstGeom>
        </p:spPr>
      </p:pic>
      <p:cxnSp>
        <p:nvCxnSpPr>
          <p:cNvPr id="3" name="2 Conector recto de flecha"/>
          <p:cNvCxnSpPr/>
          <p:nvPr/>
        </p:nvCxnSpPr>
        <p:spPr>
          <a:xfrm>
            <a:off x="6099464" y="1652155"/>
            <a:ext cx="1745672" cy="386541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7124700" y="1673488"/>
            <a:ext cx="813955" cy="347001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8123959" y="1673488"/>
            <a:ext cx="126423" cy="297338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8499764" y="1652155"/>
            <a:ext cx="810492" cy="280554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87" y="111113"/>
            <a:ext cx="10515600" cy="1325563"/>
          </a:xfrm>
        </p:spPr>
        <p:txBody>
          <a:bodyPr/>
          <a:lstStyle/>
          <a:p>
            <a:r>
              <a:rPr lang="es-MX" b="1" dirty="0" err="1" smtClean="0"/>
              <a:t>Confidence</a:t>
            </a:r>
            <a:r>
              <a:rPr lang="es-MX" b="1" dirty="0" smtClean="0"/>
              <a:t> </a:t>
            </a:r>
            <a:r>
              <a:rPr lang="es-MX" b="1" dirty="0" err="1" smtClean="0"/>
              <a:t>Scale</a:t>
            </a:r>
            <a:r>
              <a:rPr lang="es-MX" b="1" dirty="0" smtClean="0"/>
              <a:t> </a:t>
            </a:r>
            <a:r>
              <a:rPr lang="es-MX" b="1" dirty="0" err="1" smtClean="0"/>
              <a:t>task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50465"/>
              </p:ext>
            </p:extLst>
          </p:nvPr>
        </p:nvGraphicFramePr>
        <p:xfrm>
          <a:off x="838200" y="1825625"/>
          <a:ext cx="105156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1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2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3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4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5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6</a:t>
                      </a:r>
                      <a:endParaRPr lang="es-MX" sz="2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1" y="2942887"/>
            <a:ext cx="5395090" cy="3915113"/>
          </a:xfrm>
          <a:prstGeom prst="rect">
            <a:avLst/>
          </a:prstGeom>
        </p:spPr>
      </p:pic>
      <p:cxnSp>
        <p:nvCxnSpPr>
          <p:cNvPr id="6" name="2 Conector recto de flecha"/>
          <p:cNvCxnSpPr/>
          <p:nvPr/>
        </p:nvCxnSpPr>
        <p:spPr>
          <a:xfrm>
            <a:off x="1733526" y="2218826"/>
            <a:ext cx="2014226" cy="227590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 Conector recto de flecha"/>
          <p:cNvCxnSpPr/>
          <p:nvPr/>
        </p:nvCxnSpPr>
        <p:spPr>
          <a:xfrm>
            <a:off x="3418512" y="2218825"/>
            <a:ext cx="1140609" cy="227590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 Conector recto de flecha"/>
          <p:cNvCxnSpPr/>
          <p:nvPr/>
        </p:nvCxnSpPr>
        <p:spPr>
          <a:xfrm>
            <a:off x="5220551" y="2218825"/>
            <a:ext cx="59787" cy="227590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 de flecha"/>
          <p:cNvCxnSpPr/>
          <p:nvPr/>
        </p:nvCxnSpPr>
        <p:spPr>
          <a:xfrm flipH="1">
            <a:off x="6069234" y="2218825"/>
            <a:ext cx="874939" cy="215999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 Conector recto de flecha"/>
          <p:cNvCxnSpPr/>
          <p:nvPr/>
        </p:nvCxnSpPr>
        <p:spPr>
          <a:xfrm flipH="1">
            <a:off x="6787166" y="2160737"/>
            <a:ext cx="1820843" cy="210217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 Conector recto de flecha"/>
          <p:cNvCxnSpPr/>
          <p:nvPr/>
        </p:nvCxnSpPr>
        <p:spPr>
          <a:xfrm flipH="1">
            <a:off x="7508383" y="2276780"/>
            <a:ext cx="2912674" cy="246264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80" y="1034392"/>
            <a:ext cx="9036868" cy="254203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84856" y="1667933"/>
            <a:ext cx="9285668" cy="19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87" y="111113"/>
            <a:ext cx="10515600" cy="1325563"/>
          </a:xfrm>
        </p:spPr>
        <p:txBody>
          <a:bodyPr/>
          <a:lstStyle/>
          <a:p>
            <a:r>
              <a:rPr lang="es-MX" b="1" dirty="0" err="1"/>
              <a:t>Confidence</a:t>
            </a:r>
            <a:r>
              <a:rPr lang="es-MX" b="1" dirty="0"/>
              <a:t> </a:t>
            </a:r>
            <a:r>
              <a:rPr lang="es-MX" b="1" dirty="0" err="1"/>
              <a:t>Scale</a:t>
            </a:r>
            <a:r>
              <a:rPr lang="es-MX" b="1" dirty="0"/>
              <a:t> </a:t>
            </a:r>
            <a:r>
              <a:rPr lang="es-MX" b="1" dirty="0" err="1"/>
              <a:t>task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61" y="2942887"/>
            <a:ext cx="5395090" cy="39151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08" y="2565556"/>
            <a:ext cx="5683143" cy="42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8" y="2336270"/>
            <a:ext cx="9819601" cy="109273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382998" y="2470819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1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8" y="2336270"/>
            <a:ext cx="9819601" cy="109273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614398" y="2511331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8711331" y="2470819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43" y="2233171"/>
            <a:ext cx="6202855" cy="4624829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H="1" flipV="1">
            <a:off x="6045199" y="2830419"/>
            <a:ext cx="50801" cy="2997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Method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41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1682" y="1902899"/>
            <a:ext cx="6180786" cy="4351338"/>
          </a:xfrm>
        </p:spPr>
        <p:txBody>
          <a:bodyPr>
            <a:normAutofit/>
          </a:bodyPr>
          <a:lstStyle/>
          <a:p>
            <a:r>
              <a:rPr lang="es-MX" sz="4800" b="1" dirty="0" smtClean="0"/>
              <a:t>OBJETIVE: </a:t>
            </a:r>
            <a:r>
              <a:rPr lang="es-MX" sz="4800" dirty="0" err="1" smtClean="0"/>
              <a:t>To</a:t>
            </a:r>
            <a:r>
              <a:rPr lang="es-MX" sz="4800" dirty="0" smtClean="0"/>
              <a:t> test </a:t>
            </a:r>
            <a:r>
              <a:rPr lang="es-MX" sz="4800" dirty="0" err="1" smtClean="0"/>
              <a:t>the</a:t>
            </a:r>
            <a:r>
              <a:rPr lang="es-MX" sz="4800" dirty="0" smtClean="0"/>
              <a:t> </a:t>
            </a:r>
            <a:r>
              <a:rPr lang="es-MX" sz="4800" dirty="0" err="1" smtClean="0"/>
              <a:t>generalizability</a:t>
            </a:r>
            <a:r>
              <a:rPr lang="es-MX" sz="4800" dirty="0" smtClean="0"/>
              <a:t> of </a:t>
            </a:r>
            <a:r>
              <a:rPr lang="es-MX" sz="4800" dirty="0" err="1" smtClean="0"/>
              <a:t>the</a:t>
            </a:r>
            <a:r>
              <a:rPr lang="es-MX" sz="4800" dirty="0" smtClean="0"/>
              <a:t> </a:t>
            </a:r>
            <a:r>
              <a:rPr lang="es-MX" sz="4800" dirty="0" err="1" smtClean="0"/>
              <a:t>Mirror</a:t>
            </a:r>
            <a:r>
              <a:rPr lang="es-MX" sz="4800" dirty="0" smtClean="0"/>
              <a:t> </a:t>
            </a:r>
            <a:r>
              <a:rPr lang="es-MX" sz="4800" dirty="0" err="1" smtClean="0"/>
              <a:t>Effect</a:t>
            </a:r>
            <a:r>
              <a:rPr lang="es-MX" sz="4800" dirty="0" smtClean="0"/>
              <a:t> </a:t>
            </a:r>
            <a:r>
              <a:rPr lang="es-MX" sz="4800" dirty="0" err="1" smtClean="0"/>
              <a:t>to</a:t>
            </a:r>
            <a:r>
              <a:rPr lang="es-MX" sz="4800" dirty="0" smtClean="0"/>
              <a:t> </a:t>
            </a:r>
            <a:r>
              <a:rPr lang="es-MX" sz="4800" dirty="0" err="1" smtClean="0"/>
              <a:t>other</a:t>
            </a:r>
            <a:r>
              <a:rPr lang="es-MX" sz="4800" dirty="0" smtClean="0"/>
              <a:t> </a:t>
            </a:r>
            <a:r>
              <a:rPr lang="es-MX" sz="4800" dirty="0" err="1" smtClean="0"/>
              <a:t>domains</a:t>
            </a:r>
            <a:r>
              <a:rPr lang="es-MX" sz="4800" dirty="0" smtClean="0"/>
              <a:t> (</a:t>
            </a:r>
            <a:r>
              <a:rPr lang="es-MX" sz="4800" dirty="0" err="1" smtClean="0"/>
              <a:t>a.k.a</a:t>
            </a:r>
            <a:r>
              <a:rPr lang="es-MX" sz="4800" dirty="0" smtClean="0"/>
              <a:t>. a </a:t>
            </a:r>
            <a:r>
              <a:rPr lang="es-MX" sz="4800" b="1" dirty="0" smtClean="0"/>
              <a:t>perceptual </a:t>
            </a:r>
            <a:r>
              <a:rPr lang="es-MX" sz="4800" b="1" dirty="0" err="1" smtClean="0"/>
              <a:t>task</a:t>
            </a:r>
            <a:r>
              <a:rPr lang="es-MX" sz="4800" dirty="0" smtClean="0"/>
              <a:t>).</a:t>
            </a:r>
          </a:p>
          <a:p>
            <a:endParaRPr lang="es-MX" sz="4800" dirty="0" smtClean="0"/>
          </a:p>
        </p:txBody>
      </p:sp>
      <p:pic>
        <p:nvPicPr>
          <p:cNvPr id="5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8" y="2266682"/>
            <a:ext cx="4981057" cy="30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06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50999" y="2295526"/>
            <a:ext cx="8306873" cy="14802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err="1" smtClean="0">
                <a:solidFill>
                  <a:schemeClr val="bg1"/>
                </a:solidFill>
              </a:rPr>
              <a:t>Cognitive</a:t>
            </a:r>
            <a:r>
              <a:rPr lang="es-MX" sz="4000" b="1" dirty="0" smtClean="0">
                <a:solidFill>
                  <a:schemeClr val="bg1"/>
                </a:solidFill>
              </a:rPr>
              <a:t> &amp; </a:t>
            </a:r>
            <a:r>
              <a:rPr lang="es-MX" sz="4000" b="1" dirty="0" err="1" smtClean="0">
                <a:solidFill>
                  <a:schemeClr val="bg1"/>
                </a:solidFill>
              </a:rPr>
              <a:t>Statistical</a:t>
            </a:r>
            <a:r>
              <a:rPr lang="es-MX" sz="4000" b="1" dirty="0" smtClean="0">
                <a:solidFill>
                  <a:schemeClr val="bg1"/>
                </a:solidFill>
              </a:rPr>
              <a:t> </a:t>
            </a:r>
            <a:r>
              <a:rPr lang="es-MX" sz="4000" b="1" dirty="0" err="1" smtClean="0">
                <a:solidFill>
                  <a:schemeClr val="bg1"/>
                </a:solidFill>
              </a:rPr>
              <a:t>Models</a:t>
            </a:r>
            <a:r>
              <a:rPr lang="es-MX" sz="4000" b="1" dirty="0" smtClean="0">
                <a:solidFill>
                  <a:schemeClr val="bg1"/>
                </a:solidFill>
              </a:rPr>
              <a:t> </a:t>
            </a:r>
            <a:r>
              <a:rPr lang="es-MX" sz="4000" b="1" dirty="0" err="1" smtClean="0">
                <a:solidFill>
                  <a:schemeClr val="bg1"/>
                </a:solidFill>
              </a:rPr>
              <a:t>within</a:t>
            </a:r>
            <a:r>
              <a:rPr lang="es-MX" sz="4000" b="1" dirty="0" smtClean="0">
                <a:solidFill>
                  <a:schemeClr val="bg1"/>
                </a:solidFill>
              </a:rPr>
              <a:t> </a:t>
            </a:r>
            <a:r>
              <a:rPr lang="es-MX" sz="4000" b="1" dirty="0" err="1" smtClean="0">
                <a:solidFill>
                  <a:schemeClr val="bg1"/>
                </a:solidFill>
              </a:rPr>
              <a:t>Psychology</a:t>
            </a:r>
            <a:endParaRPr lang="es-MX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43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sz="60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s-MX" sz="6000" dirty="0" smtClean="0"/>
              <a:t> and </a:t>
            </a:r>
            <a:r>
              <a:rPr lang="es-MX" sz="6000" b="1" dirty="0" smtClean="0">
                <a:solidFill>
                  <a:srgbClr val="CC00FF"/>
                </a:solidFill>
              </a:rPr>
              <a:t>B</a:t>
            </a:r>
            <a:r>
              <a:rPr lang="es-MX" sz="6000" dirty="0" smtClean="0"/>
              <a:t> clases of </a:t>
            </a:r>
            <a:r>
              <a:rPr lang="es-MX" sz="6000" dirty="0" err="1" smtClean="0"/>
              <a:t>stimuli</a:t>
            </a:r>
            <a:r>
              <a:rPr lang="es-MX" sz="6000" dirty="0" smtClean="0"/>
              <a:t> </a:t>
            </a:r>
            <a:r>
              <a:rPr lang="es-MX" sz="6000" dirty="0" err="1" smtClean="0"/>
              <a:t>were</a:t>
            </a:r>
            <a:r>
              <a:rPr lang="es-MX" sz="6000" dirty="0" smtClean="0"/>
              <a:t> </a:t>
            </a:r>
            <a:r>
              <a:rPr lang="es-MX" sz="6000" dirty="0" err="1" smtClean="0"/>
              <a:t>created</a:t>
            </a:r>
            <a:r>
              <a:rPr lang="es-MX" sz="6000" dirty="0" smtClean="0"/>
              <a:t> </a:t>
            </a:r>
            <a:r>
              <a:rPr lang="es-MX" sz="6000" dirty="0" err="1" smtClean="0"/>
              <a:t>based</a:t>
            </a:r>
            <a:r>
              <a:rPr lang="es-MX" sz="6000" dirty="0" smtClean="0"/>
              <a:t> </a:t>
            </a:r>
            <a:r>
              <a:rPr lang="es-MX" sz="6000" dirty="0" err="1" smtClean="0"/>
              <a:t>on</a:t>
            </a:r>
            <a:r>
              <a:rPr lang="es-MX" sz="6000" dirty="0" smtClean="0"/>
              <a:t> </a:t>
            </a:r>
            <a:r>
              <a:rPr lang="es-MX" sz="6000" dirty="0" err="1" smtClean="0"/>
              <a:t>what’s</a:t>
            </a:r>
            <a:r>
              <a:rPr lang="es-MX" sz="6000" dirty="0" smtClean="0"/>
              <a:t> </a:t>
            </a:r>
            <a:r>
              <a:rPr lang="es-MX" sz="6000" dirty="0" err="1" smtClean="0"/>
              <a:t>known</a:t>
            </a:r>
            <a:r>
              <a:rPr lang="es-MX" sz="6000" dirty="0" smtClean="0"/>
              <a:t> </a:t>
            </a:r>
            <a:r>
              <a:rPr lang="es-MX" sz="6000" dirty="0" err="1" smtClean="0"/>
              <a:t>about</a:t>
            </a:r>
            <a:r>
              <a:rPr lang="es-MX" sz="6000" dirty="0" smtClean="0"/>
              <a:t> </a:t>
            </a:r>
            <a:r>
              <a:rPr lang="es-MX" sz="6000" dirty="0" err="1" smtClean="0"/>
              <a:t>optical</a:t>
            </a:r>
            <a:r>
              <a:rPr lang="es-MX" sz="6000" dirty="0" smtClean="0"/>
              <a:t> </a:t>
            </a:r>
            <a:r>
              <a:rPr lang="es-MX" sz="6000" dirty="0" err="1" smtClean="0"/>
              <a:t>illusions</a:t>
            </a:r>
            <a:r>
              <a:rPr lang="es-MX" sz="6000" dirty="0" smtClean="0"/>
              <a:t> (</a:t>
            </a:r>
            <a:r>
              <a:rPr lang="es-MX" sz="6000" dirty="0" err="1" smtClean="0"/>
              <a:t>Massaro</a:t>
            </a:r>
            <a:r>
              <a:rPr lang="es-MX" sz="6000" dirty="0" smtClean="0"/>
              <a:t> &amp; Anderson, 1971)</a:t>
            </a:r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Experimental </a:t>
            </a:r>
            <a:r>
              <a:rPr lang="es-MX" dirty="0" err="1" smtClean="0"/>
              <a:t>design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51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>
            <a:normAutofit/>
          </a:bodyPr>
          <a:lstStyle/>
          <a:p>
            <a:endParaRPr lang="es-MX" dirty="0"/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s-MX" dirty="0" smtClean="0"/>
              <a:t> “</a:t>
            </a:r>
            <a:r>
              <a:rPr lang="es-MX" dirty="0" err="1" smtClean="0"/>
              <a:t>Fewer</a:t>
            </a:r>
            <a:r>
              <a:rPr lang="es-MX" dirty="0" smtClean="0"/>
              <a:t>”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r>
              <a:rPr lang="es-MX" b="1" dirty="0" smtClean="0">
                <a:solidFill>
                  <a:srgbClr val="CC00FF"/>
                </a:solidFill>
              </a:rPr>
              <a:t>B </a:t>
            </a:r>
            <a:r>
              <a:rPr lang="es-MX" b="1" dirty="0" err="1" smtClean="0">
                <a:solidFill>
                  <a:srgbClr val="CC00FF"/>
                </a:solidFill>
              </a:rPr>
              <a:t>Class</a:t>
            </a:r>
            <a:r>
              <a:rPr lang="es-MX" b="1" dirty="0" smtClean="0">
                <a:solidFill>
                  <a:srgbClr val="CC00FF"/>
                </a:solidFill>
              </a:rPr>
              <a:t>:</a:t>
            </a:r>
            <a:r>
              <a:rPr lang="es-MX" dirty="0" smtClean="0"/>
              <a:t> “More”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Experimental </a:t>
            </a:r>
            <a:r>
              <a:rPr lang="es-MX" dirty="0" err="1" smtClean="0"/>
              <a:t>design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19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8982" y="6514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 err="1" smtClean="0"/>
              <a:t>Our</a:t>
            </a:r>
            <a:r>
              <a:rPr lang="es-MX" sz="3200" b="1" dirty="0" smtClean="0"/>
              <a:t> </a:t>
            </a:r>
            <a:r>
              <a:rPr lang="es-MX" sz="3200" b="1" dirty="0" err="1" smtClean="0"/>
              <a:t>Task</a:t>
            </a:r>
            <a:endParaRPr lang="es-MX" sz="3200" b="1" dirty="0" smtClean="0"/>
          </a:p>
          <a:p>
            <a:pPr marL="0" indent="0" algn="ctr">
              <a:buNone/>
            </a:pPr>
            <a:r>
              <a:rPr lang="es-MX" sz="3200" dirty="0" smtClean="0"/>
              <a:t>Are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two</a:t>
            </a:r>
            <a:r>
              <a:rPr lang="es-MX" sz="3200" dirty="0" smtClean="0"/>
              <a:t> central </a:t>
            </a:r>
            <a:r>
              <a:rPr lang="es-MX" sz="3200" dirty="0" err="1" smtClean="0"/>
              <a:t>circles</a:t>
            </a:r>
            <a:r>
              <a:rPr lang="es-MX" sz="3200" dirty="0" smtClean="0"/>
              <a:t> </a:t>
            </a:r>
            <a:r>
              <a:rPr lang="es-MX" sz="3200" dirty="0" err="1" smtClean="0"/>
              <a:t>on</a:t>
            </a:r>
            <a:r>
              <a:rPr lang="es-MX" sz="3200" dirty="0" smtClean="0"/>
              <a:t>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screen</a:t>
            </a:r>
            <a:r>
              <a:rPr lang="es-MX" sz="3200" dirty="0" smtClean="0"/>
              <a:t> of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same</a:t>
            </a:r>
            <a:r>
              <a:rPr lang="es-MX" sz="3200" dirty="0" smtClean="0"/>
              <a:t> </a:t>
            </a:r>
            <a:r>
              <a:rPr lang="es-MX" sz="3200" dirty="0" err="1" smtClean="0"/>
              <a:t>size</a:t>
            </a:r>
            <a:r>
              <a:rPr lang="es-MX" sz="3200" dirty="0" smtClean="0"/>
              <a:t>?</a:t>
            </a:r>
          </a:p>
          <a:p>
            <a:pPr marL="0" indent="0" algn="ctr">
              <a:buNone/>
            </a:pPr>
            <a:r>
              <a:rPr lang="es-MX" sz="3200" b="1" dirty="0" smtClean="0"/>
              <a:t>Yes (</a:t>
            </a:r>
            <a:r>
              <a:rPr lang="es-MX" sz="3200" b="1" dirty="0" err="1" smtClean="0"/>
              <a:t>signal</a:t>
            </a:r>
            <a:r>
              <a:rPr lang="es-MX" sz="3200" b="1" dirty="0" smtClean="0"/>
              <a:t>)    No (</a:t>
            </a:r>
            <a:r>
              <a:rPr lang="es-MX" sz="3200" b="1" dirty="0" err="1" smtClean="0"/>
              <a:t>noise</a:t>
            </a:r>
            <a:r>
              <a:rPr lang="es-MX" sz="3200" b="1" dirty="0" smtClean="0"/>
              <a:t>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78792" y="2760793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1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7111861" y="2694466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2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8" name="Elipse 7"/>
          <p:cNvSpPr/>
          <p:nvPr/>
        </p:nvSpPr>
        <p:spPr>
          <a:xfrm>
            <a:off x="1044694" y="3380926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9" name="Elipse 8"/>
          <p:cNvSpPr/>
          <p:nvPr/>
        </p:nvSpPr>
        <p:spPr>
          <a:xfrm>
            <a:off x="7194240" y="3380926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0" name="Elipse 9"/>
          <p:cNvSpPr/>
          <p:nvPr/>
        </p:nvSpPr>
        <p:spPr>
          <a:xfrm>
            <a:off x="9443169" y="3367720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1" name="Elipse 10"/>
          <p:cNvSpPr/>
          <p:nvPr/>
        </p:nvSpPr>
        <p:spPr>
          <a:xfrm>
            <a:off x="3540761" y="3496256"/>
            <a:ext cx="1070917" cy="10297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>
                <a:solidFill>
                  <a:schemeClr val="tx1"/>
                </a:solidFill>
              </a:rPr>
              <a:t>Aisle</a:t>
            </a:r>
            <a:r>
              <a:rPr lang="es-MX" sz="1500" dirty="0" smtClean="0">
                <a:solidFill>
                  <a:schemeClr val="tx1"/>
                </a:solidFill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</a:rPr>
              <a:t>Circle</a:t>
            </a:r>
            <a:endParaRPr lang="es-MX" sz="1500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39690" y="365125"/>
            <a:ext cx="5514109" cy="1325563"/>
          </a:xfrm>
        </p:spPr>
        <p:txBody>
          <a:bodyPr>
            <a:normAutofit/>
          </a:bodyPr>
          <a:lstStyle/>
          <a:p>
            <a:pPr algn="r"/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29300" y="1825625"/>
            <a:ext cx="5524500" cy="4351338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Factorial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/>
              <a:t>5x2x2</a:t>
            </a:r>
          </a:p>
          <a:p>
            <a:endParaRPr lang="es-MX" dirty="0" smtClean="0"/>
          </a:p>
          <a:p>
            <a:r>
              <a:rPr lang="es-MX" dirty="0" smtClean="0"/>
              <a:t>16 </a:t>
            </a:r>
            <a:r>
              <a:rPr lang="es-MX" dirty="0" err="1" smtClean="0"/>
              <a:t>Noise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endParaRPr lang="es-MX" dirty="0" smtClean="0"/>
          </a:p>
          <a:p>
            <a:pPr marL="457200" lvl="1" indent="0" algn="r">
              <a:buNone/>
            </a:pPr>
            <a:r>
              <a:rPr lang="es-MX" dirty="0" smtClean="0"/>
              <a:t>(160 en total)</a:t>
            </a:r>
          </a:p>
          <a:p>
            <a:r>
              <a:rPr lang="es-MX" dirty="0" smtClean="0"/>
              <a:t>4 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</a:p>
          <a:p>
            <a:pPr marL="457200" lvl="1" indent="0" algn="r">
              <a:buNone/>
            </a:pPr>
            <a:r>
              <a:rPr lang="es-MX" dirty="0" smtClean="0"/>
              <a:t>(160 en total)</a:t>
            </a:r>
          </a:p>
          <a:p>
            <a:pPr marL="457200" lvl="1" indent="0" algn="r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320 </a:t>
            </a:r>
            <a:r>
              <a:rPr lang="es-MX" b="1" dirty="0" err="1" smtClean="0"/>
              <a:t>stimuli</a:t>
            </a:r>
            <a:r>
              <a:rPr lang="es-MX" b="1" dirty="0" smtClean="0"/>
              <a:t> per </a:t>
            </a:r>
            <a:r>
              <a:rPr lang="es-MX" b="1" dirty="0" err="1" smtClean="0"/>
              <a:t>class</a:t>
            </a:r>
            <a:r>
              <a:rPr lang="es-MX" b="1" dirty="0" smtClean="0"/>
              <a:t> A and B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640 </a:t>
            </a:r>
            <a:r>
              <a:rPr lang="es-MX" b="1" dirty="0" err="1" smtClean="0"/>
              <a:t>stimuli</a:t>
            </a:r>
            <a:r>
              <a:rPr lang="es-MX" b="1" dirty="0" smtClean="0"/>
              <a:t> in total</a:t>
            </a:r>
            <a:endParaRPr lang="es-MX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463"/>
            <a:ext cx="5325804" cy="724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7036" y="2712027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3 Rectángulo"/>
          <p:cNvSpPr/>
          <p:nvPr/>
        </p:nvSpPr>
        <p:spPr>
          <a:xfrm>
            <a:off x="5829300" y="4525802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1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39690" y="365125"/>
            <a:ext cx="5514109" cy="1325563"/>
          </a:xfrm>
        </p:spPr>
        <p:txBody>
          <a:bodyPr/>
          <a:lstStyle/>
          <a:p>
            <a:pPr algn="r"/>
            <a:r>
              <a:rPr lang="es-MX" dirty="0" smtClean="0"/>
              <a:t>Diseño de Estímulos en el Experimento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29300" y="1825625"/>
            <a:ext cx="5524500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10 </a:t>
            </a:r>
            <a:r>
              <a:rPr lang="es-MX" dirty="0" err="1" smtClean="0"/>
              <a:t>pairs</a:t>
            </a:r>
            <a:r>
              <a:rPr lang="es-MX" dirty="0" smtClean="0"/>
              <a:t> of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pPr lvl="1"/>
            <a:r>
              <a:rPr lang="es-MX" dirty="0" smtClean="0"/>
              <a:t>5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pairs</a:t>
            </a:r>
            <a:endParaRPr lang="es-MX" dirty="0" smtClean="0"/>
          </a:p>
          <a:p>
            <a:pPr lvl="1"/>
            <a:r>
              <a:rPr lang="es-MX" dirty="0" smtClean="0"/>
              <a:t>5 </a:t>
            </a:r>
            <a:r>
              <a:rPr lang="es-MX" dirty="0" err="1" smtClean="0"/>
              <a:t>noise</a:t>
            </a:r>
            <a:r>
              <a:rPr lang="es-MX" dirty="0" smtClean="0"/>
              <a:t> </a:t>
            </a:r>
            <a:r>
              <a:rPr lang="es-MX" dirty="0" err="1" smtClean="0"/>
              <a:t>pairs</a:t>
            </a:r>
            <a:endParaRPr lang="es-MX" dirty="0" smtClean="0"/>
          </a:p>
          <a:p>
            <a:r>
              <a:rPr lang="es-MX" dirty="0"/>
              <a:t>4</a:t>
            </a:r>
            <a:r>
              <a:rPr lang="es-MX" dirty="0" smtClean="0"/>
              <a:t> posible </a:t>
            </a:r>
            <a:r>
              <a:rPr lang="es-MX" dirty="0" err="1" smtClean="0"/>
              <a:t>combinations</a:t>
            </a:r>
            <a:r>
              <a:rPr lang="es-MX" dirty="0" smtClean="0"/>
              <a:t> </a:t>
            </a:r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pPr lvl="1"/>
            <a:endParaRPr lang="es-MX" dirty="0"/>
          </a:p>
          <a:p>
            <a:r>
              <a:rPr lang="es-MX" dirty="0" err="1" smtClean="0"/>
              <a:t>Both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and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estimation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r>
              <a:rPr lang="es-MX" dirty="0" smtClean="0"/>
              <a:t> are </a:t>
            </a:r>
            <a:r>
              <a:rPr lang="es-MX" dirty="0" err="1" smtClean="0"/>
              <a:t>included</a:t>
            </a:r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320 </a:t>
            </a:r>
            <a:r>
              <a:rPr lang="es-MX" b="1" dirty="0" err="1" smtClean="0"/>
              <a:t>stimuli</a:t>
            </a:r>
            <a:r>
              <a:rPr lang="es-MX" b="1" dirty="0" smtClean="0"/>
              <a:t> per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endParaRPr lang="es-MX" b="1" dirty="0" smtClean="0"/>
          </a:p>
          <a:p>
            <a:r>
              <a:rPr lang="es-MX" b="1" dirty="0" smtClean="0"/>
              <a:t>640 </a:t>
            </a:r>
            <a:r>
              <a:rPr lang="es-MX" b="1" dirty="0" err="1" smtClean="0"/>
              <a:t>stimuli</a:t>
            </a:r>
            <a:r>
              <a:rPr lang="es-MX" b="1" dirty="0" smtClean="0"/>
              <a:t> total</a:t>
            </a:r>
          </a:p>
          <a:p>
            <a:endParaRPr lang="es-MX" dirty="0" smtClean="0"/>
          </a:p>
          <a:p>
            <a:endParaRPr lang="es-MX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3" y="512185"/>
            <a:ext cx="5278582" cy="601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5699194" y="4919518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41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20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1</a:t>
            </a:r>
          </a:p>
          <a:p>
            <a:pPr lvl="1"/>
            <a:r>
              <a:rPr lang="es-MX" dirty="0" smtClean="0"/>
              <a:t>21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2</a:t>
            </a:r>
          </a:p>
          <a:p>
            <a:pPr lvl="1"/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err="1" smtClean="0"/>
              <a:t>Participants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65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err="1" smtClean="0"/>
              <a:t>Procedure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7584" y="161967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" y="1893194"/>
            <a:ext cx="5874618" cy="41900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2216"/>
            <a:ext cx="5167184" cy="4191042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45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46809"/>
            <a:ext cx="10515600" cy="5730154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46" y="1946213"/>
            <a:ext cx="5267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763622"/>
            <a:ext cx="9144000" cy="792349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46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211669"/>
            <a:ext cx="120861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Lee, M. D. (2018). Bayesian methods in cognitive modeling.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Stevens' Handbook of Experimental Psychology and Cognitive Neuroscience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1-48.</a:t>
            </a:r>
            <a:endParaRPr lang="es-MX" sz="15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2" y="744008"/>
            <a:ext cx="119729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91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74" y="2088337"/>
            <a:ext cx="8633425" cy="44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5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1080"/>
            <a:ext cx="5439255" cy="282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92" y="2100790"/>
            <a:ext cx="6440691" cy="33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2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5" y="1517111"/>
            <a:ext cx="11420599" cy="4657995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Proportion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cases of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18365" y="2895464"/>
            <a:ext cx="1786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/>
              <a:t>Yes/No </a:t>
            </a:r>
            <a:r>
              <a:rPr lang="es-MX" sz="2500" dirty="0" err="1" smtClean="0"/>
              <a:t>task</a:t>
            </a:r>
            <a:endParaRPr lang="es-MX" sz="2500" dirty="0"/>
          </a:p>
        </p:txBody>
      </p:sp>
      <p:sp>
        <p:nvSpPr>
          <p:cNvPr id="8" name="Rectángulo 7"/>
          <p:cNvSpPr/>
          <p:nvPr/>
        </p:nvSpPr>
        <p:spPr>
          <a:xfrm>
            <a:off x="3018366" y="4375410"/>
            <a:ext cx="1786467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/>
              <a:t>Yes/No </a:t>
            </a:r>
            <a:r>
              <a:rPr lang="es-MX" sz="2500" dirty="0" err="1" smtClean="0"/>
              <a:t>task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838200" y="2844530"/>
            <a:ext cx="10744200" cy="142901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838200" y="4324475"/>
            <a:ext cx="10744200" cy="15259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2929467" y="3632198"/>
            <a:ext cx="2023533" cy="575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Scale</a:t>
            </a:r>
            <a:endParaRPr lang="es-MX" sz="2500" dirty="0"/>
          </a:p>
        </p:txBody>
      </p:sp>
      <p:sp>
        <p:nvSpPr>
          <p:cNvPr id="13" name="Rectángulo 12"/>
          <p:cNvSpPr/>
          <p:nvPr/>
        </p:nvSpPr>
        <p:spPr>
          <a:xfrm>
            <a:off x="2887132" y="5167971"/>
            <a:ext cx="2023533" cy="5757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Scale</a:t>
            </a:r>
            <a:endParaRPr lang="es-MX" sz="2500" dirty="0"/>
          </a:p>
        </p:txBody>
      </p:sp>
      <p:sp>
        <p:nvSpPr>
          <p:cNvPr id="14" name="Rectángulo 13"/>
          <p:cNvSpPr/>
          <p:nvPr/>
        </p:nvSpPr>
        <p:spPr>
          <a:xfrm>
            <a:off x="5494867" y="1825625"/>
            <a:ext cx="3395133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600" b="1" dirty="0" err="1" smtClean="0">
                <a:solidFill>
                  <a:schemeClr val="tx1"/>
                </a:solidFill>
              </a:rPr>
              <a:t>Proportion</a:t>
            </a:r>
            <a:endParaRPr lang="es-MX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66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47" y="681036"/>
            <a:ext cx="7876453" cy="591567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40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40" y="121598"/>
            <a:ext cx="8510586" cy="6345551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514600" y="1841164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78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8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1571223"/>
            <a:ext cx="7379595" cy="1225878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	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07" y="363272"/>
            <a:ext cx="9636702" cy="623096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77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93501" y="133306"/>
            <a:ext cx="10515600" cy="87422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err="1" smtClean="0"/>
              <a:t>Signal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Detection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Theory</a:t>
            </a:r>
            <a:endParaRPr lang="es-MX" sz="5000" b="1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64" y="1362075"/>
            <a:ext cx="6315075" cy="549592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454400" y="1600200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900639" y="1563158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4072467" y="6443133"/>
            <a:ext cx="3344333" cy="321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1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5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1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7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3222052"/>
            <a:ext cx="11191741" cy="1225878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6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7" y="352859"/>
            <a:ext cx="5307832" cy="256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7" y="3536471"/>
            <a:ext cx="4991533" cy="268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145689"/>
            <a:ext cx="55149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3393931"/>
            <a:ext cx="55340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7" y="116203"/>
            <a:ext cx="9196973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23" y="47625"/>
            <a:ext cx="4695825" cy="6810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7625"/>
            <a:ext cx="54197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387" y="190502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individual Tau-H and Tau-F posterior </a:t>
            </a:r>
            <a:r>
              <a:rPr lang="es-MX" dirty="0" err="1" smtClean="0"/>
              <a:t>distributions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shown</a:t>
            </a:r>
            <a:r>
              <a:rPr lang="es-MX" dirty="0" smtClean="0"/>
              <a:t>,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clear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there’s</a:t>
            </a:r>
            <a:r>
              <a:rPr lang="es-MX" dirty="0" smtClean="0"/>
              <a:t> a </a:t>
            </a:r>
            <a:r>
              <a:rPr lang="es-MX" dirty="0" err="1" smtClean="0"/>
              <a:t>lot</a:t>
            </a:r>
            <a:r>
              <a:rPr lang="es-MX" dirty="0" smtClean="0"/>
              <a:t> of </a:t>
            </a:r>
            <a:r>
              <a:rPr lang="es-MX" dirty="0" err="1" smtClean="0"/>
              <a:t>variability</a:t>
            </a:r>
            <a:r>
              <a:rPr lang="es-MX" dirty="0" smtClean="0"/>
              <a:t> (</a:t>
            </a:r>
            <a:r>
              <a:rPr lang="es-MX" dirty="0" err="1" smtClean="0"/>
              <a:t>even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“at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glance</a:t>
            </a:r>
            <a:r>
              <a:rPr lang="es-MX" dirty="0" smtClean="0"/>
              <a:t>”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might</a:t>
            </a:r>
            <a:r>
              <a:rPr lang="es-MX" dirty="0" smtClean="0"/>
              <a:t> be </a:t>
            </a:r>
            <a:r>
              <a:rPr lang="es-MX" dirty="0" err="1" smtClean="0"/>
              <a:t>tempted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say</a:t>
            </a:r>
            <a:r>
              <a:rPr lang="es-MX" dirty="0" smtClean="0"/>
              <a:t> 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majority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</a:t>
            </a:r>
            <a:r>
              <a:rPr lang="es-MX" dirty="0" err="1" smtClean="0"/>
              <a:t>lies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side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“0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” </a:t>
            </a:r>
            <a:r>
              <a:rPr lang="es-MX" dirty="0" err="1" smtClean="0"/>
              <a:t>point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9" y="473446"/>
            <a:ext cx="6362369" cy="59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7" y="232781"/>
            <a:ext cx="6669730" cy="6509014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55387" y="190502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2,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has </a:t>
            </a:r>
            <a:r>
              <a:rPr lang="es-MX" dirty="0" err="1" smtClean="0"/>
              <a:t>clearly</a:t>
            </a:r>
            <a:r>
              <a:rPr lang="es-MX" dirty="0" smtClean="0"/>
              <a:t> </a:t>
            </a:r>
            <a:r>
              <a:rPr lang="es-MX" dirty="0" err="1" smtClean="0"/>
              <a:t>increased</a:t>
            </a:r>
            <a:r>
              <a:rPr lang="es-MX" dirty="0" smtClean="0"/>
              <a:t>,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time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FA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seem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a Little bit more </a:t>
            </a:r>
            <a:r>
              <a:rPr lang="es-MX" dirty="0" err="1" smtClean="0"/>
              <a:t>clustered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49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96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5723466" y="1383956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0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16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4651370"/>
            <a:ext cx="11191741" cy="1660529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3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81" y="571068"/>
            <a:ext cx="5857875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5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6" y="80962"/>
            <a:ext cx="3642184" cy="677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93" y="669780"/>
            <a:ext cx="521760" cy="628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18" y="80962"/>
            <a:ext cx="3952875" cy="675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1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Discussion</a:t>
            </a:r>
            <a:r>
              <a:rPr lang="es-MX" sz="6700" b="1" dirty="0" smtClean="0">
                <a:solidFill>
                  <a:schemeClr val="bg1"/>
                </a:solidFill>
              </a:rPr>
              <a:t> &amp; </a:t>
            </a:r>
            <a:r>
              <a:rPr lang="es-MX" sz="6700" b="1" dirty="0" err="1" smtClean="0">
                <a:solidFill>
                  <a:schemeClr val="bg1"/>
                </a:solidFill>
              </a:rPr>
              <a:t>Conclusions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1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b="1" dirty="0" err="1" smtClean="0"/>
              <a:t>Our</a:t>
            </a:r>
            <a:r>
              <a:rPr lang="es-MX" b="1" dirty="0" smtClean="0"/>
              <a:t> </a:t>
            </a:r>
            <a:r>
              <a:rPr lang="es-MX" b="1" dirty="0" err="1" smtClean="0"/>
              <a:t>task</a:t>
            </a:r>
            <a:r>
              <a:rPr lang="es-MX" b="1" dirty="0" smtClean="0"/>
              <a:t> </a:t>
            </a:r>
            <a:r>
              <a:rPr lang="es-MX" b="1" dirty="0" err="1" smtClean="0"/>
              <a:t>didn’t</a:t>
            </a:r>
            <a:r>
              <a:rPr lang="es-MX" b="1" dirty="0" smtClean="0"/>
              <a:t> </a:t>
            </a:r>
            <a:r>
              <a:rPr lang="es-MX" b="1" dirty="0" err="1" smtClean="0"/>
              <a:t>have</a:t>
            </a:r>
            <a:r>
              <a:rPr lang="es-MX" b="1" dirty="0" smtClean="0"/>
              <a:t> </a:t>
            </a:r>
            <a:r>
              <a:rPr lang="es-MX" b="1" dirty="0" err="1" smtClean="0"/>
              <a:t>anything</a:t>
            </a:r>
            <a:r>
              <a:rPr lang="es-MX" b="1" dirty="0" smtClean="0"/>
              <a:t> </a:t>
            </a:r>
            <a:r>
              <a:rPr lang="es-MX" b="1" dirty="0" err="1" smtClean="0"/>
              <a:t>like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study</a:t>
            </a:r>
            <a:r>
              <a:rPr lang="es-MX" b="1" dirty="0" smtClean="0"/>
              <a:t> </a:t>
            </a:r>
            <a:r>
              <a:rPr lang="es-MX" b="1" dirty="0" err="1" smtClean="0"/>
              <a:t>phase</a:t>
            </a:r>
            <a:r>
              <a:rPr lang="es-MX" b="1" dirty="0" smtClean="0"/>
              <a:t> </a:t>
            </a:r>
            <a:r>
              <a:rPr lang="es-MX" b="1" dirty="0" err="1" smtClean="0"/>
              <a:t>included</a:t>
            </a:r>
            <a:r>
              <a:rPr lang="es-MX" b="1" dirty="0" smtClean="0"/>
              <a:t> in </a:t>
            </a:r>
            <a:r>
              <a:rPr lang="es-MX" b="1" dirty="0" err="1" smtClean="0"/>
              <a:t>recognition</a:t>
            </a:r>
            <a:r>
              <a:rPr lang="es-MX" b="1" dirty="0" smtClean="0"/>
              <a:t> </a:t>
            </a:r>
            <a:r>
              <a:rPr lang="es-MX" b="1" dirty="0" err="1" smtClean="0"/>
              <a:t>memory</a:t>
            </a:r>
            <a:r>
              <a:rPr lang="es-MX" b="1" dirty="0" smtClean="0"/>
              <a:t> </a:t>
            </a:r>
            <a:r>
              <a:rPr lang="es-MX" b="1" dirty="0" err="1" smtClean="0"/>
              <a:t>studies</a:t>
            </a:r>
            <a:r>
              <a:rPr lang="es-MX" b="1" dirty="0" smtClean="0"/>
              <a:t>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34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didn’t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anything</a:t>
            </a:r>
            <a:r>
              <a:rPr lang="es-MX" dirty="0" smtClean="0"/>
              <a:t> </a:t>
            </a:r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r>
              <a:rPr lang="es-MX" dirty="0" smtClean="0"/>
              <a:t> </a:t>
            </a:r>
            <a:r>
              <a:rPr lang="es-MX" dirty="0" err="1" smtClean="0"/>
              <a:t>included</a:t>
            </a:r>
            <a:r>
              <a:rPr lang="es-MX" dirty="0" smtClean="0"/>
              <a:t> in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studies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artefact</a:t>
            </a:r>
            <a:r>
              <a:rPr lang="es-MX" b="1" dirty="0" smtClean="0"/>
              <a:t> of </a:t>
            </a:r>
            <a:r>
              <a:rPr lang="es-MX" b="1" dirty="0" err="1" smtClean="0"/>
              <a:t>using</a:t>
            </a:r>
            <a:r>
              <a:rPr lang="es-MX" b="1" dirty="0" smtClean="0"/>
              <a:t> SDT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interpret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observed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response?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2202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didn’t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anything</a:t>
            </a:r>
            <a:r>
              <a:rPr lang="es-MX" dirty="0" smtClean="0"/>
              <a:t> </a:t>
            </a:r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r>
              <a:rPr lang="es-MX" dirty="0" smtClean="0"/>
              <a:t> </a:t>
            </a:r>
            <a:r>
              <a:rPr lang="es-MX" dirty="0" err="1" smtClean="0"/>
              <a:t>included</a:t>
            </a:r>
            <a:r>
              <a:rPr lang="es-MX" dirty="0" smtClean="0"/>
              <a:t> in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studies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artefact</a:t>
            </a:r>
            <a:r>
              <a:rPr lang="es-MX" b="1" dirty="0" smtClean="0"/>
              <a:t> of </a:t>
            </a:r>
            <a:r>
              <a:rPr lang="es-MX" b="1" dirty="0" err="1" smtClean="0"/>
              <a:t>using</a:t>
            </a:r>
            <a:r>
              <a:rPr lang="es-MX" b="1" dirty="0" smtClean="0"/>
              <a:t> SDT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interpret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observed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response?</a:t>
            </a:r>
          </a:p>
          <a:p>
            <a:endParaRPr lang="es-MX" dirty="0" smtClean="0"/>
          </a:p>
          <a:p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of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analysis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responses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found</a:t>
            </a:r>
            <a:r>
              <a:rPr lang="es-MX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6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5769" y="1871253"/>
            <a:ext cx="9144000" cy="2387600"/>
          </a:xfrm>
        </p:spPr>
        <p:txBody>
          <a:bodyPr>
            <a:normAutofit/>
          </a:bodyPr>
          <a:lstStyle/>
          <a:p>
            <a:r>
              <a:rPr lang="es-MX" sz="5500" b="1" u="sng" dirty="0" err="1" smtClean="0"/>
              <a:t>Thank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you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very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much</a:t>
            </a:r>
            <a:r>
              <a:rPr lang="es-MX" sz="5500" b="1" u="sng" dirty="0" smtClean="0"/>
              <a:t>!</a:t>
            </a:r>
            <a:endParaRPr lang="es-MX" sz="4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913" y="4366351"/>
            <a:ext cx="11513711" cy="2356421"/>
          </a:xfrm>
        </p:spPr>
        <p:txBody>
          <a:bodyPr>
            <a:normAutofit lnSpcReduction="10000"/>
          </a:bodyPr>
          <a:lstStyle/>
          <a:p>
            <a:r>
              <a:rPr lang="es-MX" sz="3600" b="1" dirty="0" smtClean="0"/>
              <a:t>Adriana</a:t>
            </a:r>
            <a:r>
              <a:rPr lang="es-MX" sz="3600" dirty="0" smtClean="0"/>
              <a:t> F. </a:t>
            </a:r>
            <a:r>
              <a:rPr lang="es-MX" sz="3600" b="1" dirty="0" smtClean="0"/>
              <a:t>Chávez </a:t>
            </a:r>
            <a:r>
              <a:rPr lang="es-MX" sz="3600" dirty="0" smtClean="0"/>
              <a:t>De la Peña</a:t>
            </a:r>
          </a:p>
          <a:p>
            <a:r>
              <a:rPr lang="es-MX" sz="3600" u="sng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adrifelcha@gmail.com</a:t>
            </a:r>
            <a:endParaRPr lang="es-MX" sz="36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s-MX" dirty="0" smtClean="0"/>
          </a:p>
          <a:p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project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thanks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PAPIIT IN307214 y PAPIME IE310016 (and Dr. </a:t>
            </a:r>
            <a:r>
              <a:rPr lang="es-MX" dirty="0" err="1" smtClean="0"/>
              <a:t>Bouzas</a:t>
            </a:r>
            <a:r>
              <a:rPr lang="es-MX" dirty="0" smtClean="0"/>
              <a:t> of </a:t>
            </a:r>
            <a:r>
              <a:rPr lang="es-MX" dirty="0" err="1" smtClean="0"/>
              <a:t>course</a:t>
            </a:r>
            <a:r>
              <a:rPr lang="es-MX" dirty="0" smtClean="0"/>
              <a:t> </a:t>
            </a:r>
            <a:r>
              <a:rPr lang="es-MX" dirty="0" smtClean="0">
                <a:sym typeface="Wingdings" panose="05000000000000000000" pitchFamily="2" charset="2"/>
              </a:rPr>
              <a:t> )</a:t>
            </a:r>
            <a:endParaRPr lang="es-MX" dirty="0" smtClean="0"/>
          </a:p>
          <a:p>
            <a:pPr algn="r"/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00" y="92837"/>
            <a:ext cx="2665927" cy="2130628"/>
          </a:xfrm>
          <a:prstGeom prst="rect">
            <a:avLst/>
          </a:prstGeom>
        </p:spPr>
      </p:pic>
      <p:pic>
        <p:nvPicPr>
          <p:cNvPr id="1028" name="Picture 4" descr="Resultado de imagen para UNA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" y="1332690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827" y="89708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/>
          <p:cNvCxnSpPr/>
          <p:nvPr/>
        </p:nvCxnSpPr>
        <p:spPr>
          <a:xfrm>
            <a:off x="2992943" y="2474606"/>
            <a:ext cx="660965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smtClean="0">
                <a:solidFill>
                  <a:schemeClr val="bg1"/>
                </a:solidFill>
              </a:rPr>
              <a:t>Extra material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763622"/>
            <a:ext cx="9144000" cy="792349"/>
          </a:xfrm>
        </p:spPr>
        <p:txBody>
          <a:bodyPr/>
          <a:lstStyle/>
          <a:p>
            <a:r>
              <a:rPr lang="es-MX" dirty="0" smtClean="0"/>
              <a:t>por Adriana Felisa Chávez De la Peña</a:t>
            </a:r>
            <a:endParaRPr lang="es-MX" dirty="0"/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2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15338422" y="4266891"/>
            <a:ext cx="1767651" cy="2724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Other</a:t>
            </a:r>
            <a:r>
              <a:rPr lang="es-MX" dirty="0" smtClean="0"/>
              <a:t> animal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  <p:pic>
        <p:nvPicPr>
          <p:cNvPr id="1030" name="Picture 6" descr="Resultado de imagen para gras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7" y="4857346"/>
            <a:ext cx="6115713" cy="10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5723466" y="1383956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Signal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65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116204"/>
            <a:ext cx="8285385" cy="668369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467591"/>
            <a:ext cx="5760027" cy="57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Teoría de Atención Verosimilitud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N rasgos</a:t>
            </a:r>
          </a:p>
          <a:p>
            <a:r>
              <a:rPr lang="es-MX" dirty="0" smtClean="0"/>
              <a:t>p(new) marcados</a:t>
            </a:r>
          </a:p>
          <a:p>
            <a:r>
              <a:rPr lang="es-MX" dirty="0" smtClean="0"/>
              <a:t>n(i) elementos muestreados</a:t>
            </a:r>
          </a:p>
          <a:p>
            <a:r>
              <a:rPr lang="es-MX" dirty="0" err="1"/>
              <a:t>a</a:t>
            </a:r>
            <a:r>
              <a:rPr lang="es-MX" dirty="0" err="1" smtClean="0"/>
              <a:t>lpha</a:t>
            </a:r>
            <a:r>
              <a:rPr lang="es-MX" dirty="0" smtClean="0"/>
              <a:t>(i) tasa de muestreo </a:t>
            </a:r>
          </a:p>
          <a:p>
            <a:r>
              <a:rPr lang="es-MX" dirty="0" smtClean="0"/>
              <a:t>Tasa de marcaje:</a:t>
            </a:r>
          </a:p>
          <a:p>
            <a:endParaRPr lang="es-MX" dirty="0"/>
          </a:p>
          <a:p>
            <a:r>
              <a:rPr lang="es-MX" dirty="0" smtClean="0"/>
              <a:t>El número de </a:t>
            </a:r>
            <a:r>
              <a:rPr lang="es-MX" dirty="0" err="1" smtClean="0"/>
              <a:t>items</a:t>
            </a:r>
            <a:r>
              <a:rPr lang="es-MX" dirty="0" smtClean="0"/>
              <a:t> marcados es el resultado de un proceso binomial donde</a:t>
            </a:r>
          </a:p>
          <a:p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03" y="-176645"/>
            <a:ext cx="4974215" cy="68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027777"/>
            <a:ext cx="52673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60" y="5787737"/>
            <a:ext cx="1876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2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03" y="0"/>
            <a:ext cx="4974215" cy="68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9" y="1011266"/>
            <a:ext cx="6052271" cy="508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395845" y="9968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2665389" y="245998"/>
            <a:ext cx="6702136" cy="55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¿Los círculos centrales son del mismo tamaño?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Elipse"/>
          <p:cNvSpPr/>
          <p:nvPr/>
        </p:nvSpPr>
        <p:spPr>
          <a:xfrm>
            <a:off x="9671278" y="1098295"/>
            <a:ext cx="1620499" cy="889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Sí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967000" y="1098295"/>
            <a:ext cx="1698389" cy="889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3840690"/>
            <a:ext cx="3518622" cy="28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 flipH="1">
            <a:off x="2286000" y="796717"/>
            <a:ext cx="379390" cy="30157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9367526" y="796717"/>
            <a:ext cx="452608" cy="30157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9" y="2466753"/>
            <a:ext cx="2608619" cy="1533094"/>
          </a:xfrm>
          <a:prstGeom prst="rect">
            <a:avLst/>
          </a:prstGeom>
        </p:spPr>
      </p:pic>
      <p:pic>
        <p:nvPicPr>
          <p:cNvPr id="18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217" y="2466753"/>
            <a:ext cx="2608619" cy="1533094"/>
          </a:xfrm>
          <a:prstGeom prst="rect">
            <a:avLst/>
          </a:prstGeom>
        </p:spPr>
      </p:pic>
      <p:sp>
        <p:nvSpPr>
          <p:cNvPr id="14" name="13 Flecha abajo"/>
          <p:cNvSpPr/>
          <p:nvPr/>
        </p:nvSpPr>
        <p:spPr>
          <a:xfrm>
            <a:off x="1536535" y="2115879"/>
            <a:ext cx="425302" cy="340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lecha abajo"/>
          <p:cNvSpPr/>
          <p:nvPr/>
        </p:nvSpPr>
        <p:spPr>
          <a:xfrm>
            <a:off x="10268875" y="2126512"/>
            <a:ext cx="425302" cy="340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48586" y="3840690"/>
            <a:ext cx="5367871" cy="486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1961837" y="3732028"/>
            <a:ext cx="3630889" cy="1073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2551814" y="3732028"/>
            <a:ext cx="2647507" cy="17331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6496494" y="3636335"/>
            <a:ext cx="2680723" cy="6911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H="1">
            <a:off x="6985592" y="3840690"/>
            <a:ext cx="3125971" cy="71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H="1">
            <a:off x="7506586" y="3840690"/>
            <a:ext cx="3476847" cy="125230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7251405" y="3981893"/>
            <a:ext cx="585450" cy="229131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Rectángulo"/>
          <p:cNvSpPr/>
          <p:nvPr/>
        </p:nvSpPr>
        <p:spPr>
          <a:xfrm>
            <a:off x="4795284" y="3981893"/>
            <a:ext cx="563525" cy="22913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5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2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15338422" y="4266891"/>
            <a:ext cx="1767651" cy="2724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Other</a:t>
            </a:r>
            <a:r>
              <a:rPr lang="es-MX" dirty="0" smtClean="0"/>
              <a:t> animal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Predator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  <p:pic>
        <p:nvPicPr>
          <p:cNvPr id="2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532" y="1854235"/>
            <a:ext cx="1780962" cy="18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gras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7" y="4857346"/>
            <a:ext cx="6115713" cy="10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5779923" y="1336573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29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2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15338422" y="4266891"/>
            <a:ext cx="1767651" cy="2724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Other</a:t>
            </a:r>
            <a:r>
              <a:rPr lang="es-MX" dirty="0" smtClean="0"/>
              <a:t> animal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Predator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  <p:pic>
        <p:nvPicPr>
          <p:cNvPr id="2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532" y="1854235"/>
            <a:ext cx="1780962" cy="18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15" y="1563018"/>
            <a:ext cx="1627560" cy="244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5771072" y="1325915"/>
            <a:ext cx="2148282" cy="3647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Another</a:t>
            </a:r>
            <a:r>
              <a:rPr lang="es-MX" dirty="0" smtClean="0"/>
              <a:t> animal</a:t>
            </a:r>
            <a:endParaRPr lang="es-MX" dirty="0"/>
          </a:p>
        </p:txBody>
      </p:sp>
      <p:pic>
        <p:nvPicPr>
          <p:cNvPr id="1030" name="Picture 6" descr="Resultado de imagen para grass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7" y="4857346"/>
            <a:ext cx="6115713" cy="10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1294</Words>
  <Application>Microsoft Office PowerPoint</Application>
  <PresentationFormat>Panorámica</PresentationFormat>
  <Paragraphs>348</Paragraphs>
  <Slides>75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Wingdings</vt:lpstr>
      <vt:lpstr>Tema de Office</vt:lpstr>
      <vt:lpstr>Bayesian cognitive and statistical modeling applied to Signal Detection Theory and the Mirror Effect in a perceptual task</vt:lpstr>
      <vt:lpstr>Introduction</vt:lpstr>
      <vt:lpstr> </vt:lpstr>
      <vt:lpstr> </vt:lpstr>
      <vt:lpstr>Signal Detection Theory</vt:lpstr>
      <vt:lpstr> </vt:lpstr>
      <vt:lpstr> </vt:lpstr>
      <vt:lpstr> </vt:lpstr>
      <vt:lpstr> </vt:lpstr>
      <vt:lpstr>Getting it right, pays; getting it wrong, costs; and both things happen on their own magnitude</vt:lpstr>
      <vt:lpstr>Getting it right, pays; getting it wrong, costs; and both things happen on their own magnitude</vt:lpstr>
      <vt:lpstr>Getting it right, pays; getting it wrong, costs; and both things happen on their own magnitude</vt:lpstr>
      <vt:lpstr> </vt:lpstr>
      <vt:lpstr>The Mirror Effect</vt:lpstr>
      <vt:lpstr>Mirror Effect</vt:lpstr>
      <vt:lpstr>Mirror Effect</vt:lpstr>
      <vt:lpstr>Mirror Effect</vt:lpstr>
      <vt:lpstr>Mirror Effect</vt:lpstr>
      <vt:lpstr>Binary Tasks (Yes/No)</vt:lpstr>
      <vt:lpstr>Binary Tasks (Yes/No)</vt:lpstr>
      <vt:lpstr>Binary Tasks (Yes/No)</vt:lpstr>
      <vt:lpstr>Binary Tasks (Yes/No)</vt:lpstr>
      <vt:lpstr>Confidence Scale task</vt:lpstr>
      <vt:lpstr>Confidence Scale task</vt:lpstr>
      <vt:lpstr>Why is it important?</vt:lpstr>
      <vt:lpstr>Why is it important?</vt:lpstr>
      <vt:lpstr>Why is it important?</vt:lpstr>
      <vt:lpstr>Method</vt:lpstr>
      <vt:lpstr> </vt:lpstr>
      <vt:lpstr> </vt:lpstr>
      <vt:lpstr> </vt:lpstr>
      <vt:lpstr> </vt:lpstr>
      <vt:lpstr>Stimuli design for Experiment 1</vt:lpstr>
      <vt:lpstr>Diseño de Estímulos en el Experimento 2</vt:lpstr>
      <vt:lpstr> </vt:lpstr>
      <vt:lpstr> </vt:lpstr>
      <vt:lpstr> </vt:lpstr>
      <vt:lpstr>Results</vt:lpstr>
      <vt:lpstr>Data!</vt:lpstr>
      <vt:lpstr>Data!</vt:lpstr>
      <vt:lpstr>Data!</vt:lpstr>
      <vt:lpstr>Proportion of cases of the M.E. found…</vt:lpstr>
      <vt:lpstr>Presentación de PowerPoint</vt:lpstr>
      <vt:lpstr> </vt:lpstr>
      <vt:lpstr> </vt:lpstr>
      <vt:lpstr> </vt:lpstr>
      <vt:lpstr> </vt:lpstr>
      <vt:lpstr> </vt:lpstr>
      <vt:lpstr>Presentación de PowerPoint</vt:lpstr>
      <vt:lpstr>Plot 1</vt:lpstr>
      <vt:lpstr>Plot 2</vt:lpstr>
      <vt:lpstr>Plot 1</vt:lpstr>
      <vt:lpstr> </vt:lpstr>
      <vt:lpstr> </vt:lpstr>
      <vt:lpstr> </vt:lpstr>
      <vt:lpstr>Presentación de PowerPoint</vt:lpstr>
      <vt:lpstr>Presentación de PowerPoint</vt:lpstr>
      <vt:lpstr>Plot 1</vt:lpstr>
      <vt:lpstr> </vt:lpstr>
      <vt:lpstr> </vt:lpstr>
      <vt:lpstr> </vt:lpstr>
      <vt:lpstr>Presentación de PowerPoint</vt:lpstr>
      <vt:lpstr>Presentación de PowerPoint</vt:lpstr>
      <vt:lpstr>Discussion &amp; Conclusions</vt:lpstr>
      <vt:lpstr> </vt:lpstr>
      <vt:lpstr> </vt:lpstr>
      <vt:lpstr> </vt:lpstr>
      <vt:lpstr>Thank you very much!</vt:lpstr>
      <vt:lpstr>Extra material</vt:lpstr>
      <vt:lpstr>Presentación de PowerPoint</vt:lpstr>
      <vt:lpstr> </vt:lpstr>
      <vt:lpstr> </vt:lpstr>
      <vt:lpstr> </vt:lpstr>
      <vt:lpstr> 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104</cp:revision>
  <dcterms:created xsi:type="dcterms:W3CDTF">2019-04-16T19:40:50Z</dcterms:created>
  <dcterms:modified xsi:type="dcterms:W3CDTF">2019-06-03T15:35:55Z</dcterms:modified>
</cp:coreProperties>
</file>