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12" r:id="rId3"/>
    <p:sldId id="311" r:id="rId4"/>
    <p:sldId id="316" r:id="rId5"/>
    <p:sldId id="317" r:id="rId6"/>
    <p:sldId id="331" r:id="rId7"/>
    <p:sldId id="318" r:id="rId8"/>
    <p:sldId id="313" r:id="rId9"/>
    <p:sldId id="314" r:id="rId10"/>
    <p:sldId id="319" r:id="rId11"/>
    <p:sldId id="321" r:id="rId12"/>
    <p:sldId id="320" r:id="rId13"/>
    <p:sldId id="323" r:id="rId14"/>
    <p:sldId id="322" r:id="rId15"/>
    <p:sldId id="325" r:id="rId16"/>
    <p:sldId id="324" r:id="rId17"/>
    <p:sldId id="326" r:id="rId18"/>
    <p:sldId id="327" r:id="rId19"/>
    <p:sldId id="257" r:id="rId20"/>
    <p:sldId id="259" r:id="rId21"/>
    <p:sldId id="258" r:id="rId22"/>
    <p:sldId id="270" r:id="rId23"/>
    <p:sldId id="271" r:id="rId24"/>
    <p:sldId id="272" r:id="rId25"/>
    <p:sldId id="261" r:id="rId26"/>
    <p:sldId id="263" r:id="rId27"/>
    <p:sldId id="310" r:id="rId28"/>
    <p:sldId id="265" r:id="rId29"/>
    <p:sldId id="262" r:id="rId30"/>
    <p:sldId id="266" r:id="rId31"/>
    <p:sldId id="287" r:id="rId32"/>
    <p:sldId id="267" r:id="rId33"/>
    <p:sldId id="275" r:id="rId34"/>
    <p:sldId id="333" r:id="rId35"/>
    <p:sldId id="303" r:id="rId36"/>
    <p:sldId id="304" r:id="rId37"/>
    <p:sldId id="273" r:id="rId38"/>
    <p:sldId id="328" r:id="rId39"/>
    <p:sldId id="332" r:id="rId40"/>
    <p:sldId id="329" r:id="rId41"/>
    <p:sldId id="330" r:id="rId42"/>
    <p:sldId id="288" r:id="rId43"/>
    <p:sldId id="289" r:id="rId44"/>
    <p:sldId id="309" r:id="rId45"/>
    <p:sldId id="305" r:id="rId46"/>
    <p:sldId id="308" r:id="rId47"/>
    <p:sldId id="307" r:id="rId4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EE8"/>
    <a:srgbClr val="EBF0F9"/>
    <a:srgbClr val="F3F6FB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91E62-F7F0-4719-84D5-9FBBF89A9F5A}" type="datetimeFigureOut">
              <a:rPr lang="es-MX" smtClean="0"/>
              <a:t>03/06/2019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31B88-02BD-41FD-A888-9BC0AEE437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780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9923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242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87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03/06/2019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637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03/06/2019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761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03/06/2019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2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03/06/2019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496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03/06/2019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73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03/06/2019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82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03/06/2019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221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03/06/2019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666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03/06/2019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766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03/06/2019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548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03/06/2019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199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5D52-72DB-49EB-97D1-74999CC14CB1}" type="datetimeFigureOut">
              <a:rPr lang="es-MX" smtClean="0"/>
              <a:t>03/06/2019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74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800" y="461961"/>
            <a:ext cx="11861800" cy="5642505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/>
              <a:t>Bayesian cognitive and statistical modeling applied to Signal Detection Theory and the Mirror Effect in a perceptual task 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8355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1192"/>
            <a:ext cx="12192000" cy="8879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A)  </a:t>
            </a:r>
            <a:r>
              <a:rPr lang="es-MX" b="1" dirty="0" err="1" smtClean="0">
                <a:solidFill>
                  <a:schemeClr val="bg1"/>
                </a:solidFill>
              </a:rPr>
              <a:t>Replication</a:t>
            </a:r>
            <a:r>
              <a:rPr lang="es-MX" b="1" dirty="0" smtClean="0">
                <a:solidFill>
                  <a:schemeClr val="bg1"/>
                </a:solidFill>
              </a:rPr>
              <a:t> of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analysis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reported</a:t>
            </a:r>
            <a:r>
              <a:rPr lang="es-MX" b="1" dirty="0" smtClean="0">
                <a:solidFill>
                  <a:schemeClr val="bg1"/>
                </a:solidFill>
              </a:rPr>
              <a:t> in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M.E. </a:t>
            </a:r>
            <a:r>
              <a:rPr lang="es-MX" b="1" dirty="0" err="1" smtClean="0">
                <a:solidFill>
                  <a:schemeClr val="bg1"/>
                </a:solidFill>
              </a:rPr>
              <a:t>literature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/>
              <a:t> 	</a:t>
            </a:r>
            <a:r>
              <a:rPr lang="es-MX" dirty="0" smtClean="0"/>
              <a:t>d’(A) &gt; d’(B)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791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1192"/>
            <a:ext cx="12192000" cy="8879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A)  </a:t>
            </a:r>
            <a:r>
              <a:rPr lang="es-MX" b="1" dirty="0" err="1" smtClean="0">
                <a:solidFill>
                  <a:schemeClr val="bg1"/>
                </a:solidFill>
              </a:rPr>
              <a:t>Replication</a:t>
            </a:r>
            <a:r>
              <a:rPr lang="es-MX" b="1" dirty="0" smtClean="0">
                <a:solidFill>
                  <a:schemeClr val="bg1"/>
                </a:solidFill>
              </a:rPr>
              <a:t> of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analysis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reported</a:t>
            </a:r>
            <a:r>
              <a:rPr lang="es-MX" b="1" dirty="0" smtClean="0">
                <a:solidFill>
                  <a:schemeClr val="bg1"/>
                </a:solidFill>
              </a:rPr>
              <a:t> in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M.E. </a:t>
            </a:r>
            <a:r>
              <a:rPr lang="es-MX" b="1" dirty="0" err="1" smtClean="0">
                <a:solidFill>
                  <a:schemeClr val="bg1"/>
                </a:solidFill>
              </a:rPr>
              <a:t>literature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97098" y="1216555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dirty="0" err="1" smtClean="0"/>
              <a:t>Our</a:t>
            </a:r>
            <a:r>
              <a:rPr lang="es-MX" b="1" dirty="0" smtClean="0"/>
              <a:t> </a:t>
            </a:r>
            <a:r>
              <a:rPr lang="es-MX" b="1" dirty="0" err="1" smtClean="0"/>
              <a:t>replication</a:t>
            </a:r>
            <a:r>
              <a:rPr lang="es-MX" b="1" dirty="0" smtClean="0"/>
              <a:t> </a:t>
            </a:r>
            <a:r>
              <a:rPr lang="es-MX" b="1" dirty="0" err="1" smtClean="0"/>
              <a:t>was</a:t>
            </a:r>
            <a:r>
              <a:rPr lang="es-MX" b="1" dirty="0" smtClean="0"/>
              <a:t> done </a:t>
            </a:r>
            <a:r>
              <a:rPr lang="es-MX" b="1" dirty="0" err="1" smtClean="0"/>
              <a:t>step-by-step</a:t>
            </a:r>
            <a:r>
              <a:rPr lang="es-MX" b="1" dirty="0" smtClean="0"/>
              <a:t> as </a:t>
            </a:r>
            <a:r>
              <a:rPr lang="es-MX" b="1" dirty="0" err="1" smtClean="0"/>
              <a:t>reported</a:t>
            </a:r>
            <a:r>
              <a:rPr lang="es-MX" b="1" dirty="0" smtClean="0"/>
              <a:t> in: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2.-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Hit and F.A.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M.E.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response</a:t>
            </a:r>
          </a:p>
          <a:p>
            <a:pPr lvl="1"/>
            <a:r>
              <a:rPr lang="es-MX" b="1" dirty="0" smtClean="0"/>
              <a:t>Computing </a:t>
            </a:r>
            <a:r>
              <a:rPr lang="es-MX" b="1" dirty="0" err="1" smtClean="0"/>
              <a:t>the</a:t>
            </a:r>
            <a:r>
              <a:rPr lang="es-MX" b="1" dirty="0" smtClean="0"/>
              <a:t> Hit and F.A. </a:t>
            </a:r>
            <a:r>
              <a:rPr lang="es-MX" b="1" dirty="0" err="1" smtClean="0"/>
              <a:t>rate</a:t>
            </a:r>
            <a:r>
              <a:rPr lang="es-MX" b="1" dirty="0" smtClean="0"/>
              <a:t> per </a:t>
            </a:r>
            <a:r>
              <a:rPr lang="es-MX" b="1" dirty="0" err="1" smtClean="0"/>
              <a:t>participant</a:t>
            </a:r>
            <a:r>
              <a:rPr lang="es-MX" b="1" dirty="0" smtClean="0"/>
              <a:t> and do </a:t>
            </a:r>
            <a:r>
              <a:rPr lang="es-MX" b="1" dirty="0" err="1" smtClean="0"/>
              <a:t>an</a:t>
            </a:r>
            <a:r>
              <a:rPr lang="es-MX" b="1" dirty="0" smtClean="0"/>
              <a:t> </a:t>
            </a:r>
            <a:r>
              <a:rPr lang="es-MX" b="1" dirty="0" err="1" smtClean="0"/>
              <a:t>arcsine</a:t>
            </a:r>
            <a:r>
              <a:rPr lang="es-MX" b="1" dirty="0" smtClean="0"/>
              <a:t> </a:t>
            </a:r>
            <a:r>
              <a:rPr lang="es-MX" b="1" dirty="0" err="1" smtClean="0"/>
              <a:t>transformation</a:t>
            </a:r>
            <a:endParaRPr lang="es-MX" b="1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26" y="1977772"/>
            <a:ext cx="11827547" cy="465484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18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1192"/>
            <a:ext cx="12192000" cy="8879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A)  </a:t>
            </a:r>
            <a:r>
              <a:rPr lang="es-MX" b="1" dirty="0" err="1" smtClean="0">
                <a:solidFill>
                  <a:schemeClr val="bg1"/>
                </a:solidFill>
              </a:rPr>
              <a:t>Replication</a:t>
            </a:r>
            <a:r>
              <a:rPr lang="es-MX" b="1" dirty="0" smtClean="0">
                <a:solidFill>
                  <a:schemeClr val="bg1"/>
                </a:solidFill>
              </a:rPr>
              <a:t> of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analysis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reported</a:t>
            </a:r>
            <a:r>
              <a:rPr lang="es-MX" b="1" dirty="0" smtClean="0">
                <a:solidFill>
                  <a:schemeClr val="bg1"/>
                </a:solidFill>
              </a:rPr>
              <a:t> in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M.E. </a:t>
            </a:r>
            <a:r>
              <a:rPr lang="es-MX" b="1" dirty="0" err="1" smtClean="0">
                <a:solidFill>
                  <a:schemeClr val="bg1"/>
                </a:solidFill>
              </a:rPr>
              <a:t>literature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1.-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d’(A) &gt; d’(B)</a:t>
            </a:r>
          </a:p>
          <a:p>
            <a:pPr lvl="1"/>
            <a:r>
              <a:rPr lang="es-MX" b="1" dirty="0" err="1" smtClean="0"/>
              <a:t>Calculate</a:t>
            </a:r>
            <a:r>
              <a:rPr lang="es-MX" b="1" dirty="0" smtClean="0"/>
              <a:t> d’ </a:t>
            </a:r>
            <a:r>
              <a:rPr lang="es-MX" b="1" dirty="0" err="1" smtClean="0"/>
              <a:t>for</a:t>
            </a:r>
            <a:r>
              <a:rPr lang="es-MX" b="1" dirty="0" smtClean="0"/>
              <a:t> </a:t>
            </a:r>
            <a:r>
              <a:rPr lang="es-MX" b="1" dirty="0" err="1" smtClean="0"/>
              <a:t>each</a:t>
            </a:r>
            <a:r>
              <a:rPr lang="es-MX" b="1" dirty="0" smtClean="0"/>
              <a:t> </a:t>
            </a:r>
            <a:r>
              <a:rPr lang="es-MX" b="1" dirty="0" err="1" smtClean="0"/>
              <a:t>class</a:t>
            </a:r>
            <a:r>
              <a:rPr lang="es-MX" b="1" dirty="0" smtClean="0"/>
              <a:t> of </a:t>
            </a:r>
            <a:r>
              <a:rPr lang="es-MX" b="1" dirty="0" err="1" smtClean="0"/>
              <a:t>stimuli</a:t>
            </a:r>
            <a:r>
              <a:rPr lang="es-MX" b="1" dirty="0" smtClean="0"/>
              <a:t>, per </a:t>
            </a:r>
            <a:r>
              <a:rPr lang="es-MX" b="1" dirty="0" err="1" smtClean="0"/>
              <a:t>participant</a:t>
            </a:r>
            <a:endParaRPr lang="es-MX" b="1" dirty="0" smtClean="0"/>
          </a:p>
          <a:p>
            <a:pPr lvl="1"/>
            <a:r>
              <a:rPr lang="es-MX" b="1" dirty="0" smtClean="0"/>
              <a:t>t-test!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992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5426"/>
            <a:ext cx="5410200" cy="680508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MX" dirty="0" err="1" smtClean="0">
                <a:solidFill>
                  <a:schemeClr val="bg1"/>
                </a:solidFill>
              </a:rPr>
              <a:t>Making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sure</a:t>
            </a:r>
            <a:r>
              <a:rPr lang="es-MX" dirty="0" smtClean="0">
                <a:solidFill>
                  <a:schemeClr val="bg1"/>
                </a:solidFill>
              </a:rPr>
              <a:t> d’(A) &gt; d’(B)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292" y="652727"/>
            <a:ext cx="5558708" cy="55525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612" y="2674673"/>
            <a:ext cx="6526746" cy="15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6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1192"/>
            <a:ext cx="12192000" cy="8879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A)  </a:t>
            </a:r>
            <a:r>
              <a:rPr lang="es-MX" b="1" dirty="0" err="1" smtClean="0">
                <a:solidFill>
                  <a:schemeClr val="bg1"/>
                </a:solidFill>
              </a:rPr>
              <a:t>Replication</a:t>
            </a:r>
            <a:r>
              <a:rPr lang="es-MX" b="1" dirty="0" smtClean="0">
                <a:solidFill>
                  <a:schemeClr val="bg1"/>
                </a:solidFill>
              </a:rPr>
              <a:t> of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analysis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reported</a:t>
            </a:r>
            <a:r>
              <a:rPr lang="es-MX" b="1" dirty="0" smtClean="0">
                <a:solidFill>
                  <a:schemeClr val="bg1"/>
                </a:solidFill>
              </a:rPr>
              <a:t> in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M.E. </a:t>
            </a:r>
            <a:r>
              <a:rPr lang="es-MX" b="1" dirty="0" err="1" smtClean="0">
                <a:solidFill>
                  <a:schemeClr val="bg1"/>
                </a:solidFill>
              </a:rPr>
              <a:t>literature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/>
              <a:t> 	</a:t>
            </a:r>
            <a:r>
              <a:rPr lang="es-MX" dirty="0" smtClean="0"/>
              <a:t>d’(A) &gt; d’(B)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2.-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Hit and F.A.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M.E.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response</a:t>
            </a:r>
          </a:p>
          <a:p>
            <a:pPr lvl="1"/>
            <a:r>
              <a:rPr lang="es-MX" b="1" dirty="0" smtClean="0"/>
              <a:t>Compute </a:t>
            </a:r>
            <a:r>
              <a:rPr lang="es-MX" b="1" dirty="0" err="1" smtClean="0"/>
              <a:t>the</a:t>
            </a:r>
            <a:r>
              <a:rPr lang="es-MX" b="1" dirty="0" smtClean="0"/>
              <a:t> Hit and F.A. </a:t>
            </a:r>
            <a:r>
              <a:rPr lang="es-MX" b="1" dirty="0" err="1" smtClean="0"/>
              <a:t>rates</a:t>
            </a:r>
            <a:r>
              <a:rPr lang="es-MX" b="1" dirty="0" smtClean="0"/>
              <a:t> per </a:t>
            </a:r>
            <a:r>
              <a:rPr lang="es-MX" b="1" dirty="0" err="1" smtClean="0"/>
              <a:t>participant</a:t>
            </a:r>
            <a:r>
              <a:rPr lang="es-MX" b="1" dirty="0" smtClean="0"/>
              <a:t> and </a:t>
            </a:r>
            <a:r>
              <a:rPr lang="es-MX" b="1" dirty="0" err="1" smtClean="0"/>
              <a:t>apply</a:t>
            </a:r>
            <a:r>
              <a:rPr lang="es-MX" b="1" dirty="0" smtClean="0"/>
              <a:t> </a:t>
            </a:r>
            <a:r>
              <a:rPr lang="es-MX" b="1" dirty="0" err="1" smtClean="0"/>
              <a:t>an</a:t>
            </a:r>
            <a:r>
              <a:rPr lang="es-MX" b="1" dirty="0" smtClean="0"/>
              <a:t> </a:t>
            </a:r>
            <a:r>
              <a:rPr lang="es-MX" b="1" dirty="0" err="1" smtClean="0"/>
              <a:t>arcsine</a:t>
            </a:r>
            <a:r>
              <a:rPr lang="es-MX" b="1" dirty="0" smtClean="0"/>
              <a:t> </a:t>
            </a:r>
            <a:r>
              <a:rPr lang="es-MX" b="1" dirty="0" err="1" smtClean="0"/>
              <a:t>transformation</a:t>
            </a:r>
            <a:endParaRPr lang="es-MX" b="1" dirty="0" smtClean="0"/>
          </a:p>
          <a:p>
            <a:pPr lvl="1"/>
            <a:r>
              <a:rPr lang="es-MX" b="1" dirty="0" smtClean="0"/>
              <a:t>Compare Hit </a:t>
            </a:r>
            <a:r>
              <a:rPr lang="es-MX" b="1" dirty="0" err="1" smtClean="0"/>
              <a:t>rates</a:t>
            </a:r>
            <a:r>
              <a:rPr lang="es-MX" b="1" dirty="0" smtClean="0"/>
              <a:t> and F.A. </a:t>
            </a:r>
            <a:r>
              <a:rPr lang="es-MX" b="1" dirty="0" err="1" smtClean="0"/>
              <a:t>rates</a:t>
            </a:r>
            <a:r>
              <a:rPr lang="es-MX" b="1" dirty="0" smtClean="0"/>
              <a:t> </a:t>
            </a:r>
            <a:r>
              <a:rPr lang="es-MX" b="1" dirty="0" err="1" smtClean="0"/>
              <a:t>with</a:t>
            </a:r>
            <a:r>
              <a:rPr lang="es-MX" b="1" dirty="0" smtClean="0"/>
              <a:t> </a:t>
            </a:r>
            <a:r>
              <a:rPr lang="es-MX" b="1" dirty="0" err="1" smtClean="0"/>
              <a:t>two</a:t>
            </a:r>
            <a:r>
              <a:rPr lang="es-MX" b="1" dirty="0" smtClean="0"/>
              <a:t> </a:t>
            </a:r>
            <a:r>
              <a:rPr lang="es-MX" b="1" dirty="0" err="1" smtClean="0"/>
              <a:t>different</a:t>
            </a:r>
            <a:r>
              <a:rPr lang="es-MX" b="1" dirty="0" smtClean="0"/>
              <a:t> t-</a:t>
            </a:r>
            <a:r>
              <a:rPr lang="es-MX" b="1" dirty="0" err="1" smtClean="0"/>
              <a:t>tests</a:t>
            </a:r>
            <a:r>
              <a:rPr lang="es-MX" b="1" dirty="0" smtClean="0"/>
              <a:t>!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345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194" y="702318"/>
            <a:ext cx="3147520" cy="299314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15" y="628183"/>
            <a:ext cx="3206967" cy="304552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922" y="628183"/>
            <a:ext cx="3230638" cy="30545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1057" y="2359025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-13494"/>
            <a:ext cx="5545667" cy="68050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chemeClr val="bg1"/>
                </a:solidFill>
              </a:rPr>
              <a:t>F(A) &lt; F(B) &lt; H(B) &lt; H(A)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7014"/>
            <a:ext cx="3179738" cy="297179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936769"/>
            <a:ext cx="9927533" cy="21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2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1192"/>
            <a:ext cx="12192000" cy="8879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A)  </a:t>
            </a:r>
            <a:r>
              <a:rPr lang="es-MX" b="1" dirty="0" err="1" smtClean="0">
                <a:solidFill>
                  <a:schemeClr val="bg1"/>
                </a:solidFill>
              </a:rPr>
              <a:t>Replication</a:t>
            </a:r>
            <a:r>
              <a:rPr lang="es-MX" b="1" dirty="0" smtClean="0">
                <a:solidFill>
                  <a:schemeClr val="bg1"/>
                </a:solidFill>
              </a:rPr>
              <a:t> of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analysis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reported</a:t>
            </a:r>
            <a:r>
              <a:rPr lang="es-MX" b="1" dirty="0" smtClean="0">
                <a:solidFill>
                  <a:schemeClr val="bg1"/>
                </a:solidFill>
              </a:rPr>
              <a:t> in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M.E. </a:t>
            </a:r>
            <a:r>
              <a:rPr lang="es-MX" b="1" dirty="0" err="1" smtClean="0">
                <a:solidFill>
                  <a:schemeClr val="bg1"/>
                </a:solidFill>
              </a:rPr>
              <a:t>literature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73487" y="1690688"/>
            <a:ext cx="1158991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/>
              <a:t> 	</a:t>
            </a:r>
            <a:r>
              <a:rPr lang="es-MX" dirty="0" smtClean="0"/>
              <a:t>d’(A) &gt; d’(B)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 smtClean="0"/>
              <a:t>3.- </a:t>
            </a:r>
            <a:r>
              <a:rPr lang="es-MX" b="1" dirty="0" err="1" smtClean="0"/>
              <a:t>Comparing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Mean </a:t>
            </a:r>
            <a:r>
              <a:rPr lang="es-MX" b="1" dirty="0" err="1" smtClean="0"/>
              <a:t>confidence</a:t>
            </a:r>
            <a:r>
              <a:rPr lang="es-MX" b="1" dirty="0" smtClean="0"/>
              <a:t> ratings </a:t>
            </a:r>
            <a:r>
              <a:rPr lang="es-MX" b="1" dirty="0" err="1" smtClean="0"/>
              <a:t>assigned</a:t>
            </a:r>
            <a:r>
              <a:rPr lang="es-MX" b="1" dirty="0" smtClean="0"/>
              <a:t> </a:t>
            </a:r>
            <a:r>
              <a:rPr lang="es-MX" b="1" dirty="0" err="1" smtClean="0"/>
              <a:t>to</a:t>
            </a:r>
            <a:r>
              <a:rPr lang="es-MX" b="1" dirty="0" smtClean="0"/>
              <a:t> </a:t>
            </a:r>
            <a:r>
              <a:rPr lang="es-MX" b="1" dirty="0" err="1" smtClean="0"/>
              <a:t>each</a:t>
            </a:r>
            <a:r>
              <a:rPr lang="es-MX" b="1" dirty="0" smtClean="0"/>
              <a:t> </a:t>
            </a:r>
            <a:r>
              <a:rPr lang="es-MX" b="1" dirty="0" err="1" smtClean="0"/>
              <a:t>class</a:t>
            </a:r>
            <a:r>
              <a:rPr lang="es-MX" b="1" dirty="0" smtClean="0"/>
              <a:t> of </a:t>
            </a:r>
            <a:r>
              <a:rPr lang="es-MX" b="1" dirty="0" err="1" smtClean="0"/>
              <a:t>stimuli</a:t>
            </a:r>
            <a:r>
              <a:rPr lang="es-MX" b="1" dirty="0" smtClean="0"/>
              <a:t>.</a:t>
            </a:r>
          </a:p>
          <a:p>
            <a:pPr lvl="1"/>
            <a:endPara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2181225"/>
            <a:ext cx="88011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1057" y="2359025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717" y="4032657"/>
            <a:ext cx="8801100" cy="24955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7014"/>
            <a:ext cx="3014437" cy="289629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248" y="667014"/>
            <a:ext cx="2787181" cy="286099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289" y="650461"/>
            <a:ext cx="2819957" cy="2837692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0" y="-13494"/>
            <a:ext cx="5833533" cy="68050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chemeClr val="bg1"/>
                </a:solidFill>
              </a:rPr>
              <a:t>R(</a:t>
            </a:r>
            <a:r>
              <a:rPr lang="es-MX" dirty="0" err="1" smtClean="0">
                <a:solidFill>
                  <a:schemeClr val="bg1"/>
                </a:solidFill>
              </a:rPr>
              <a:t>NoA</a:t>
            </a:r>
            <a:r>
              <a:rPr lang="es-MX" dirty="0" smtClean="0">
                <a:solidFill>
                  <a:schemeClr val="bg1"/>
                </a:solidFill>
              </a:rPr>
              <a:t>) &lt; R(</a:t>
            </a:r>
            <a:r>
              <a:rPr lang="es-MX" dirty="0" err="1" smtClean="0">
                <a:solidFill>
                  <a:schemeClr val="bg1"/>
                </a:solidFill>
              </a:rPr>
              <a:t>NoB</a:t>
            </a:r>
            <a:r>
              <a:rPr lang="es-MX" dirty="0" smtClean="0">
                <a:solidFill>
                  <a:schemeClr val="bg1"/>
                </a:solidFill>
              </a:rPr>
              <a:t>) &lt; R(</a:t>
            </a:r>
            <a:r>
              <a:rPr lang="es-MX" dirty="0" err="1" smtClean="0">
                <a:solidFill>
                  <a:schemeClr val="bg1"/>
                </a:solidFill>
              </a:rPr>
              <a:t>YesB</a:t>
            </a:r>
            <a:r>
              <a:rPr lang="es-MX" dirty="0" smtClean="0">
                <a:solidFill>
                  <a:schemeClr val="bg1"/>
                </a:solidFill>
              </a:rPr>
              <a:t>) &lt; R(</a:t>
            </a:r>
            <a:r>
              <a:rPr lang="es-MX" dirty="0" err="1" smtClean="0">
                <a:solidFill>
                  <a:schemeClr val="bg1"/>
                </a:solidFill>
              </a:rPr>
              <a:t>YesA</a:t>
            </a:r>
            <a:r>
              <a:rPr lang="es-MX" dirty="0" smtClean="0">
                <a:solidFill>
                  <a:schemeClr val="bg1"/>
                </a:solidFill>
              </a:rPr>
              <a:t>)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1966" y="599891"/>
            <a:ext cx="3006834" cy="292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806900"/>
            <a:ext cx="8306873" cy="2663499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Results</a:t>
            </a:r>
            <a:r>
              <a:rPr lang="es-MX" sz="6700" b="1" dirty="0" smtClean="0">
                <a:solidFill>
                  <a:schemeClr val="bg1"/>
                </a:solidFill>
              </a:rPr>
              <a:t>:</a:t>
            </a:r>
            <a:br>
              <a:rPr lang="es-MX" sz="6700" b="1" dirty="0" smtClean="0">
                <a:solidFill>
                  <a:schemeClr val="bg1"/>
                </a:solidFill>
              </a:rPr>
            </a:br>
            <a:r>
              <a:rPr lang="es-MX" sz="6700" b="1" dirty="0" err="1" smtClean="0">
                <a:solidFill>
                  <a:schemeClr val="bg1"/>
                </a:solidFill>
              </a:rPr>
              <a:t>Did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we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replicate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the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effect</a:t>
            </a:r>
            <a:r>
              <a:rPr lang="es-MX" sz="6700" b="1" dirty="0" smtClean="0">
                <a:solidFill>
                  <a:schemeClr val="bg1"/>
                </a:solidFill>
              </a:rPr>
              <a:t>?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10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1. </a:t>
            </a:r>
            <a:r>
              <a:rPr lang="es-MX" dirty="0" err="1" smtClean="0"/>
              <a:t>Making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d’(A) &gt; d’(B)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 </a:t>
            </a:r>
            <a:r>
              <a:rPr lang="es-MX" dirty="0" err="1" smtClean="0"/>
              <a:t>order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results</a:t>
            </a:r>
            <a:r>
              <a:rPr lang="es-MX" dirty="0" smtClean="0"/>
              <a:t> comparable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has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reported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literature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</a:t>
            </a:r>
            <a:r>
              <a:rPr lang="es-MX" dirty="0" err="1" smtClean="0"/>
              <a:t>withing</a:t>
            </a:r>
            <a:r>
              <a:rPr lang="es-MX" dirty="0" smtClean="0"/>
              <a:t>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,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be </a:t>
            </a:r>
            <a:r>
              <a:rPr lang="es-MX" dirty="0" err="1" smtClean="0"/>
              <a:t>able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guarantee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two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r>
              <a:rPr lang="es-MX" dirty="0" smtClean="0"/>
              <a:t> are </a:t>
            </a:r>
            <a:r>
              <a:rPr lang="es-MX" dirty="0" err="1" smtClean="0"/>
              <a:t>indeed</a:t>
            </a:r>
            <a:r>
              <a:rPr lang="es-MX" dirty="0" smtClean="0"/>
              <a:t> </a:t>
            </a:r>
            <a:r>
              <a:rPr lang="es-MX" dirty="0" err="1" smtClean="0"/>
              <a:t>different</a:t>
            </a:r>
            <a:r>
              <a:rPr lang="es-MX" dirty="0" smtClean="0"/>
              <a:t> in </a:t>
            </a:r>
            <a:r>
              <a:rPr lang="es-MX" dirty="0" err="1" smtClean="0"/>
              <a:t>terms</a:t>
            </a:r>
            <a:r>
              <a:rPr lang="es-MX" dirty="0" smtClean="0"/>
              <a:t> of </a:t>
            </a:r>
            <a:r>
              <a:rPr lang="es-MX" dirty="0" err="1" smtClean="0"/>
              <a:t>how</a:t>
            </a:r>
            <a:r>
              <a:rPr lang="es-MX" dirty="0" smtClean="0"/>
              <a:t> “</a:t>
            </a:r>
            <a:r>
              <a:rPr lang="es-MX" dirty="0" err="1" smtClean="0"/>
              <a:t>difficult</a:t>
            </a:r>
            <a:r>
              <a:rPr lang="es-MX" dirty="0" smtClean="0"/>
              <a:t>” </a:t>
            </a:r>
            <a:r>
              <a:rPr lang="es-MX" dirty="0" err="1" smtClean="0"/>
              <a:t>they</a:t>
            </a:r>
            <a:r>
              <a:rPr lang="es-MX" dirty="0" smtClean="0"/>
              <a:t> are.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308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Introduction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83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492" y="209071"/>
            <a:ext cx="7845180" cy="643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2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521355"/>
            <a:ext cx="4004734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err="1" smtClean="0"/>
              <a:t>What’s</a:t>
            </a:r>
            <a:r>
              <a:rPr lang="es-MX" b="1" dirty="0" smtClean="0"/>
              <a:t> </a:t>
            </a:r>
            <a:r>
              <a:rPr lang="es-MX" b="1" dirty="0" err="1" smtClean="0"/>
              <a:t>important</a:t>
            </a:r>
            <a:r>
              <a:rPr lang="es-MX" b="1" dirty="0" smtClean="0"/>
              <a:t> </a:t>
            </a:r>
            <a:r>
              <a:rPr lang="es-MX" b="1" dirty="0" err="1" smtClean="0"/>
              <a:t>about</a:t>
            </a:r>
            <a:r>
              <a:rPr lang="es-MX" b="1" dirty="0" smtClean="0"/>
              <a:t> </a:t>
            </a:r>
            <a:r>
              <a:rPr lang="es-MX" b="1" dirty="0" err="1" smtClean="0"/>
              <a:t>this</a:t>
            </a:r>
            <a:r>
              <a:rPr lang="es-MX" b="1" dirty="0" smtClean="0"/>
              <a:t> </a:t>
            </a:r>
            <a:r>
              <a:rPr lang="es-MX" b="1" dirty="0" err="1" smtClean="0"/>
              <a:t>plot</a:t>
            </a:r>
            <a:r>
              <a:rPr lang="es-MX" b="1" dirty="0" smtClean="0"/>
              <a:t>?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, d’ </a:t>
            </a:r>
            <a:r>
              <a:rPr lang="es-MX" dirty="0" err="1" smtClean="0"/>
              <a:t>estimates</a:t>
            </a:r>
            <a:r>
              <a:rPr lang="es-MX" dirty="0" smtClean="0"/>
              <a:t> are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A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B </a:t>
            </a:r>
            <a:r>
              <a:rPr lang="es-MX" dirty="0" err="1" smtClean="0"/>
              <a:t>class</a:t>
            </a:r>
            <a:r>
              <a:rPr lang="es-MX" dirty="0" smtClean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67" y="388995"/>
            <a:ext cx="7817154" cy="608000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821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2325" y="1521355"/>
            <a:ext cx="42164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b="1" dirty="0" err="1" smtClean="0"/>
              <a:t>What’s</a:t>
            </a:r>
            <a:r>
              <a:rPr lang="es-MX" b="1" dirty="0" smtClean="0"/>
              <a:t> </a:t>
            </a:r>
            <a:r>
              <a:rPr lang="es-MX" b="1" dirty="0" err="1" smtClean="0"/>
              <a:t>important</a:t>
            </a:r>
            <a:r>
              <a:rPr lang="es-MX" b="1" dirty="0" smtClean="0"/>
              <a:t> </a:t>
            </a:r>
            <a:r>
              <a:rPr lang="es-MX" b="1" dirty="0" err="1" smtClean="0"/>
              <a:t>about</a:t>
            </a:r>
            <a:r>
              <a:rPr lang="es-MX" b="1" dirty="0" smtClean="0"/>
              <a:t> </a:t>
            </a:r>
            <a:r>
              <a:rPr lang="es-MX" b="1" dirty="0" err="1" smtClean="0"/>
              <a:t>this</a:t>
            </a:r>
            <a:r>
              <a:rPr lang="es-MX" b="1" dirty="0" smtClean="0"/>
              <a:t> </a:t>
            </a:r>
            <a:r>
              <a:rPr lang="es-MX" b="1" dirty="0" err="1" smtClean="0"/>
              <a:t>plot</a:t>
            </a:r>
            <a:r>
              <a:rPr lang="es-MX" b="1" dirty="0" smtClean="0"/>
              <a:t>?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According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Factor,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suggest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it’s</a:t>
            </a:r>
            <a:r>
              <a:rPr lang="es-MX" dirty="0" smtClean="0"/>
              <a:t> 13 times lees </a:t>
            </a:r>
            <a:r>
              <a:rPr lang="es-MX" dirty="0" err="1" smtClean="0"/>
              <a:t>likely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d’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0, </a:t>
            </a:r>
            <a:r>
              <a:rPr lang="es-MX" dirty="0" err="1" smtClean="0"/>
              <a:t>than</a:t>
            </a:r>
            <a:r>
              <a:rPr lang="es-MX" dirty="0" smtClean="0"/>
              <a:t>/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had</a:t>
            </a:r>
            <a:r>
              <a:rPr lang="es-MX" dirty="0" smtClean="0"/>
              <a:t>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stated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prior.</a:t>
            </a:r>
          </a:p>
          <a:p>
            <a:pPr marL="0" indent="0">
              <a:buNone/>
            </a:pPr>
            <a:endParaRPr lang="es-MX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324" y="347133"/>
            <a:ext cx="7071752" cy="6011333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697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521355"/>
            <a:ext cx="40047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u="sng" dirty="0" err="1" smtClean="0"/>
              <a:t>Same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things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happen</a:t>
            </a:r>
            <a:r>
              <a:rPr lang="es-MX" b="1" u="sng" dirty="0" smtClean="0"/>
              <a:t> in </a:t>
            </a:r>
            <a:r>
              <a:rPr lang="es-MX" b="1" u="sng" dirty="0" err="1" smtClean="0"/>
              <a:t>Experiment</a:t>
            </a:r>
            <a:r>
              <a:rPr lang="es-MX" b="1" u="sng" dirty="0" smtClean="0"/>
              <a:t> 2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, d’ </a:t>
            </a:r>
            <a:r>
              <a:rPr lang="es-MX" dirty="0" err="1" smtClean="0"/>
              <a:t>estimates</a:t>
            </a:r>
            <a:r>
              <a:rPr lang="es-MX" dirty="0" smtClean="0"/>
              <a:t> are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A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B </a:t>
            </a:r>
            <a:r>
              <a:rPr lang="es-MX" dirty="0" err="1" smtClean="0"/>
              <a:t>class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66" y="424989"/>
            <a:ext cx="7560734" cy="600802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864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191" y="567266"/>
            <a:ext cx="6022254" cy="523187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79400" y="1957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2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47132" y="1521355"/>
            <a:ext cx="49844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dirty="0" err="1" smtClean="0"/>
              <a:t>According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Factor,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suggest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it’s</a:t>
            </a:r>
            <a:r>
              <a:rPr lang="es-MX" dirty="0" smtClean="0"/>
              <a:t> 41.5 times lees </a:t>
            </a:r>
            <a:r>
              <a:rPr lang="es-MX" dirty="0" err="1" smtClean="0"/>
              <a:t>likely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d’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0, </a:t>
            </a:r>
            <a:r>
              <a:rPr lang="es-MX" dirty="0" err="1" smtClean="0"/>
              <a:t>than</a:t>
            </a:r>
            <a:r>
              <a:rPr lang="es-MX" dirty="0" smtClean="0"/>
              <a:t>/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had</a:t>
            </a:r>
            <a:r>
              <a:rPr lang="es-MX" dirty="0" smtClean="0"/>
              <a:t>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stated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prior.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6781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2</a:t>
            </a:r>
            <a:r>
              <a:rPr lang="es-MX" dirty="0" smtClean="0"/>
              <a:t>. </a:t>
            </a:r>
            <a:r>
              <a:rPr lang="es-MX" dirty="0" err="1" smtClean="0"/>
              <a:t>Contaminant</a:t>
            </a:r>
            <a:r>
              <a:rPr lang="es-MX" dirty="0" smtClean="0"/>
              <a:t> </a:t>
            </a:r>
            <a:r>
              <a:rPr lang="es-MX" dirty="0" err="1" smtClean="0"/>
              <a:t>Bayesian</a:t>
            </a:r>
            <a:r>
              <a:rPr lang="es-MX" dirty="0" smtClean="0"/>
              <a:t> </a:t>
            </a:r>
            <a:r>
              <a:rPr lang="es-MX" dirty="0" err="1" smtClean="0"/>
              <a:t>modeling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 </a:t>
            </a:r>
            <a:r>
              <a:rPr lang="es-MX" dirty="0" err="1" smtClean="0"/>
              <a:t>order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results</a:t>
            </a:r>
            <a:r>
              <a:rPr lang="es-MX" dirty="0" smtClean="0"/>
              <a:t> comparable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has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reported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literatura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</a:t>
            </a:r>
            <a:r>
              <a:rPr lang="es-MX" dirty="0" err="1" smtClean="0"/>
              <a:t>withing</a:t>
            </a:r>
            <a:r>
              <a:rPr lang="es-MX" dirty="0" smtClean="0"/>
              <a:t>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,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be </a:t>
            </a:r>
            <a:r>
              <a:rPr lang="es-MX" dirty="0" err="1" smtClean="0"/>
              <a:t>able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guarantee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two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r>
              <a:rPr lang="es-MX" dirty="0" smtClean="0"/>
              <a:t> are </a:t>
            </a:r>
            <a:r>
              <a:rPr lang="es-MX" dirty="0" err="1" smtClean="0"/>
              <a:t>indeed</a:t>
            </a:r>
            <a:r>
              <a:rPr lang="es-MX" dirty="0" smtClean="0"/>
              <a:t> </a:t>
            </a:r>
            <a:r>
              <a:rPr lang="es-MX" dirty="0" err="1" smtClean="0"/>
              <a:t>different</a:t>
            </a:r>
            <a:r>
              <a:rPr lang="es-MX" dirty="0" smtClean="0"/>
              <a:t> in </a:t>
            </a:r>
            <a:r>
              <a:rPr lang="es-MX" dirty="0" err="1" smtClean="0"/>
              <a:t>terms</a:t>
            </a:r>
            <a:r>
              <a:rPr lang="es-MX" dirty="0" smtClean="0"/>
              <a:t> of </a:t>
            </a:r>
            <a:r>
              <a:rPr lang="es-MX" dirty="0" err="1" smtClean="0"/>
              <a:t>how</a:t>
            </a:r>
            <a:r>
              <a:rPr lang="es-MX" dirty="0" smtClean="0"/>
              <a:t> “</a:t>
            </a:r>
            <a:r>
              <a:rPr lang="es-MX" dirty="0" err="1" smtClean="0"/>
              <a:t>difficult</a:t>
            </a:r>
            <a:r>
              <a:rPr lang="es-MX" dirty="0" smtClean="0"/>
              <a:t>” </a:t>
            </a:r>
            <a:r>
              <a:rPr lang="es-MX" dirty="0" err="1" smtClean="0"/>
              <a:t>they</a:t>
            </a:r>
            <a:r>
              <a:rPr lang="es-MX" dirty="0" smtClean="0"/>
              <a:t> are.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607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60363"/>
            <a:ext cx="9144000" cy="2387600"/>
          </a:xfrm>
        </p:spPr>
        <p:txBody>
          <a:bodyPr/>
          <a:lstStyle/>
          <a:p>
            <a:r>
              <a:rPr lang="es-MX" dirty="0" smtClean="0"/>
              <a:t>2.1 A “</a:t>
            </a:r>
            <a:r>
              <a:rPr lang="es-MX" b="1" dirty="0" smtClean="0"/>
              <a:t>simple</a:t>
            </a:r>
            <a:r>
              <a:rPr lang="es-MX" dirty="0" smtClean="0"/>
              <a:t>” </a:t>
            </a:r>
            <a:r>
              <a:rPr lang="es-MX" dirty="0" err="1" smtClean="0"/>
              <a:t>contaminant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6667" y="3051704"/>
            <a:ext cx="10320865" cy="2493962"/>
          </a:xfrm>
        </p:spPr>
        <p:txBody>
          <a:bodyPr>
            <a:normAutofit lnSpcReduction="10000"/>
          </a:bodyPr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experiment</a:t>
            </a:r>
            <a:r>
              <a:rPr lang="es-MX" dirty="0" smtClean="0"/>
              <a:t>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programmed</a:t>
            </a:r>
            <a:r>
              <a:rPr lang="es-MX" dirty="0" smtClean="0"/>
              <a:t> so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trial,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could</a:t>
            </a:r>
            <a:r>
              <a:rPr lang="es-MX" dirty="0" smtClean="0"/>
              <a:t> </a:t>
            </a:r>
            <a:r>
              <a:rPr lang="es-MX" dirty="0" err="1" smtClean="0"/>
              <a:t>face</a:t>
            </a:r>
            <a:r>
              <a:rPr lang="es-MX" dirty="0" smtClean="0"/>
              <a:t> a </a:t>
            </a:r>
            <a:r>
              <a:rPr lang="es-MX" dirty="0" err="1" smtClean="0"/>
              <a:t>signal</a:t>
            </a:r>
            <a:r>
              <a:rPr lang="es-MX" dirty="0" smtClean="0"/>
              <a:t> </a:t>
            </a:r>
            <a:r>
              <a:rPr lang="es-MX" dirty="0" err="1" smtClean="0"/>
              <a:t>or</a:t>
            </a:r>
            <a:r>
              <a:rPr lang="es-MX" dirty="0" smtClean="0"/>
              <a:t> </a:t>
            </a:r>
            <a:r>
              <a:rPr lang="es-MX" dirty="0" err="1" smtClean="0"/>
              <a:t>noise</a:t>
            </a:r>
            <a:r>
              <a:rPr lang="es-MX" dirty="0" smtClean="0"/>
              <a:t> trial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either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completely</a:t>
            </a:r>
            <a:r>
              <a:rPr lang="es-MX" dirty="0" smtClean="0"/>
              <a:t> at </a:t>
            </a:r>
            <a:r>
              <a:rPr lang="es-MX" dirty="0" err="1" smtClean="0"/>
              <a:t>random</a:t>
            </a:r>
            <a:r>
              <a:rPr lang="es-MX" dirty="0" smtClean="0"/>
              <a:t>. </a:t>
            </a:r>
          </a:p>
          <a:p>
            <a:endParaRPr lang="es-MX" dirty="0"/>
          </a:p>
          <a:p>
            <a:r>
              <a:rPr lang="es-MX" dirty="0" err="1" smtClean="0"/>
              <a:t>Given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sturcture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experiment</a:t>
            </a:r>
            <a:r>
              <a:rPr lang="es-MX" dirty="0" smtClean="0"/>
              <a:t>,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would</a:t>
            </a:r>
            <a:r>
              <a:rPr lang="es-MX" dirty="0" smtClean="0"/>
              <a:t> </a:t>
            </a:r>
            <a:r>
              <a:rPr lang="es-MX" dirty="0" err="1" smtClean="0"/>
              <a:t>expect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“Yes” and “No” responses </a:t>
            </a:r>
            <a:r>
              <a:rPr lang="es-MX" dirty="0" err="1" smtClean="0"/>
              <a:t>were</a:t>
            </a:r>
            <a:r>
              <a:rPr lang="es-MX" dirty="0" smtClean="0"/>
              <a:t> </a:t>
            </a:r>
            <a:r>
              <a:rPr lang="es-MX" dirty="0" err="1" smtClean="0"/>
              <a:t>registered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a </a:t>
            </a:r>
            <a:r>
              <a:rPr lang="es-MX" dirty="0" err="1" smtClean="0"/>
              <a:t>fairly</a:t>
            </a:r>
            <a:r>
              <a:rPr lang="es-MX" dirty="0" smtClean="0"/>
              <a:t> </a:t>
            </a:r>
            <a:r>
              <a:rPr lang="es-MX" dirty="0" err="1" smtClean="0"/>
              <a:t>equal</a:t>
            </a:r>
            <a:r>
              <a:rPr lang="es-MX" dirty="0" smtClean="0"/>
              <a:t> </a:t>
            </a:r>
            <a:r>
              <a:rPr lang="es-MX" dirty="0" err="1" smtClean="0"/>
              <a:t>probability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trial. </a:t>
            </a:r>
            <a:r>
              <a:rPr lang="es-MX" dirty="0" err="1" smtClean="0"/>
              <a:t>We</a:t>
            </a:r>
            <a:r>
              <a:rPr lang="es-MX" dirty="0" smtClean="0"/>
              <a:t> test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a </a:t>
            </a:r>
            <a:r>
              <a:rPr lang="es-MX" dirty="0" err="1" smtClean="0"/>
              <a:t>first</a:t>
            </a:r>
            <a:r>
              <a:rPr lang="es-MX" dirty="0" smtClean="0"/>
              <a:t> mixture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plain</a:t>
            </a:r>
            <a:r>
              <a:rPr lang="es-MX" dirty="0" smtClean="0"/>
              <a:t> “yes” “no” input </a:t>
            </a:r>
            <a:r>
              <a:rPr lang="es-MX" dirty="0" err="1" smtClean="0"/>
              <a:t>registered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039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85737"/>
            <a:ext cx="99345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51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7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2.2 A “</a:t>
            </a:r>
            <a:r>
              <a:rPr lang="es-MX" b="1" dirty="0" err="1" smtClean="0"/>
              <a:t>cognitive</a:t>
            </a:r>
            <a:r>
              <a:rPr lang="es-MX" dirty="0" smtClean="0"/>
              <a:t>” </a:t>
            </a:r>
            <a:r>
              <a:rPr lang="es-MX" dirty="0" err="1" smtClean="0"/>
              <a:t>contaminant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 Mixture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0919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3. </a:t>
            </a:r>
            <a:r>
              <a:rPr lang="es-MX" dirty="0" err="1" smtClean="0"/>
              <a:t>Looking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643533" cy="2477029"/>
          </a:xfrm>
        </p:spPr>
        <p:txBody>
          <a:bodyPr>
            <a:normAutofit/>
          </a:bodyPr>
          <a:lstStyle/>
          <a:p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across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can </a:t>
            </a:r>
            <a:r>
              <a:rPr lang="es-MX" dirty="0" err="1" smtClean="0"/>
              <a:t>find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pattern</a:t>
            </a:r>
            <a:r>
              <a:rPr lang="es-MX" dirty="0" smtClean="0"/>
              <a:t> as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reported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literatura </a:t>
            </a:r>
            <a:r>
              <a:rPr lang="es-MX" dirty="0" err="1" smtClean="0"/>
              <a:t>under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name</a:t>
            </a:r>
            <a:r>
              <a:rPr lang="es-MX" dirty="0" smtClean="0"/>
              <a:t> of “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”</a:t>
            </a:r>
          </a:p>
          <a:p>
            <a:endParaRPr lang="es-MX" dirty="0"/>
          </a:p>
          <a:p>
            <a:r>
              <a:rPr lang="es-MX" dirty="0" smtClean="0"/>
              <a:t>FA(A) &lt; FA(B) &lt; H(B) &lt; H(A)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069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03200"/>
            <a:ext cx="5731933" cy="911755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Signal</a:t>
            </a:r>
            <a:r>
              <a:rPr lang="es-MX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Detection</a:t>
            </a:r>
            <a:r>
              <a:rPr lang="es-MX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Theory</a:t>
            </a:r>
            <a:endParaRPr lang="es-MX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239" y="1159041"/>
            <a:ext cx="7127001" cy="56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83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3.1 </a:t>
            </a:r>
            <a:r>
              <a:rPr lang="es-MX" dirty="0" err="1" smtClean="0"/>
              <a:t>Comparing</a:t>
            </a:r>
            <a:r>
              <a:rPr lang="es-MX" dirty="0" smtClean="0"/>
              <a:t> binomial response </a:t>
            </a:r>
            <a:r>
              <a:rPr lang="es-MX" dirty="0" err="1" smtClean="0"/>
              <a:t>rates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0234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933" y="150070"/>
            <a:ext cx="8239658" cy="65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7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3.2 </a:t>
            </a:r>
            <a:r>
              <a:rPr lang="es-MX" dirty="0" err="1" smtClean="0"/>
              <a:t>Comparing</a:t>
            </a:r>
            <a:r>
              <a:rPr lang="es-MX" dirty="0" smtClean="0"/>
              <a:t> Hit </a:t>
            </a:r>
            <a:r>
              <a:rPr lang="es-MX" dirty="0" err="1" smtClean="0"/>
              <a:t>rates</a:t>
            </a:r>
            <a:r>
              <a:rPr lang="es-MX" dirty="0" smtClean="0"/>
              <a:t> and F.A. </a:t>
            </a:r>
            <a:r>
              <a:rPr lang="es-MX" dirty="0" err="1" smtClean="0"/>
              <a:t>rates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context</a:t>
            </a:r>
            <a:r>
              <a:rPr lang="es-MX" dirty="0" smtClean="0"/>
              <a:t> of a </a:t>
            </a:r>
            <a:r>
              <a:rPr lang="es-MX" dirty="0" err="1" smtClean="0"/>
              <a:t>Bayesian</a:t>
            </a:r>
            <a:r>
              <a:rPr lang="es-MX" dirty="0" smtClean="0"/>
              <a:t> </a:t>
            </a:r>
            <a:r>
              <a:rPr lang="es-MX" b="1" dirty="0" err="1" smtClean="0"/>
              <a:t>cognitive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Using</a:t>
            </a:r>
            <a:r>
              <a:rPr lang="es-MX" dirty="0" smtClean="0"/>
              <a:t> a </a:t>
            </a:r>
            <a:r>
              <a:rPr lang="es-MX" dirty="0" err="1" smtClean="0"/>
              <a:t>Bayesian</a:t>
            </a:r>
            <a:r>
              <a:rPr lang="es-MX" dirty="0"/>
              <a:t> </a:t>
            </a:r>
            <a:r>
              <a:rPr lang="es-MX" dirty="0" err="1" smtClean="0"/>
              <a:t>cognitive</a:t>
            </a:r>
            <a:r>
              <a:rPr lang="es-MX" dirty="0" smtClean="0"/>
              <a:t> SDT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look </a:t>
            </a:r>
            <a:r>
              <a:rPr lang="es-MX" dirty="0" err="1" smtClean="0"/>
              <a:t>through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observed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across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6157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2" y="202035"/>
            <a:ext cx="10015641" cy="645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60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600" y="212726"/>
            <a:ext cx="10515600" cy="675896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Prior </a:t>
            </a:r>
            <a:r>
              <a:rPr lang="es-MX" dirty="0" err="1" smtClean="0"/>
              <a:t>distributions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021"/>
            <a:ext cx="5625762" cy="41978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0" y="1041021"/>
            <a:ext cx="5842000" cy="41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91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203199" y="254000"/>
            <a:ext cx="11692467" cy="6409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1134" y="94191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b="1" dirty="0" err="1" smtClean="0"/>
              <a:t>Some</a:t>
            </a:r>
            <a:r>
              <a:rPr lang="es-MX" b="1" dirty="0" smtClean="0"/>
              <a:t> </a:t>
            </a:r>
            <a:r>
              <a:rPr lang="es-MX" b="1" dirty="0" err="1" smtClean="0"/>
              <a:t>sort</a:t>
            </a:r>
            <a:r>
              <a:rPr lang="es-MX" b="1" dirty="0" smtClean="0"/>
              <a:t> of </a:t>
            </a:r>
            <a:r>
              <a:rPr lang="en-US" b="1" dirty="0" smtClean="0"/>
              <a:t>conclusion</a:t>
            </a:r>
            <a:r>
              <a:rPr lang="es-MX" b="1" dirty="0" smtClean="0"/>
              <a:t> </a:t>
            </a:r>
            <a:r>
              <a:rPr lang="es-MX" b="1" dirty="0" err="1" smtClean="0"/>
              <a:t>from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past</a:t>
            </a:r>
            <a:r>
              <a:rPr lang="es-MX" b="1" dirty="0" smtClean="0"/>
              <a:t> </a:t>
            </a:r>
            <a:r>
              <a:rPr lang="es-MX" b="1" dirty="0" err="1" smtClean="0"/>
              <a:t>section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3199" y="1825625"/>
            <a:ext cx="116924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000" dirty="0" err="1" smtClean="0"/>
              <a:t>Many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main</a:t>
            </a:r>
            <a:r>
              <a:rPr lang="es-MX" sz="2000" dirty="0" smtClean="0"/>
              <a:t> </a:t>
            </a:r>
            <a:r>
              <a:rPr lang="es-MX" sz="2000" dirty="0" err="1" smtClean="0"/>
              <a:t>findings</a:t>
            </a:r>
            <a:r>
              <a:rPr lang="es-MX" sz="2000" dirty="0" smtClean="0"/>
              <a:t>/</a:t>
            </a:r>
            <a:r>
              <a:rPr lang="es-MX" sz="2000" dirty="0" err="1" smtClean="0"/>
              <a:t>empirical</a:t>
            </a:r>
            <a:r>
              <a:rPr lang="es-MX" sz="2000" dirty="0"/>
              <a:t> </a:t>
            </a:r>
            <a:r>
              <a:rPr lang="es-MX" sz="2000" dirty="0" err="1" smtClean="0"/>
              <a:t>phenomena</a:t>
            </a:r>
            <a:r>
              <a:rPr lang="es-MX" sz="2000" dirty="0" smtClean="0"/>
              <a:t> </a:t>
            </a:r>
            <a:r>
              <a:rPr lang="es-MX" sz="2000" dirty="0" err="1" smtClean="0"/>
              <a:t>reported</a:t>
            </a:r>
            <a:r>
              <a:rPr lang="es-MX" sz="2000" dirty="0" smtClean="0"/>
              <a:t> </a:t>
            </a:r>
            <a:r>
              <a:rPr lang="es-MX" sz="2000" dirty="0" err="1" smtClean="0"/>
              <a:t>within</a:t>
            </a:r>
            <a:r>
              <a:rPr lang="es-MX" sz="2000" dirty="0" smtClean="0"/>
              <a:t> </a:t>
            </a:r>
            <a:r>
              <a:rPr lang="es-MX" sz="2000" dirty="0" err="1" smtClean="0"/>
              <a:t>Psychology</a:t>
            </a:r>
            <a:r>
              <a:rPr lang="es-MX" sz="2000" dirty="0" smtClean="0"/>
              <a:t> </a:t>
            </a:r>
            <a:r>
              <a:rPr lang="es-MX" sz="2000" dirty="0" err="1" smtClean="0"/>
              <a:t>tend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do </a:t>
            </a:r>
            <a:r>
              <a:rPr lang="es-MX" sz="2000" dirty="0" err="1" smtClean="0"/>
              <a:t>it</a:t>
            </a:r>
            <a:r>
              <a:rPr lang="es-MX" sz="2000" dirty="0" smtClean="0"/>
              <a:t> in </a:t>
            </a:r>
            <a:r>
              <a:rPr lang="es-MX" sz="2000" dirty="0" err="1" smtClean="0"/>
              <a:t>terms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“mean performance” of </a:t>
            </a:r>
            <a:r>
              <a:rPr lang="es-MX" sz="2000" dirty="0" err="1" smtClean="0"/>
              <a:t>all</a:t>
            </a:r>
            <a:r>
              <a:rPr lang="es-MX" sz="2000" dirty="0" smtClean="0"/>
              <a:t> </a:t>
            </a:r>
            <a:r>
              <a:rPr lang="es-MX" sz="2000" dirty="0" err="1" smtClean="0"/>
              <a:t>participants</a:t>
            </a:r>
            <a:r>
              <a:rPr lang="es-MX" sz="2000" dirty="0" smtClean="0"/>
              <a:t>.</a:t>
            </a:r>
          </a:p>
          <a:p>
            <a:pPr marL="0" indent="0" algn="just">
              <a:buNone/>
            </a:pPr>
            <a:endParaRPr lang="es-MX" sz="2000" dirty="0" smtClean="0"/>
          </a:p>
          <a:p>
            <a:pPr marL="0" indent="0" algn="just">
              <a:buNone/>
            </a:pPr>
            <a:r>
              <a:rPr lang="es-MX" sz="2000" dirty="0" err="1" smtClean="0"/>
              <a:t>It</a:t>
            </a:r>
            <a:r>
              <a:rPr lang="es-MX" sz="2000" dirty="0" smtClean="0"/>
              <a:t> </a:t>
            </a:r>
            <a:r>
              <a:rPr lang="es-MX" sz="2000" dirty="0" err="1" smtClean="0"/>
              <a:t>is</a:t>
            </a:r>
            <a:r>
              <a:rPr lang="es-MX" sz="2000" dirty="0" smtClean="0"/>
              <a:t> </a:t>
            </a:r>
            <a:r>
              <a:rPr lang="es-MX" sz="2000" dirty="0" err="1" smtClean="0"/>
              <a:t>interesting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note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when</a:t>
            </a:r>
            <a:r>
              <a:rPr lang="es-MX" sz="2000" dirty="0" smtClean="0"/>
              <a:t> </a:t>
            </a:r>
            <a:r>
              <a:rPr lang="es-MX" sz="2000" dirty="0" err="1" smtClean="0"/>
              <a:t>we</a:t>
            </a:r>
            <a:r>
              <a:rPr lang="es-MX" sz="2000" dirty="0" smtClean="0"/>
              <a:t> </a:t>
            </a:r>
            <a:r>
              <a:rPr lang="es-MX" sz="2000" dirty="0" err="1" smtClean="0"/>
              <a:t>conducted</a:t>
            </a:r>
            <a:r>
              <a:rPr lang="es-MX" sz="2000" dirty="0" smtClean="0"/>
              <a:t> a </a:t>
            </a:r>
            <a:r>
              <a:rPr lang="es-MX" sz="2000" dirty="0" err="1" smtClean="0"/>
              <a:t>step-by-step</a:t>
            </a:r>
            <a:r>
              <a:rPr lang="es-MX" sz="2000" dirty="0" smtClean="0"/>
              <a:t> </a:t>
            </a:r>
            <a:r>
              <a:rPr lang="es-MX" sz="2000" dirty="0" err="1" smtClean="0"/>
              <a:t>replication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statistical</a:t>
            </a:r>
            <a:r>
              <a:rPr lang="es-MX" sz="2000" dirty="0" smtClean="0"/>
              <a:t> </a:t>
            </a:r>
            <a:r>
              <a:rPr lang="es-MX" sz="2000" dirty="0" err="1" smtClean="0"/>
              <a:t>tests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had</a:t>
            </a:r>
            <a:r>
              <a:rPr lang="es-MX" sz="2000" dirty="0" smtClean="0"/>
              <a:t> </a:t>
            </a:r>
            <a:r>
              <a:rPr lang="es-MX" sz="2000" dirty="0" err="1" smtClean="0"/>
              <a:t>been</a:t>
            </a:r>
            <a:r>
              <a:rPr lang="es-MX" sz="2000" dirty="0" smtClean="0"/>
              <a:t> </a:t>
            </a:r>
            <a:r>
              <a:rPr lang="es-MX" sz="2000" dirty="0" err="1" smtClean="0"/>
              <a:t>reported</a:t>
            </a:r>
            <a:r>
              <a:rPr lang="es-MX" sz="2000" dirty="0" smtClean="0"/>
              <a:t> </a:t>
            </a:r>
            <a:r>
              <a:rPr lang="es-MX" sz="2000" dirty="0" err="1" smtClean="0"/>
              <a:t>within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Recognition</a:t>
            </a:r>
            <a:r>
              <a:rPr lang="es-MX" sz="2000" dirty="0" smtClean="0"/>
              <a:t> </a:t>
            </a:r>
            <a:r>
              <a:rPr lang="es-MX" sz="2000" dirty="0" err="1" smtClean="0"/>
              <a:t>Memory</a:t>
            </a:r>
            <a:r>
              <a:rPr lang="es-MX" sz="2000" dirty="0" smtClean="0"/>
              <a:t> </a:t>
            </a:r>
            <a:r>
              <a:rPr lang="es-MX" sz="2000" dirty="0" err="1" smtClean="0"/>
              <a:t>literature</a:t>
            </a:r>
            <a:r>
              <a:rPr lang="es-MX" sz="2000" dirty="0" smtClean="0"/>
              <a:t> </a:t>
            </a:r>
            <a:r>
              <a:rPr lang="es-MX" sz="2000" dirty="0" err="1" smtClean="0"/>
              <a:t>focused</a:t>
            </a:r>
            <a:r>
              <a:rPr lang="es-MX" sz="2000" dirty="0" smtClean="0"/>
              <a:t> </a:t>
            </a:r>
            <a:r>
              <a:rPr lang="es-MX" sz="2000" dirty="0" err="1" smtClean="0"/>
              <a:t>on</a:t>
            </a:r>
            <a:r>
              <a:rPr lang="es-MX" sz="2000" dirty="0" smtClean="0"/>
              <a:t> </a:t>
            </a:r>
            <a:r>
              <a:rPr lang="es-MX" sz="2000" dirty="0" err="1" smtClean="0"/>
              <a:t>studying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Mirror</a:t>
            </a:r>
            <a:r>
              <a:rPr lang="es-MX" sz="2000" dirty="0" smtClean="0"/>
              <a:t> </a:t>
            </a:r>
            <a:r>
              <a:rPr lang="es-MX" sz="2000" dirty="0" err="1" smtClean="0"/>
              <a:t>Effect</a:t>
            </a:r>
            <a:r>
              <a:rPr lang="es-MX" sz="2000" dirty="0" smtClean="0"/>
              <a:t> (t-test </a:t>
            </a:r>
            <a:r>
              <a:rPr lang="es-MX" sz="2000" dirty="0" err="1" smtClean="0"/>
              <a:t>with</a:t>
            </a:r>
            <a:r>
              <a:rPr lang="es-MX" sz="2000" dirty="0" smtClean="0"/>
              <a:t> </a:t>
            </a:r>
            <a:r>
              <a:rPr lang="es-MX" sz="2000" dirty="0" err="1" smtClean="0"/>
              <a:t>an</a:t>
            </a:r>
            <a:r>
              <a:rPr lang="es-MX" sz="2000" dirty="0" smtClean="0"/>
              <a:t> </a:t>
            </a:r>
            <a:r>
              <a:rPr lang="es-MX" sz="2000" dirty="0" err="1" smtClean="0"/>
              <a:t>arcsine</a:t>
            </a:r>
            <a:r>
              <a:rPr lang="es-MX" sz="2000" dirty="0" smtClean="0"/>
              <a:t> </a:t>
            </a:r>
            <a:r>
              <a:rPr lang="es-MX" sz="2000" dirty="0" err="1" smtClean="0"/>
              <a:t>comparison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response </a:t>
            </a:r>
            <a:r>
              <a:rPr lang="es-MX" sz="2000" dirty="0" err="1" smtClean="0"/>
              <a:t>rates</a:t>
            </a:r>
            <a:r>
              <a:rPr lang="es-MX" sz="2000" dirty="0" smtClean="0"/>
              <a:t>), </a:t>
            </a:r>
            <a:r>
              <a:rPr lang="es-MX" sz="2000" dirty="0" err="1" smtClean="0"/>
              <a:t>we</a:t>
            </a:r>
            <a:r>
              <a:rPr lang="es-MX" sz="2000" dirty="0" smtClean="0"/>
              <a:t> </a:t>
            </a:r>
            <a:r>
              <a:rPr lang="es-MX" sz="2000" dirty="0" err="1" smtClean="0"/>
              <a:t>also</a:t>
            </a:r>
            <a:r>
              <a:rPr lang="es-MX" sz="2000" dirty="0" smtClean="0"/>
              <a:t> </a:t>
            </a:r>
            <a:r>
              <a:rPr lang="es-MX" sz="2000" dirty="0" err="1" smtClean="0"/>
              <a:t>find</a:t>
            </a:r>
            <a:r>
              <a:rPr lang="es-MX" sz="2000" dirty="0" smtClean="0"/>
              <a:t> “</a:t>
            </a:r>
            <a:r>
              <a:rPr lang="es-MX" sz="2000" dirty="0" err="1" smtClean="0"/>
              <a:t>evidence</a:t>
            </a:r>
            <a:r>
              <a:rPr lang="es-MX" sz="2000" dirty="0" smtClean="0"/>
              <a:t> </a:t>
            </a:r>
            <a:r>
              <a:rPr lang="es-MX" sz="2000" dirty="0" err="1" smtClean="0"/>
              <a:t>for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Mirror</a:t>
            </a:r>
            <a:r>
              <a:rPr lang="es-MX" sz="2000" dirty="0" smtClean="0"/>
              <a:t> </a:t>
            </a:r>
            <a:r>
              <a:rPr lang="es-MX" sz="2000" dirty="0" err="1" smtClean="0"/>
              <a:t>Effect</a:t>
            </a:r>
            <a:r>
              <a:rPr lang="es-MX" sz="2000" dirty="0" smtClean="0"/>
              <a:t>” in </a:t>
            </a:r>
            <a:r>
              <a:rPr lang="es-MX" sz="2000" dirty="0" err="1" smtClean="0"/>
              <a:t>our</a:t>
            </a:r>
            <a:r>
              <a:rPr lang="es-MX" sz="2000" dirty="0" smtClean="0"/>
              <a:t> </a:t>
            </a:r>
            <a:r>
              <a:rPr lang="es-MX" sz="2000" b="1" dirty="0" err="1" smtClean="0"/>
              <a:t>merely</a:t>
            </a:r>
            <a:r>
              <a:rPr lang="es-MX" sz="2000" b="1" dirty="0" smtClean="0"/>
              <a:t> perceptual </a:t>
            </a:r>
            <a:r>
              <a:rPr lang="es-MX" sz="2000" dirty="0" err="1" smtClean="0"/>
              <a:t>task</a:t>
            </a:r>
            <a:r>
              <a:rPr lang="es-MX" sz="2000" dirty="0" smtClean="0"/>
              <a:t>, (</a:t>
            </a:r>
            <a:r>
              <a:rPr lang="es-MX" sz="2000" dirty="0" err="1" smtClean="0"/>
              <a:t>which</a:t>
            </a:r>
            <a:r>
              <a:rPr lang="es-MX" sz="2000" dirty="0" smtClean="0"/>
              <a:t> </a:t>
            </a:r>
            <a:r>
              <a:rPr lang="es-MX" sz="2000" dirty="0" err="1" smtClean="0"/>
              <a:t>was</a:t>
            </a:r>
            <a:r>
              <a:rPr lang="es-MX" sz="2000" dirty="0" smtClean="0"/>
              <a:t> </a:t>
            </a:r>
            <a:r>
              <a:rPr lang="es-MX" sz="2000" dirty="0" err="1" smtClean="0"/>
              <a:t>itself</a:t>
            </a:r>
            <a:r>
              <a:rPr lang="es-MX" sz="2000" dirty="0" smtClean="0"/>
              <a:t> a </a:t>
            </a:r>
            <a:r>
              <a:rPr lang="es-MX" sz="2000" dirty="0" err="1" smtClean="0"/>
              <a:t>very</a:t>
            </a:r>
            <a:r>
              <a:rPr lang="es-MX" sz="2000" dirty="0" smtClean="0"/>
              <a:t> </a:t>
            </a:r>
            <a:r>
              <a:rPr lang="es-MX" sz="2000" dirty="0" err="1" smtClean="0"/>
              <a:t>interesting</a:t>
            </a:r>
            <a:r>
              <a:rPr lang="es-MX" sz="2000" dirty="0" smtClean="0"/>
              <a:t> </a:t>
            </a:r>
            <a:r>
              <a:rPr lang="es-MX" sz="2000" dirty="0" err="1" smtClean="0"/>
              <a:t>finding</a:t>
            </a:r>
            <a:r>
              <a:rPr lang="es-MX" sz="2000" dirty="0" smtClean="0"/>
              <a:t> in </a:t>
            </a:r>
            <a:r>
              <a:rPr lang="es-MX" sz="2000" dirty="0" err="1" smtClean="0"/>
              <a:t>terms</a:t>
            </a:r>
            <a:r>
              <a:rPr lang="es-MX" sz="2000" dirty="0" smtClean="0"/>
              <a:t> of </a:t>
            </a:r>
            <a:r>
              <a:rPr lang="es-MX" sz="2000" dirty="0" err="1" smtClean="0"/>
              <a:t>what</a:t>
            </a:r>
            <a:r>
              <a:rPr lang="es-MX" sz="2000" dirty="0" smtClean="0"/>
              <a:t> </a:t>
            </a:r>
            <a:r>
              <a:rPr lang="es-MX" sz="2000" dirty="0" err="1" smtClean="0"/>
              <a:t>it</a:t>
            </a:r>
            <a:r>
              <a:rPr lang="es-MX" sz="2000" dirty="0" smtClean="0"/>
              <a:t> </a:t>
            </a:r>
            <a:r>
              <a:rPr lang="es-MX" sz="2000" dirty="0" err="1" smtClean="0"/>
              <a:t>suggest</a:t>
            </a:r>
            <a:r>
              <a:rPr lang="es-MX" sz="2000" dirty="0" smtClean="0"/>
              <a:t> </a:t>
            </a:r>
            <a:r>
              <a:rPr lang="es-MX" sz="2000" dirty="0" err="1" smtClean="0"/>
              <a:t>about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validity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models</a:t>
            </a:r>
            <a:r>
              <a:rPr lang="es-MX" sz="2000" dirty="0" smtClean="0"/>
              <a:t> and </a:t>
            </a:r>
            <a:r>
              <a:rPr lang="es-MX" sz="2000" dirty="0" err="1" smtClean="0"/>
              <a:t>theories</a:t>
            </a:r>
            <a:r>
              <a:rPr lang="es-MX" sz="2000" dirty="0" smtClean="0"/>
              <a:t> </a:t>
            </a:r>
            <a:r>
              <a:rPr lang="es-MX" sz="2000" dirty="0" err="1" smtClean="0"/>
              <a:t>developed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</a:t>
            </a:r>
            <a:r>
              <a:rPr lang="es-MX" sz="2000" dirty="0" err="1" smtClean="0"/>
              <a:t>account</a:t>
            </a:r>
            <a:r>
              <a:rPr lang="es-MX" sz="2000" dirty="0" smtClean="0"/>
              <a:t> </a:t>
            </a:r>
            <a:r>
              <a:rPr lang="es-MX" sz="2000" dirty="0" err="1" smtClean="0"/>
              <a:t>for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Mirror</a:t>
            </a:r>
            <a:r>
              <a:rPr lang="es-MX" sz="2000" dirty="0" smtClean="0"/>
              <a:t> </a:t>
            </a:r>
            <a:r>
              <a:rPr lang="es-MX" sz="2000" dirty="0" err="1" smtClean="0"/>
              <a:t>Effect</a:t>
            </a:r>
            <a:r>
              <a:rPr lang="es-MX" sz="2000" dirty="0" smtClean="0"/>
              <a:t> as a </a:t>
            </a:r>
            <a:r>
              <a:rPr lang="es-MX" sz="2000" dirty="0" err="1" smtClean="0"/>
              <a:t>Recognition</a:t>
            </a:r>
            <a:r>
              <a:rPr lang="es-MX" sz="2000" dirty="0" smtClean="0"/>
              <a:t> </a:t>
            </a:r>
            <a:r>
              <a:rPr lang="es-MX" sz="2000" dirty="0" err="1" smtClean="0"/>
              <a:t>Memory</a:t>
            </a:r>
            <a:r>
              <a:rPr lang="es-MX" sz="2000" dirty="0" smtClean="0"/>
              <a:t> </a:t>
            </a:r>
            <a:r>
              <a:rPr lang="es-MX" sz="2000" dirty="0" err="1" smtClean="0"/>
              <a:t>phenomenom</a:t>
            </a:r>
            <a:r>
              <a:rPr lang="es-MX" sz="2000" dirty="0" smtClean="0"/>
              <a:t>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dirty="0" err="1" smtClean="0"/>
              <a:t>However</a:t>
            </a:r>
            <a:r>
              <a:rPr lang="es-MX" sz="2000" dirty="0" smtClean="0"/>
              <a:t>,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presented</a:t>
            </a:r>
            <a:r>
              <a:rPr lang="es-MX" sz="2000" dirty="0" smtClean="0"/>
              <a:t> </a:t>
            </a:r>
            <a:r>
              <a:rPr lang="es-MX" sz="2000" dirty="0" err="1" smtClean="0"/>
              <a:t>variation</a:t>
            </a:r>
            <a:r>
              <a:rPr lang="es-MX" sz="2000" dirty="0" smtClean="0"/>
              <a:t> of a </a:t>
            </a:r>
            <a:r>
              <a:rPr lang="es-MX" sz="2000" dirty="0" err="1" smtClean="0"/>
              <a:t>Bayesian</a:t>
            </a:r>
            <a:r>
              <a:rPr lang="es-MX" sz="2000" dirty="0" smtClean="0"/>
              <a:t> SDT </a:t>
            </a:r>
            <a:r>
              <a:rPr lang="es-MX" sz="2000" dirty="0" err="1" smtClean="0"/>
              <a:t>cognitive</a:t>
            </a:r>
            <a:r>
              <a:rPr lang="es-MX" sz="2000" dirty="0" smtClean="0"/>
              <a:t> </a:t>
            </a:r>
            <a:r>
              <a:rPr lang="es-MX" sz="2000" dirty="0" err="1" smtClean="0"/>
              <a:t>model</a:t>
            </a:r>
            <a:r>
              <a:rPr lang="es-MX" sz="2000" dirty="0" smtClean="0"/>
              <a:t> </a:t>
            </a:r>
            <a:r>
              <a:rPr lang="es-MX" sz="2000" dirty="0" err="1" smtClean="0"/>
              <a:t>seems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be </a:t>
            </a:r>
            <a:r>
              <a:rPr lang="es-MX" sz="2000" dirty="0" err="1" smtClean="0"/>
              <a:t>suggesting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Mirror</a:t>
            </a:r>
            <a:r>
              <a:rPr lang="es-MX" sz="2000" dirty="0" smtClean="0"/>
              <a:t> </a:t>
            </a:r>
            <a:r>
              <a:rPr lang="es-MX" sz="2000" dirty="0" err="1" smtClean="0"/>
              <a:t>Effect</a:t>
            </a:r>
            <a:r>
              <a:rPr lang="es-MX" sz="2000" dirty="0" smtClean="0"/>
              <a:t> </a:t>
            </a:r>
            <a:r>
              <a:rPr lang="es-MX" sz="2000" dirty="0" err="1" smtClean="0"/>
              <a:t>could</a:t>
            </a:r>
            <a:r>
              <a:rPr lang="es-MX" sz="2000" dirty="0" smtClean="0"/>
              <a:t> be a </a:t>
            </a:r>
            <a:r>
              <a:rPr lang="es-MX" sz="2000" dirty="0" err="1" smtClean="0"/>
              <a:t>phenomena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holds</a:t>
            </a:r>
            <a:r>
              <a:rPr lang="es-MX" sz="2000" dirty="0" smtClean="0"/>
              <a:t> </a:t>
            </a:r>
            <a:r>
              <a:rPr lang="es-MX" sz="2000" dirty="0" err="1" smtClean="0"/>
              <a:t>for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“</a:t>
            </a:r>
            <a:r>
              <a:rPr lang="es-MX" sz="2000" dirty="0" err="1" smtClean="0"/>
              <a:t>whole</a:t>
            </a:r>
            <a:r>
              <a:rPr lang="es-MX" sz="2000" dirty="0" smtClean="0"/>
              <a:t> </a:t>
            </a:r>
            <a:r>
              <a:rPr lang="es-MX" sz="2000" dirty="0" err="1" smtClean="0"/>
              <a:t>group</a:t>
            </a:r>
            <a:r>
              <a:rPr lang="es-MX" sz="2000" dirty="0" smtClean="0"/>
              <a:t>” </a:t>
            </a:r>
            <a:r>
              <a:rPr lang="es-MX" sz="2000" dirty="0" err="1" smtClean="0"/>
              <a:t>analysis</a:t>
            </a:r>
            <a:r>
              <a:rPr lang="es-MX" sz="2000" dirty="0" smtClean="0"/>
              <a:t>, </a:t>
            </a:r>
            <a:r>
              <a:rPr lang="es-MX" sz="2000" dirty="0" err="1" smtClean="0"/>
              <a:t>but</a:t>
            </a:r>
            <a:r>
              <a:rPr lang="es-MX" sz="2000" dirty="0" smtClean="0"/>
              <a:t> </a:t>
            </a:r>
            <a:r>
              <a:rPr lang="es-MX" sz="2000" dirty="0" err="1" smtClean="0"/>
              <a:t>not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individual </a:t>
            </a:r>
            <a:r>
              <a:rPr lang="es-MX" sz="2000" dirty="0" err="1" smtClean="0"/>
              <a:t>level</a:t>
            </a:r>
            <a:r>
              <a:rPr lang="es-MX" sz="2000" dirty="0" smtClean="0"/>
              <a:t>. </a:t>
            </a:r>
          </a:p>
          <a:p>
            <a:pPr marL="0" indent="0" algn="just">
              <a:buNone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620660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203199" y="254000"/>
            <a:ext cx="11692467" cy="6409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3199" y="567267"/>
            <a:ext cx="11692467" cy="56096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000" dirty="0" err="1" smtClean="0"/>
              <a:t>The</a:t>
            </a:r>
            <a:r>
              <a:rPr lang="es-MX" sz="3000" dirty="0" smtClean="0"/>
              <a:t> </a:t>
            </a:r>
            <a:r>
              <a:rPr lang="es-MX" sz="3000" dirty="0" err="1" smtClean="0"/>
              <a:t>present</a:t>
            </a:r>
            <a:r>
              <a:rPr lang="es-MX" sz="3000" dirty="0" smtClean="0"/>
              <a:t> </a:t>
            </a:r>
            <a:r>
              <a:rPr lang="es-MX" sz="3000" dirty="0" err="1" smtClean="0"/>
              <a:t>study</a:t>
            </a:r>
            <a:r>
              <a:rPr lang="es-MX" sz="3000" dirty="0" smtClean="0"/>
              <a:t> </a:t>
            </a:r>
            <a:r>
              <a:rPr lang="es-MX" sz="3000" dirty="0" err="1" smtClean="0"/>
              <a:t>could</a:t>
            </a:r>
            <a:r>
              <a:rPr lang="es-MX" sz="3000" dirty="0" smtClean="0"/>
              <a:t> </a:t>
            </a:r>
            <a:r>
              <a:rPr lang="es-MX" sz="3000" dirty="0" err="1" smtClean="0"/>
              <a:t>serve</a:t>
            </a:r>
            <a:r>
              <a:rPr lang="es-MX" sz="3000" dirty="0" smtClean="0"/>
              <a:t> as a </a:t>
            </a:r>
            <a:r>
              <a:rPr lang="es-MX" sz="3000" dirty="0" err="1" smtClean="0"/>
              <a:t>clear</a:t>
            </a:r>
            <a:r>
              <a:rPr lang="es-MX" sz="3000" dirty="0" smtClean="0"/>
              <a:t> </a:t>
            </a:r>
            <a:r>
              <a:rPr lang="es-MX" sz="3000" dirty="0" err="1" smtClean="0"/>
              <a:t>reference</a:t>
            </a:r>
            <a:r>
              <a:rPr lang="es-MX" sz="3000" dirty="0" smtClean="0"/>
              <a:t> of </a:t>
            </a:r>
            <a:r>
              <a:rPr lang="es-MX" sz="3000" dirty="0" err="1" smtClean="0"/>
              <a:t>the</a:t>
            </a:r>
            <a:r>
              <a:rPr lang="es-MX" sz="3000" dirty="0" smtClean="0"/>
              <a:t> </a:t>
            </a:r>
            <a:r>
              <a:rPr lang="es-MX" sz="3000" dirty="0" err="1" smtClean="0"/>
              <a:t>advantages</a:t>
            </a:r>
            <a:r>
              <a:rPr lang="es-MX" sz="3000" dirty="0" smtClean="0"/>
              <a:t> </a:t>
            </a:r>
            <a:r>
              <a:rPr lang="es-MX" sz="3000" dirty="0" err="1" smtClean="0"/>
              <a:t>that</a:t>
            </a:r>
            <a:r>
              <a:rPr lang="es-MX" sz="3000" dirty="0" smtClean="0"/>
              <a:t> </a:t>
            </a:r>
            <a:r>
              <a:rPr lang="es-MX" sz="3000" dirty="0" err="1" smtClean="0"/>
              <a:t>Bayesian</a:t>
            </a:r>
            <a:r>
              <a:rPr lang="es-MX" sz="3000" dirty="0" smtClean="0"/>
              <a:t> </a:t>
            </a:r>
            <a:r>
              <a:rPr lang="es-MX" sz="3000" dirty="0" err="1" smtClean="0"/>
              <a:t>Cognitive</a:t>
            </a:r>
            <a:r>
              <a:rPr lang="es-MX" sz="3000" dirty="0" smtClean="0"/>
              <a:t> </a:t>
            </a:r>
            <a:r>
              <a:rPr lang="es-MX" sz="3000" dirty="0" err="1" smtClean="0"/>
              <a:t>modeling</a:t>
            </a:r>
            <a:r>
              <a:rPr lang="es-MX" sz="3000" dirty="0" smtClean="0"/>
              <a:t> has in </a:t>
            </a:r>
            <a:r>
              <a:rPr lang="es-MX" sz="3000" dirty="0" err="1" smtClean="0"/>
              <a:t>terms</a:t>
            </a:r>
            <a:r>
              <a:rPr lang="es-MX" sz="3000" dirty="0" smtClean="0"/>
              <a:t> of </a:t>
            </a:r>
            <a:r>
              <a:rPr lang="es-MX" sz="3000" dirty="0" err="1" smtClean="0"/>
              <a:t>the</a:t>
            </a:r>
            <a:r>
              <a:rPr lang="es-MX" sz="3000" dirty="0" smtClean="0"/>
              <a:t> general </a:t>
            </a:r>
            <a:r>
              <a:rPr lang="es-MX" sz="3000" dirty="0" err="1" smtClean="0"/>
              <a:t>conclusions</a:t>
            </a:r>
            <a:r>
              <a:rPr lang="es-MX" sz="3000" dirty="0" smtClean="0"/>
              <a:t> </a:t>
            </a:r>
            <a:r>
              <a:rPr lang="es-MX" sz="3000" dirty="0" err="1" smtClean="0"/>
              <a:t>that</a:t>
            </a:r>
            <a:r>
              <a:rPr lang="es-MX" sz="3000" dirty="0" smtClean="0"/>
              <a:t> can </a:t>
            </a:r>
            <a:r>
              <a:rPr lang="es-MX" sz="3000" dirty="0" err="1" smtClean="0"/>
              <a:t>arise</a:t>
            </a:r>
            <a:r>
              <a:rPr lang="es-MX" sz="3000" dirty="0" smtClean="0"/>
              <a:t> </a:t>
            </a:r>
            <a:r>
              <a:rPr lang="es-MX" sz="3000" dirty="0" err="1" smtClean="0"/>
              <a:t>from</a:t>
            </a:r>
            <a:r>
              <a:rPr lang="es-MX" sz="3000" dirty="0" smtClean="0"/>
              <a:t> </a:t>
            </a:r>
            <a:r>
              <a:rPr lang="es-MX" sz="3000" dirty="0" err="1" smtClean="0"/>
              <a:t>its</a:t>
            </a:r>
            <a:r>
              <a:rPr lang="es-MX" sz="3000" dirty="0" smtClean="0"/>
              <a:t> </a:t>
            </a:r>
            <a:r>
              <a:rPr lang="es-MX" sz="3000" dirty="0" err="1" smtClean="0"/>
              <a:t>application</a:t>
            </a:r>
            <a:r>
              <a:rPr lang="es-MX" sz="3000" dirty="0" smtClean="0"/>
              <a:t>, </a:t>
            </a:r>
            <a:r>
              <a:rPr lang="es-MX" sz="3000" dirty="0" err="1" smtClean="0"/>
              <a:t>given</a:t>
            </a:r>
            <a:r>
              <a:rPr lang="es-MX" sz="3000" dirty="0" smtClean="0"/>
              <a:t> </a:t>
            </a:r>
            <a:r>
              <a:rPr lang="es-MX" sz="3000" dirty="0" err="1" smtClean="0"/>
              <a:t>the</a:t>
            </a:r>
            <a:r>
              <a:rPr lang="es-MX" sz="3000" dirty="0" smtClean="0"/>
              <a:t> </a:t>
            </a:r>
            <a:r>
              <a:rPr lang="es-MX" sz="3000" dirty="0" err="1" smtClean="0"/>
              <a:t>great</a:t>
            </a:r>
            <a:r>
              <a:rPr lang="es-MX" sz="3000" dirty="0" smtClean="0"/>
              <a:t> </a:t>
            </a:r>
            <a:r>
              <a:rPr lang="es-MX" sz="3000" dirty="0" err="1" smtClean="0"/>
              <a:t>power</a:t>
            </a:r>
            <a:r>
              <a:rPr lang="es-MX" sz="3000" dirty="0" smtClean="0"/>
              <a:t> </a:t>
            </a:r>
            <a:r>
              <a:rPr lang="es-MX" sz="3000" dirty="0" err="1" smtClean="0"/>
              <a:t>it</a:t>
            </a:r>
            <a:r>
              <a:rPr lang="es-MX" sz="3000" dirty="0" smtClean="0"/>
              <a:t> has </a:t>
            </a:r>
            <a:r>
              <a:rPr lang="es-MX" sz="3000" dirty="0" err="1" smtClean="0"/>
              <a:t>shown</a:t>
            </a:r>
            <a:r>
              <a:rPr lang="es-MX" sz="3000" dirty="0" smtClean="0"/>
              <a:t> </a:t>
            </a:r>
            <a:r>
              <a:rPr lang="es-MX" sz="3000" dirty="0" err="1" smtClean="0"/>
              <a:t>to</a:t>
            </a:r>
            <a:r>
              <a:rPr lang="es-MX" sz="3000" dirty="0" smtClean="0"/>
              <a:t> </a:t>
            </a:r>
            <a:r>
              <a:rPr lang="es-MX" sz="3000" dirty="0" err="1" smtClean="0"/>
              <a:t>deal</a:t>
            </a:r>
            <a:r>
              <a:rPr lang="es-MX" sz="3000" dirty="0" smtClean="0"/>
              <a:t> </a:t>
            </a:r>
            <a:r>
              <a:rPr lang="es-MX" sz="3000" dirty="0" err="1" smtClean="0"/>
              <a:t>with</a:t>
            </a:r>
            <a:r>
              <a:rPr lang="es-MX" sz="3000" dirty="0" smtClean="0"/>
              <a:t> </a:t>
            </a:r>
            <a:r>
              <a:rPr lang="es-MX" sz="3000" dirty="0" err="1" smtClean="0"/>
              <a:t>the</a:t>
            </a:r>
            <a:r>
              <a:rPr lang="es-MX" sz="3000" dirty="0" smtClean="0"/>
              <a:t> individual data.</a:t>
            </a:r>
          </a:p>
          <a:p>
            <a:pPr marL="0" indent="0" algn="just">
              <a:buNone/>
            </a:pPr>
            <a:endParaRPr lang="es-MX" sz="3000" dirty="0"/>
          </a:p>
          <a:p>
            <a:pPr marL="0" indent="0" algn="ctr">
              <a:buNone/>
            </a:pPr>
            <a:r>
              <a:rPr lang="es-MX" sz="3000" dirty="0" smtClean="0">
                <a:solidFill>
                  <a:srgbClr val="FF0000"/>
                </a:solidFill>
              </a:rPr>
              <a:t>(</a:t>
            </a:r>
            <a:r>
              <a:rPr lang="es-MX" sz="3000" dirty="0" err="1" smtClean="0">
                <a:solidFill>
                  <a:srgbClr val="FF0000"/>
                </a:solidFill>
              </a:rPr>
              <a:t>I’m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trying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to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stay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conservative</a:t>
            </a:r>
            <a:r>
              <a:rPr lang="es-MX" sz="3000" dirty="0" smtClean="0">
                <a:solidFill>
                  <a:srgbClr val="FF0000"/>
                </a:solidFill>
              </a:rPr>
              <a:t> and </a:t>
            </a:r>
            <a:r>
              <a:rPr lang="es-MX" sz="3000" dirty="0" err="1" smtClean="0">
                <a:solidFill>
                  <a:srgbClr val="FF0000"/>
                </a:solidFill>
              </a:rPr>
              <a:t>not</a:t>
            </a:r>
            <a:r>
              <a:rPr lang="es-MX" sz="3000" dirty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take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it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too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far</a:t>
            </a:r>
            <a:r>
              <a:rPr lang="es-MX" sz="3000" dirty="0" smtClean="0">
                <a:solidFill>
                  <a:srgbClr val="FF0000"/>
                </a:solidFill>
              </a:rPr>
              <a:t>… </a:t>
            </a:r>
            <a:r>
              <a:rPr lang="es-MX" sz="3000" dirty="0" err="1" smtClean="0">
                <a:solidFill>
                  <a:srgbClr val="FF0000"/>
                </a:solidFill>
              </a:rPr>
              <a:t>but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this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is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the</a:t>
            </a:r>
            <a:r>
              <a:rPr lang="es-MX" sz="3000" dirty="0" smtClean="0">
                <a:solidFill>
                  <a:srgbClr val="FF0000"/>
                </a:solidFill>
              </a:rPr>
              <a:t> general </a:t>
            </a:r>
            <a:r>
              <a:rPr lang="es-MX" sz="3000" dirty="0" err="1" smtClean="0">
                <a:solidFill>
                  <a:srgbClr val="FF0000"/>
                </a:solidFill>
              </a:rPr>
              <a:t>direction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that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the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conclusions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arised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from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this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first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part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would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have</a:t>
            </a:r>
            <a:r>
              <a:rPr lang="es-MX" sz="3000" dirty="0" smtClean="0">
                <a:solidFill>
                  <a:srgbClr val="FF0000"/>
                </a:solidFill>
              </a:rPr>
              <a:t>)</a:t>
            </a:r>
            <a:endParaRPr lang="es-MX" sz="3000" dirty="0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761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3. </a:t>
            </a:r>
            <a:r>
              <a:rPr lang="es-MX" dirty="0" err="1" smtClean="0"/>
              <a:t>Bayesian</a:t>
            </a:r>
            <a:r>
              <a:rPr lang="es-MX" dirty="0" smtClean="0"/>
              <a:t> </a:t>
            </a:r>
            <a:r>
              <a:rPr lang="es-MX" dirty="0" err="1" smtClean="0"/>
              <a:t>hierarchical</a:t>
            </a:r>
            <a:r>
              <a:rPr lang="es-MX" dirty="0" smtClean="0"/>
              <a:t> </a:t>
            </a:r>
            <a:r>
              <a:rPr lang="es-MX" dirty="0" err="1" smtClean="0"/>
              <a:t>cognitive</a:t>
            </a:r>
            <a:r>
              <a:rPr lang="es-MX" dirty="0" smtClean="0"/>
              <a:t> </a:t>
            </a:r>
            <a:r>
              <a:rPr lang="es-MX" dirty="0" err="1" smtClean="0"/>
              <a:t>modeling</a:t>
            </a:r>
            <a:r>
              <a:rPr lang="es-MX" dirty="0" smtClean="0"/>
              <a:t> of </a:t>
            </a:r>
            <a:r>
              <a:rPr lang="es-MX" dirty="0" err="1" smtClean="0"/>
              <a:t>our</a:t>
            </a:r>
            <a:r>
              <a:rPr lang="es-MX" dirty="0" smtClean="0"/>
              <a:t> data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Ok,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already</a:t>
            </a:r>
            <a:r>
              <a:rPr lang="es-MX" dirty="0" smtClean="0"/>
              <a:t> </a:t>
            </a:r>
            <a:r>
              <a:rPr lang="es-MX" dirty="0" err="1" smtClean="0"/>
              <a:t>know</a:t>
            </a:r>
            <a:r>
              <a:rPr lang="es-MX" dirty="0" smtClean="0"/>
              <a:t> </a:t>
            </a:r>
            <a:r>
              <a:rPr lang="es-MX" dirty="0" err="1" smtClean="0"/>
              <a:t>what’s</a:t>
            </a:r>
            <a:r>
              <a:rPr lang="es-MX" dirty="0" smtClean="0"/>
              <a:t> happening in </a:t>
            </a:r>
            <a:r>
              <a:rPr lang="es-MX" dirty="0" err="1" smtClean="0"/>
              <a:t>terms</a:t>
            </a:r>
            <a:r>
              <a:rPr lang="es-MX" dirty="0" smtClean="0"/>
              <a:t> of </a:t>
            </a:r>
            <a:r>
              <a:rPr lang="es-MX" dirty="0" err="1" smtClean="0"/>
              <a:t>our</a:t>
            </a:r>
            <a:r>
              <a:rPr lang="es-MX" dirty="0" smtClean="0"/>
              <a:t> d’, </a:t>
            </a:r>
            <a:r>
              <a:rPr lang="es-MX" dirty="0" err="1" smtClean="0"/>
              <a:t>but</a:t>
            </a:r>
            <a:r>
              <a:rPr lang="es-MX" dirty="0" smtClean="0"/>
              <a:t>,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</a:t>
            </a:r>
            <a:r>
              <a:rPr lang="es-MX" dirty="0" err="1" smtClean="0"/>
              <a:t>any</a:t>
            </a:r>
            <a:r>
              <a:rPr lang="es-MX" dirty="0" smtClean="0"/>
              <a:t> </a:t>
            </a:r>
            <a:r>
              <a:rPr lang="es-MX" dirty="0" err="1" smtClean="0"/>
              <a:t>good</a:t>
            </a:r>
            <a:r>
              <a:rPr lang="es-MX" dirty="0" smtClean="0"/>
              <a:t> </a:t>
            </a:r>
            <a:r>
              <a:rPr lang="es-MX" dirty="0" err="1" smtClean="0"/>
              <a:t>reason</a:t>
            </a:r>
            <a:r>
              <a:rPr lang="es-MX" dirty="0"/>
              <a:t>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look </a:t>
            </a:r>
            <a:r>
              <a:rPr lang="es-MX" dirty="0" err="1" smtClean="0"/>
              <a:t>into</a:t>
            </a:r>
            <a:r>
              <a:rPr lang="es-MX" dirty="0" smtClean="0"/>
              <a:t> c </a:t>
            </a:r>
            <a:r>
              <a:rPr lang="es-MX" dirty="0" err="1" smtClean="0"/>
              <a:t>estimates</a:t>
            </a:r>
            <a:r>
              <a:rPr lang="es-MX" dirty="0" smtClean="0"/>
              <a:t> as </a:t>
            </a:r>
            <a:r>
              <a:rPr lang="es-MX" dirty="0" err="1" smtClean="0"/>
              <a:t>well</a:t>
            </a:r>
            <a:r>
              <a:rPr lang="es-MX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5867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782733" cy="1325563"/>
          </a:xfrm>
        </p:spPr>
        <p:txBody>
          <a:bodyPr/>
          <a:lstStyle/>
          <a:p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According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this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article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es-MX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52" y="1326229"/>
            <a:ext cx="11148095" cy="46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33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802871"/>
            <a:ext cx="5343525" cy="2828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25" y="1359959"/>
            <a:ext cx="5572125" cy="386715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" y="0"/>
            <a:ext cx="358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1)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There’s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 a single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criterion</a:t>
            </a:r>
            <a:endParaRPr lang="es-MX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Conector recto 7"/>
          <p:cNvCxnSpPr>
            <a:stCxn id="4" idx="1"/>
            <a:endCxn id="4" idx="3"/>
          </p:cNvCxnSpPr>
          <p:nvPr/>
        </p:nvCxnSpPr>
        <p:spPr>
          <a:xfrm>
            <a:off x="438150" y="3217334"/>
            <a:ext cx="53435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505883" y="3479801"/>
            <a:ext cx="2914650" cy="84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9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/>
        </p:nvSpPr>
        <p:spPr>
          <a:xfrm>
            <a:off x="4851400" y="2058193"/>
            <a:ext cx="6968067" cy="388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03200"/>
            <a:ext cx="5731933" cy="911755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Recognition</a:t>
            </a:r>
            <a:r>
              <a:rPr lang="es-MX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Memory</a:t>
            </a:r>
            <a:endParaRPr lang="es-MX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838200" y="2133600"/>
            <a:ext cx="3022600" cy="3742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err="1" smtClean="0">
                <a:latin typeface="AR JULIAN" panose="02000000000000000000" pitchFamily="2" charset="0"/>
              </a:rPr>
              <a:t>Study</a:t>
            </a:r>
            <a:r>
              <a:rPr lang="es-MX" sz="2800" dirty="0" smtClean="0">
                <a:latin typeface="AR JULIAN" panose="02000000000000000000" pitchFamily="2" charset="0"/>
              </a:rPr>
              <a:t> </a:t>
            </a:r>
            <a:r>
              <a:rPr lang="es-MX" sz="2800" dirty="0" err="1" smtClean="0">
                <a:latin typeface="AR JULIAN" panose="02000000000000000000" pitchFamily="2" charset="0"/>
              </a:rPr>
              <a:t>Phase</a:t>
            </a:r>
            <a:endParaRPr lang="es-MX" sz="2800" dirty="0" smtClean="0">
              <a:latin typeface="AR JULIAN" panose="02000000000000000000" pitchFamily="2" charset="0"/>
            </a:endParaRPr>
          </a:p>
          <a:p>
            <a:pPr algn="ctr"/>
            <a:endParaRPr lang="es-MX" dirty="0"/>
          </a:p>
          <a:p>
            <a:pPr algn="just"/>
            <a:r>
              <a:rPr lang="es-MX" sz="1500" dirty="0" smtClean="0"/>
              <a:t>Can be </a:t>
            </a:r>
            <a:r>
              <a:rPr lang="es-MX" sz="1500" dirty="0" err="1" smtClean="0"/>
              <a:t>presented</a:t>
            </a:r>
            <a:r>
              <a:rPr lang="es-MX" sz="1500" dirty="0"/>
              <a:t> </a:t>
            </a:r>
            <a:r>
              <a:rPr lang="es-MX" sz="1500" dirty="0" smtClean="0"/>
              <a:t>as…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500" b="1" dirty="0" err="1" smtClean="0"/>
              <a:t>Intentional</a:t>
            </a:r>
            <a:r>
              <a:rPr lang="es-MX" sz="1500" b="1" dirty="0" smtClean="0"/>
              <a:t> </a:t>
            </a:r>
            <a:r>
              <a:rPr lang="es-MX" sz="1500" dirty="0" smtClean="0"/>
              <a:t>(</a:t>
            </a:r>
            <a:r>
              <a:rPr lang="es-MX" sz="1500" dirty="0" err="1" smtClean="0"/>
              <a:t>participants</a:t>
            </a:r>
            <a:r>
              <a:rPr lang="es-MX" sz="1500" dirty="0" smtClean="0"/>
              <a:t> are </a:t>
            </a:r>
            <a:r>
              <a:rPr lang="es-MX" sz="1500" dirty="0" err="1" smtClean="0"/>
              <a:t>asked</a:t>
            </a:r>
            <a:r>
              <a:rPr lang="es-MX" sz="1500" dirty="0" smtClean="0"/>
              <a:t> </a:t>
            </a:r>
            <a:r>
              <a:rPr lang="es-MX" sz="1500" dirty="0" err="1" smtClean="0"/>
              <a:t>to</a:t>
            </a:r>
            <a:r>
              <a:rPr lang="es-MX" sz="1500" dirty="0" smtClean="0"/>
              <a:t> </a:t>
            </a:r>
            <a:r>
              <a:rPr lang="es-MX" sz="1500" dirty="0" err="1" smtClean="0"/>
              <a:t>memorize</a:t>
            </a:r>
            <a:r>
              <a:rPr lang="es-MX" sz="1500" dirty="0" smtClean="0"/>
              <a:t>/</a:t>
            </a:r>
            <a:r>
              <a:rPr lang="es-MX" sz="1500" dirty="0" err="1" smtClean="0"/>
              <a:t>study</a:t>
            </a:r>
            <a:r>
              <a:rPr lang="es-MX" sz="1500" dirty="0" smtClean="0"/>
              <a:t> </a:t>
            </a:r>
            <a:r>
              <a:rPr lang="es-MX" sz="1500" dirty="0" err="1" smtClean="0"/>
              <a:t>the</a:t>
            </a:r>
            <a:r>
              <a:rPr lang="es-MX" sz="1500" dirty="0" smtClean="0"/>
              <a:t> </a:t>
            </a:r>
            <a:r>
              <a:rPr lang="es-MX" sz="1500" dirty="0" err="1" smtClean="0"/>
              <a:t>stimuli</a:t>
            </a:r>
            <a:r>
              <a:rPr lang="es-MX" sz="1500" dirty="0" smtClean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500" b="1" dirty="0" smtClean="0"/>
              <a:t>Incidental</a:t>
            </a:r>
            <a:r>
              <a:rPr lang="es-MX" sz="1500" dirty="0" smtClean="0"/>
              <a:t> (</a:t>
            </a:r>
            <a:r>
              <a:rPr lang="es-MX" sz="1500" dirty="0" err="1" smtClean="0"/>
              <a:t>participants</a:t>
            </a:r>
            <a:r>
              <a:rPr lang="es-MX" sz="1500" dirty="0" smtClean="0"/>
              <a:t> are </a:t>
            </a:r>
            <a:r>
              <a:rPr lang="es-MX" sz="1500" dirty="0" err="1" smtClean="0"/>
              <a:t>told</a:t>
            </a:r>
            <a:r>
              <a:rPr lang="es-MX" sz="1500" dirty="0" smtClean="0"/>
              <a:t> </a:t>
            </a:r>
            <a:r>
              <a:rPr lang="es-MX" sz="1500" dirty="0" err="1" smtClean="0"/>
              <a:t>to</a:t>
            </a:r>
            <a:r>
              <a:rPr lang="es-MX" sz="1500" dirty="0" smtClean="0"/>
              <a:t> </a:t>
            </a:r>
            <a:r>
              <a:rPr lang="es-MX" sz="1500" dirty="0" err="1" smtClean="0"/>
              <a:t>interact</a:t>
            </a:r>
            <a:r>
              <a:rPr lang="es-MX" sz="1500" dirty="0" smtClean="0"/>
              <a:t> </a:t>
            </a:r>
            <a:r>
              <a:rPr lang="es-MX" sz="1500" dirty="0" err="1" smtClean="0"/>
              <a:t>with</a:t>
            </a:r>
            <a:r>
              <a:rPr lang="es-MX" sz="1500" dirty="0" smtClean="0"/>
              <a:t> </a:t>
            </a:r>
            <a:r>
              <a:rPr lang="es-MX" sz="1500" dirty="0" err="1" smtClean="0"/>
              <a:t>the</a:t>
            </a:r>
            <a:r>
              <a:rPr lang="es-MX" sz="1500" dirty="0" smtClean="0"/>
              <a:t> </a:t>
            </a:r>
            <a:r>
              <a:rPr lang="es-MX" sz="1500" dirty="0" err="1" smtClean="0"/>
              <a:t>stimuli</a:t>
            </a:r>
            <a:r>
              <a:rPr lang="es-MX" sz="1500" dirty="0" smtClean="0"/>
              <a:t>)</a:t>
            </a:r>
            <a:endParaRPr lang="es-MX" sz="15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5190065" y="2258879"/>
            <a:ext cx="2683933" cy="34848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err="1" smtClean="0">
                <a:latin typeface="AR JULIAN" panose="02000000000000000000" pitchFamily="2" charset="0"/>
              </a:rPr>
              <a:t>Recognition</a:t>
            </a:r>
            <a:r>
              <a:rPr lang="es-MX" sz="2800" dirty="0" smtClean="0">
                <a:latin typeface="AR JULIAN" panose="02000000000000000000" pitchFamily="2" charset="0"/>
              </a:rPr>
              <a:t> </a:t>
            </a:r>
            <a:r>
              <a:rPr lang="es-MX" sz="2800" dirty="0" err="1" smtClean="0">
                <a:latin typeface="AR JULIAN" panose="02000000000000000000" pitchFamily="2" charset="0"/>
              </a:rPr>
              <a:t>task</a:t>
            </a:r>
            <a:endParaRPr lang="es-MX" sz="2800" dirty="0" smtClean="0">
              <a:latin typeface="AR JULIAN" panose="02000000000000000000" pitchFamily="2" charset="0"/>
            </a:endParaRPr>
          </a:p>
          <a:p>
            <a:pPr algn="ctr"/>
            <a:endParaRPr lang="es-MX" sz="2800" dirty="0">
              <a:latin typeface="AR JULIAN" panose="02000000000000000000" pitchFamily="2" charset="0"/>
            </a:endParaRPr>
          </a:p>
          <a:p>
            <a:pPr algn="ctr"/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“</a:t>
            </a:r>
            <a:r>
              <a:rPr lang="es-MX" sz="15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Was</a:t>
            </a:r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s-MX" sz="15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this</a:t>
            </a:r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particular </a:t>
            </a:r>
            <a:r>
              <a:rPr lang="es-MX" sz="15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stimulus</a:t>
            </a:r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a </a:t>
            </a:r>
            <a:r>
              <a:rPr lang="es-MX" sz="15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part</a:t>
            </a:r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of </a:t>
            </a:r>
            <a:r>
              <a:rPr lang="es-MX" sz="15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the</a:t>
            </a:r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set of </a:t>
            </a:r>
            <a:r>
              <a:rPr lang="es-MX" sz="15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stimuli</a:t>
            </a:r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s-MX" sz="15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previously</a:t>
            </a:r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s-MX" sz="15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presented</a:t>
            </a:r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?”</a:t>
            </a:r>
            <a:endParaRPr lang="es-MX" sz="15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012" y="2625653"/>
            <a:ext cx="3449440" cy="275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75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06" y="365125"/>
            <a:ext cx="11568453" cy="5892156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0" y="2997200"/>
            <a:ext cx="6587067" cy="33782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710267" y="5410200"/>
            <a:ext cx="4529666" cy="42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330200" y="5681135"/>
            <a:ext cx="6019800" cy="42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330200" y="5960006"/>
            <a:ext cx="6019800" cy="42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330200" y="6257281"/>
            <a:ext cx="2201333" cy="87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1"/>
          <p:cNvSpPr txBox="1">
            <a:spLocks/>
          </p:cNvSpPr>
          <p:nvPr/>
        </p:nvSpPr>
        <p:spPr>
          <a:xfrm>
            <a:off x="0" y="0"/>
            <a:ext cx="592667" cy="440267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5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s-MX" sz="35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s-MX" sz="35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6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38667" y="149754"/>
                <a:ext cx="6324600" cy="6301845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s-MX" dirty="0" smtClean="0"/>
                  <a:t>So </a:t>
                </a:r>
                <a:r>
                  <a:rPr lang="es-MX" dirty="0" err="1" smtClean="0"/>
                  <a:t>far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we’ve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got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:</a:t>
                </a:r>
              </a:p>
              <a:p>
                <a:pPr marL="514350" indent="-514350" algn="just">
                  <a:buAutoNum type="arabicParenR"/>
                </a:pPr>
                <a:r>
                  <a:rPr lang="es-MX" dirty="0" err="1" smtClean="0"/>
                  <a:t>It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assumed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participants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respond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using</a:t>
                </a:r>
                <a:r>
                  <a:rPr lang="es-MX" dirty="0" smtClean="0"/>
                  <a:t> a single </a:t>
                </a:r>
                <a:r>
                  <a:rPr lang="es-MX" dirty="0" err="1" smtClean="0"/>
                  <a:t>criterion</a:t>
                </a:r>
                <a:r>
                  <a:rPr lang="es-MX" dirty="0" smtClean="0"/>
                  <a:t> (</a:t>
                </a:r>
                <a:r>
                  <a:rPr lang="es-MX" dirty="0" err="1" smtClean="0"/>
                  <a:t>Thus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order</a:t>
                </a:r>
                <a:r>
                  <a:rPr lang="es-MX" dirty="0" smtClean="0"/>
                  <a:t> of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four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underlying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distributions</a:t>
                </a:r>
                <a:r>
                  <a:rPr lang="es-MX" dirty="0" smtClean="0"/>
                  <a:t>).</a:t>
                </a:r>
              </a:p>
              <a:p>
                <a:pPr marL="514350" indent="-514350" algn="just">
                  <a:buAutoNum type="arabicParenR"/>
                </a:pPr>
                <a:endParaRPr lang="es-MX" dirty="0" smtClean="0"/>
              </a:p>
              <a:p>
                <a:pPr marL="0" indent="0" algn="just">
                  <a:buNone/>
                </a:pPr>
                <a:r>
                  <a:rPr lang="es-MX" dirty="0" smtClean="0"/>
                  <a:t> 2)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concentrating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effect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tells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us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four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distributions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tend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be </a:t>
                </a:r>
                <a:r>
                  <a:rPr lang="es-MX" dirty="0" err="1" smtClean="0"/>
                  <a:t>ordered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around</a:t>
                </a:r>
                <a:r>
                  <a:rPr lang="es-MX" dirty="0" smtClean="0"/>
                  <a:t> a central </a:t>
                </a:r>
                <a:r>
                  <a:rPr lang="es-MX" dirty="0" err="1" smtClean="0"/>
                  <a:t>point</a:t>
                </a:r>
                <a:r>
                  <a:rPr lang="es-MX" dirty="0" smtClean="0"/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MX" dirty="0" smtClean="0"/>
                  <a:t>)</a:t>
                </a:r>
              </a:p>
              <a:p>
                <a:pPr marL="0" indent="0" algn="just">
                  <a:buNone/>
                </a:pPr>
                <a:endParaRPr lang="es-MX" dirty="0"/>
              </a:p>
              <a:p>
                <a:pPr marL="0" indent="0" algn="just">
                  <a:buNone/>
                </a:pPr>
                <a:r>
                  <a:rPr lang="es-MX" dirty="0" err="1" smtClean="0"/>
                  <a:t>Therefore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C </a:t>
                </a:r>
                <a:r>
                  <a:rPr lang="es-MX" dirty="0" err="1" smtClean="0"/>
                  <a:t>bias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(</a:t>
                </a:r>
                <a:r>
                  <a:rPr lang="es-MX" dirty="0" err="1" smtClean="0"/>
                  <a:t>distance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between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criterion</a:t>
                </a:r>
                <a:r>
                  <a:rPr lang="es-MX" dirty="0" smtClean="0"/>
                  <a:t> and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neutral </a:t>
                </a:r>
                <a:r>
                  <a:rPr lang="es-MX" dirty="0" err="1" smtClean="0"/>
                  <a:t>point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MX" dirty="0" smtClean="0"/>
                  <a:t>) </a:t>
                </a:r>
                <a:r>
                  <a:rPr lang="es-MX" dirty="0" err="1" smtClean="0"/>
                  <a:t>should</a:t>
                </a:r>
                <a:r>
                  <a:rPr lang="es-MX" dirty="0" smtClean="0"/>
                  <a:t> be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same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clases.</a:t>
                </a:r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8667" y="149754"/>
                <a:ext cx="6324600" cy="6301845"/>
              </a:xfrm>
              <a:blipFill rotWithShape="0">
                <a:blip r:embed="rId2"/>
                <a:stretch>
                  <a:fillRect l="-2025" t="-2227" r="-19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867" y="149754"/>
            <a:ext cx="5162167" cy="637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267" y="1533525"/>
            <a:ext cx="2446866" cy="3927475"/>
          </a:xfrm>
        </p:spPr>
        <p:txBody>
          <a:bodyPr>
            <a:normAutofit/>
          </a:bodyPr>
          <a:lstStyle/>
          <a:p>
            <a:r>
              <a:rPr lang="es-MX" sz="3500" dirty="0" err="1" smtClean="0">
                <a:solidFill>
                  <a:schemeClr val="accent1">
                    <a:lumMod val="50000"/>
                  </a:schemeClr>
                </a:solidFill>
              </a:rPr>
              <a:t>We</a:t>
            </a:r>
            <a:r>
              <a:rPr lang="es-MX" sz="35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sz="3500" dirty="0" err="1" smtClean="0">
                <a:solidFill>
                  <a:schemeClr val="accent1">
                    <a:lumMod val="50000"/>
                  </a:schemeClr>
                </a:solidFill>
              </a:rPr>
              <a:t>apply</a:t>
            </a:r>
            <a:r>
              <a:rPr lang="es-MX" sz="3500" dirty="0" smtClean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es-MX" sz="3500" dirty="0" err="1" smtClean="0">
                <a:solidFill>
                  <a:schemeClr val="accent1">
                    <a:lumMod val="50000"/>
                  </a:schemeClr>
                </a:solidFill>
              </a:rPr>
              <a:t>Hierarchical</a:t>
            </a:r>
            <a:r>
              <a:rPr lang="es-MX" sz="35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sz="3500" dirty="0" err="1" smtClean="0">
                <a:solidFill>
                  <a:schemeClr val="accent1">
                    <a:lumMod val="50000"/>
                  </a:schemeClr>
                </a:solidFill>
              </a:rPr>
              <a:t>Bayesian</a:t>
            </a:r>
            <a:r>
              <a:rPr lang="es-MX" sz="3500" dirty="0" smtClean="0">
                <a:solidFill>
                  <a:schemeClr val="accent1">
                    <a:lumMod val="50000"/>
                  </a:schemeClr>
                </a:solidFill>
              </a:rPr>
              <a:t> SDT </a:t>
            </a:r>
            <a:r>
              <a:rPr lang="es-MX" sz="3500" dirty="0" err="1" smtClean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es-MX" sz="3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9" y="206850"/>
            <a:ext cx="8637097" cy="644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09109" cy="1325563"/>
          </a:xfrm>
        </p:spPr>
        <p:txBody>
          <a:bodyPr/>
          <a:lstStyle/>
          <a:p>
            <a:r>
              <a:rPr lang="es-ES" dirty="0" err="1" smtClean="0"/>
              <a:t>Plot</a:t>
            </a:r>
            <a:r>
              <a:rPr lang="es-ES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9155" y="1825625"/>
            <a:ext cx="424988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interesting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note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b="1" dirty="0" err="1" smtClean="0"/>
              <a:t>for</a:t>
            </a:r>
            <a:r>
              <a:rPr lang="es-ES" b="1" dirty="0" smtClean="0"/>
              <a:t> </a:t>
            </a:r>
            <a:r>
              <a:rPr lang="es-ES" b="1" dirty="0" err="1" smtClean="0"/>
              <a:t>Experiment</a:t>
            </a:r>
            <a:r>
              <a:rPr lang="es-ES" b="1" dirty="0" smtClean="0"/>
              <a:t> No. 1, </a:t>
            </a:r>
            <a:r>
              <a:rPr lang="es-ES" dirty="0" smtClean="0"/>
              <a:t>yes,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differences</a:t>
            </a:r>
            <a:r>
              <a:rPr lang="es-ES" dirty="0" smtClean="0"/>
              <a:t> are </a:t>
            </a:r>
            <a:r>
              <a:rPr lang="es-ES" dirty="0" err="1" smtClean="0"/>
              <a:t>found</a:t>
            </a:r>
            <a:r>
              <a:rPr lang="es-ES" dirty="0" smtClean="0"/>
              <a:t> in </a:t>
            </a:r>
            <a:r>
              <a:rPr lang="es-ES" dirty="0" err="1" smtClean="0"/>
              <a:t>terms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mean d’ </a:t>
            </a:r>
            <a:r>
              <a:rPr lang="es-ES" dirty="0" err="1" smtClean="0"/>
              <a:t>estimations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,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doesn’t</a:t>
            </a:r>
            <a:r>
              <a:rPr lang="es-ES" dirty="0" smtClean="0"/>
              <a:t> </a:t>
            </a:r>
            <a:r>
              <a:rPr lang="es-ES" dirty="0" err="1" smtClean="0"/>
              <a:t>happen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C, </a:t>
            </a:r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according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proposed</a:t>
            </a:r>
            <a:r>
              <a:rPr lang="es-ES" dirty="0" smtClean="0"/>
              <a:t> </a:t>
            </a:r>
            <a:r>
              <a:rPr lang="es-ES" dirty="0" err="1" smtClean="0"/>
              <a:t>hierarchical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could</a:t>
            </a:r>
            <a:r>
              <a:rPr lang="es-ES" dirty="0" smtClean="0"/>
              <a:t> be </a:t>
            </a:r>
            <a:r>
              <a:rPr lang="es-ES" dirty="0" err="1" smtClean="0"/>
              <a:t>described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same</a:t>
            </a:r>
            <a:r>
              <a:rPr lang="es-ES" dirty="0" smtClean="0"/>
              <a:t> mean </a:t>
            </a:r>
            <a:r>
              <a:rPr lang="es-ES" dirty="0" err="1" smtClean="0"/>
              <a:t>value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.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023" y="711303"/>
            <a:ext cx="7236977" cy="54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7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480" y="818063"/>
            <a:ext cx="7003520" cy="5221872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09109" cy="1325563"/>
          </a:xfrm>
        </p:spPr>
        <p:txBody>
          <a:bodyPr/>
          <a:lstStyle/>
          <a:p>
            <a:r>
              <a:rPr lang="es-ES" dirty="0" err="1" smtClean="0"/>
              <a:t>Plot</a:t>
            </a:r>
            <a:r>
              <a:rPr lang="es-ES" dirty="0" smtClean="0"/>
              <a:t> 1</a:t>
            </a:r>
            <a:endParaRPr lang="es-MX" dirty="0"/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509155" y="1825625"/>
            <a:ext cx="42498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Even</a:t>
            </a:r>
            <a:r>
              <a:rPr lang="es-ES" dirty="0" smtClean="0"/>
              <a:t> more </a:t>
            </a:r>
            <a:r>
              <a:rPr lang="es-ES" dirty="0" err="1" smtClean="0"/>
              <a:t>interesting</a:t>
            </a:r>
            <a:r>
              <a:rPr lang="es-ES" dirty="0" smtClean="0"/>
              <a:t> </a:t>
            </a:r>
            <a:r>
              <a:rPr lang="es-ES" dirty="0" err="1" smtClean="0"/>
              <a:t>should</a:t>
            </a:r>
            <a:r>
              <a:rPr lang="es-ES" dirty="0" smtClean="0"/>
              <a:t> be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fact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doesn’t</a:t>
            </a:r>
            <a:r>
              <a:rPr lang="es-ES" dirty="0" smtClean="0"/>
              <a:t> </a:t>
            </a:r>
            <a:r>
              <a:rPr lang="es-ES" dirty="0" err="1" smtClean="0"/>
              <a:t>hold</a:t>
            </a:r>
            <a:r>
              <a:rPr lang="es-ES" dirty="0" smtClean="0"/>
              <a:t> up </a:t>
            </a:r>
            <a:r>
              <a:rPr lang="es-ES" b="1" dirty="0" err="1" smtClean="0"/>
              <a:t>for</a:t>
            </a:r>
            <a:r>
              <a:rPr lang="es-ES" b="1" dirty="0" smtClean="0"/>
              <a:t> </a:t>
            </a:r>
            <a:r>
              <a:rPr lang="es-ES" b="1" dirty="0" err="1" smtClean="0"/>
              <a:t>Experiment</a:t>
            </a:r>
            <a:r>
              <a:rPr lang="es-ES" b="1" dirty="0" smtClean="0"/>
              <a:t> No. 2,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differences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 are </a:t>
            </a:r>
            <a:r>
              <a:rPr lang="es-ES" dirty="0" err="1" smtClean="0"/>
              <a:t>observed</a:t>
            </a:r>
            <a:r>
              <a:rPr lang="es-ES" dirty="0" smtClean="0"/>
              <a:t> </a:t>
            </a:r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d’ and C.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591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4. </a:t>
            </a:r>
            <a:r>
              <a:rPr lang="es-MX" dirty="0" err="1" smtClean="0"/>
              <a:t>Step</a:t>
            </a:r>
            <a:r>
              <a:rPr lang="es-MX" dirty="0" smtClean="0"/>
              <a:t> </a:t>
            </a:r>
            <a:r>
              <a:rPr lang="es-MX" dirty="0" err="1" smtClean="0"/>
              <a:t>change</a:t>
            </a:r>
            <a:r>
              <a:rPr lang="es-MX" dirty="0" smtClean="0"/>
              <a:t> </a:t>
            </a:r>
            <a:r>
              <a:rPr lang="es-MX" dirty="0" err="1" smtClean="0"/>
              <a:t>point</a:t>
            </a:r>
            <a:r>
              <a:rPr lang="es-MX" dirty="0" smtClean="0"/>
              <a:t> </a:t>
            </a:r>
            <a:r>
              <a:rPr lang="es-MX" dirty="0" err="1" smtClean="0"/>
              <a:t>modeling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Do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face</a:t>
            </a:r>
            <a:r>
              <a:rPr lang="es-MX" dirty="0" smtClean="0"/>
              <a:t> </a:t>
            </a:r>
            <a:r>
              <a:rPr lang="es-MX" dirty="0" err="1" smtClean="0"/>
              <a:t>changes</a:t>
            </a:r>
            <a:r>
              <a:rPr lang="es-MX" dirty="0" smtClean="0"/>
              <a:t> in D’ </a:t>
            </a:r>
            <a:r>
              <a:rPr lang="es-MX" dirty="0" err="1" smtClean="0"/>
              <a:t>or</a:t>
            </a:r>
            <a:r>
              <a:rPr lang="es-MX" dirty="0" smtClean="0"/>
              <a:t> C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trials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4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5</a:t>
            </a:r>
            <a:r>
              <a:rPr lang="es-MX" dirty="0" smtClean="0"/>
              <a:t>. </a:t>
            </a:r>
            <a:r>
              <a:rPr lang="es-MX" dirty="0" err="1" smtClean="0"/>
              <a:t>Testing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Unequal</a:t>
            </a:r>
            <a:r>
              <a:rPr lang="es-MX" dirty="0" smtClean="0"/>
              <a:t> </a:t>
            </a:r>
            <a:r>
              <a:rPr lang="es-MX" dirty="0" err="1" smtClean="0"/>
              <a:t>Variance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What</a:t>
            </a:r>
            <a:r>
              <a:rPr lang="es-MX" dirty="0" smtClean="0"/>
              <a:t> can be </a:t>
            </a:r>
            <a:r>
              <a:rPr lang="es-MX" dirty="0" err="1" smtClean="0"/>
              <a:t>inferred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Confidence</a:t>
            </a:r>
            <a:r>
              <a:rPr lang="es-MX" dirty="0" smtClean="0"/>
              <a:t> rating data?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2646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5</a:t>
            </a:r>
            <a:r>
              <a:rPr lang="es-MX" dirty="0" smtClean="0"/>
              <a:t>.1 Are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using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Confidence</a:t>
            </a:r>
            <a:r>
              <a:rPr lang="es-MX" dirty="0" smtClean="0"/>
              <a:t> Ratings ?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98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03200"/>
            <a:ext cx="5731933" cy="911755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The</a:t>
            </a:r>
            <a:r>
              <a:rPr lang="es-MX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Mirror</a:t>
            </a:r>
            <a:r>
              <a:rPr lang="es-MX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Effect</a:t>
            </a:r>
            <a:endParaRPr lang="es-MX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470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534" y="111125"/>
            <a:ext cx="10515600" cy="1325563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s-MX" sz="3500" b="1" dirty="0" err="1" smtClean="0"/>
              <a:t>Which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means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that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for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the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classical</a:t>
            </a:r>
            <a:r>
              <a:rPr lang="es-MX" sz="3500" b="1" dirty="0" smtClean="0"/>
              <a:t> SDT </a:t>
            </a:r>
            <a:r>
              <a:rPr lang="es-MX" sz="3500" b="1" dirty="0" err="1" smtClean="0"/>
              <a:t>binary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task</a:t>
            </a:r>
            <a:r>
              <a:rPr lang="es-MX" sz="3500" b="1" dirty="0" smtClean="0"/>
              <a:t>…</a:t>
            </a:r>
            <a:endParaRPr lang="es-MX" sz="35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4" y="2014537"/>
            <a:ext cx="53435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7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778000" y="960103"/>
            <a:ext cx="8306873" cy="540683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8000" y="960103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First</a:t>
            </a:r>
            <a:r>
              <a:rPr lang="es-MX" sz="67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Question</a:t>
            </a:r>
            <a:endParaRPr lang="es-MX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2277533" y="2734733"/>
            <a:ext cx="750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a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06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Method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751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806900"/>
            <a:ext cx="8306873" cy="2663499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Results</a:t>
            </a:r>
            <a:r>
              <a:rPr lang="es-MX" sz="6700" b="1" dirty="0" smtClean="0">
                <a:solidFill>
                  <a:schemeClr val="bg1"/>
                </a:solidFill>
              </a:rPr>
              <a:t>:</a:t>
            </a:r>
            <a:br>
              <a:rPr lang="es-MX" sz="6700" b="1" dirty="0" smtClean="0">
                <a:solidFill>
                  <a:schemeClr val="bg1"/>
                </a:solidFill>
              </a:rPr>
            </a:br>
            <a:r>
              <a:rPr lang="es-MX" sz="6700" b="1" dirty="0" err="1" smtClean="0">
                <a:solidFill>
                  <a:schemeClr val="bg1"/>
                </a:solidFill>
              </a:rPr>
              <a:t>Did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we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replicate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the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effect</a:t>
            </a:r>
            <a:r>
              <a:rPr lang="es-MX" sz="6700" b="1" dirty="0" smtClean="0">
                <a:solidFill>
                  <a:schemeClr val="bg1"/>
                </a:solidFill>
              </a:rPr>
              <a:t>?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440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1316</Words>
  <Application>Microsoft Office PowerPoint</Application>
  <PresentationFormat>Panorámica</PresentationFormat>
  <Paragraphs>147</Paragraphs>
  <Slides>47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5" baseType="lpstr">
      <vt:lpstr>AR JULIAN</vt:lpstr>
      <vt:lpstr>Arial</vt:lpstr>
      <vt:lpstr>Arial Black</vt:lpstr>
      <vt:lpstr>Arial Rounded MT Bold</vt:lpstr>
      <vt:lpstr>Calibri</vt:lpstr>
      <vt:lpstr>Calibri Light</vt:lpstr>
      <vt:lpstr>Cambria Math</vt:lpstr>
      <vt:lpstr>Tema de Office</vt:lpstr>
      <vt:lpstr> Bayesian cognitive and statistical modeling applied to Signal Detection Theory and the Mirror Effect in a perceptual task  </vt:lpstr>
      <vt:lpstr>Introduction</vt:lpstr>
      <vt:lpstr>Signal Detection Theory</vt:lpstr>
      <vt:lpstr>Recognition Memory</vt:lpstr>
      <vt:lpstr>The Mirror Effect</vt:lpstr>
      <vt:lpstr>Which means that for the classical SDT binary task…</vt:lpstr>
      <vt:lpstr>First Question</vt:lpstr>
      <vt:lpstr>Method</vt:lpstr>
      <vt:lpstr>Results: Did we replicate the effect?</vt:lpstr>
      <vt:lpstr>A)  Replication of the analysis reported in the M.E. literature</vt:lpstr>
      <vt:lpstr>A)  Replication of the analysis reported in the M.E. literature</vt:lpstr>
      <vt:lpstr>A)  Replication of the analysis reported in the M.E. literature</vt:lpstr>
      <vt:lpstr>Making sure d’(A) &gt; d’(B)</vt:lpstr>
      <vt:lpstr>A)  Replication of the analysis reported in the M.E. literature</vt:lpstr>
      <vt:lpstr> </vt:lpstr>
      <vt:lpstr>A)  Replication of the analysis reported in the M.E. literature</vt:lpstr>
      <vt:lpstr> </vt:lpstr>
      <vt:lpstr>Results: Did we replicate the effect?</vt:lpstr>
      <vt:lpstr>1. Making sure d’(A) &gt; d’(B)</vt:lpstr>
      <vt:lpstr>Presentación de PowerPoint</vt:lpstr>
      <vt:lpstr>Plot 1</vt:lpstr>
      <vt:lpstr>Plot 2</vt:lpstr>
      <vt:lpstr>Plot 1</vt:lpstr>
      <vt:lpstr> </vt:lpstr>
      <vt:lpstr>2. Contaminant Bayesian modeling</vt:lpstr>
      <vt:lpstr>2.1 A “simple” contaminant model </vt:lpstr>
      <vt:lpstr> </vt:lpstr>
      <vt:lpstr>2.2 A “cognitive” contaminant model </vt:lpstr>
      <vt:lpstr>3. Looking for the Mirror Effect</vt:lpstr>
      <vt:lpstr>3.1 Comparing binomial response rates</vt:lpstr>
      <vt:lpstr>Presentación de PowerPoint</vt:lpstr>
      <vt:lpstr>3.2 Comparing Hit rates and F.A. rates in the context of a Bayesian cognitive model</vt:lpstr>
      <vt:lpstr>Presentación de PowerPoint</vt:lpstr>
      <vt:lpstr>Prior distributions</vt:lpstr>
      <vt:lpstr>Some sort of conclusion from the past section</vt:lpstr>
      <vt:lpstr> </vt:lpstr>
      <vt:lpstr>3. Bayesian hierarchical cognitive modeling of our data</vt:lpstr>
      <vt:lpstr>According to this article:</vt:lpstr>
      <vt:lpstr> </vt:lpstr>
      <vt:lpstr>Presentación de PowerPoint</vt:lpstr>
      <vt:lpstr> </vt:lpstr>
      <vt:lpstr>We apply a Hierarchical Bayesian SDT model</vt:lpstr>
      <vt:lpstr>Plot 1</vt:lpstr>
      <vt:lpstr>Plot 1</vt:lpstr>
      <vt:lpstr>4. Step change point modeling</vt:lpstr>
      <vt:lpstr>5. Testing an Unequal Variance Model</vt:lpstr>
      <vt:lpstr>5.1 Are participants using all of the Confidence Ratings ?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103</cp:revision>
  <dcterms:created xsi:type="dcterms:W3CDTF">2019-04-16T19:40:50Z</dcterms:created>
  <dcterms:modified xsi:type="dcterms:W3CDTF">2019-06-03T23:59:13Z</dcterms:modified>
</cp:coreProperties>
</file>