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317" r:id="rId4"/>
    <p:sldId id="281" r:id="rId5"/>
    <p:sldId id="257" r:id="rId6"/>
    <p:sldId id="293" r:id="rId7"/>
    <p:sldId id="283" r:id="rId8"/>
    <p:sldId id="258" r:id="rId9"/>
    <p:sldId id="294" r:id="rId10"/>
    <p:sldId id="285" r:id="rId11"/>
    <p:sldId id="259" r:id="rId12"/>
    <p:sldId id="286" r:id="rId13"/>
    <p:sldId id="260" r:id="rId14"/>
    <p:sldId id="288" r:id="rId15"/>
    <p:sldId id="261" r:id="rId16"/>
    <p:sldId id="289" r:id="rId17"/>
    <p:sldId id="262" r:id="rId18"/>
    <p:sldId id="290" r:id="rId19"/>
    <p:sldId id="263" r:id="rId20"/>
    <p:sldId id="295" r:id="rId21"/>
    <p:sldId id="296" r:id="rId22"/>
    <p:sldId id="264" r:id="rId23"/>
    <p:sldId id="297" r:id="rId24"/>
    <p:sldId id="298" r:id="rId25"/>
    <p:sldId id="265" r:id="rId26"/>
    <p:sldId id="299" r:id="rId27"/>
    <p:sldId id="300" r:id="rId28"/>
    <p:sldId id="266" r:id="rId29"/>
    <p:sldId id="301" r:id="rId30"/>
    <p:sldId id="302" r:id="rId31"/>
    <p:sldId id="278" r:id="rId32"/>
    <p:sldId id="267" r:id="rId33"/>
    <p:sldId id="303" r:id="rId34"/>
    <p:sldId id="304" r:id="rId35"/>
    <p:sldId id="268" r:id="rId36"/>
    <p:sldId id="305" r:id="rId37"/>
    <p:sldId id="269" r:id="rId38"/>
    <p:sldId id="306" r:id="rId39"/>
    <p:sldId id="270" r:id="rId40"/>
    <p:sldId id="307" r:id="rId41"/>
    <p:sldId id="271" r:id="rId42"/>
    <p:sldId id="308" r:id="rId43"/>
    <p:sldId id="272" r:id="rId44"/>
    <p:sldId id="309" r:id="rId45"/>
    <p:sldId id="273" r:id="rId46"/>
    <p:sldId id="310" r:id="rId47"/>
    <p:sldId id="311" r:id="rId48"/>
    <p:sldId id="274" r:id="rId49"/>
    <p:sldId id="312" r:id="rId50"/>
    <p:sldId id="275" r:id="rId51"/>
    <p:sldId id="313" r:id="rId52"/>
    <p:sldId id="276" r:id="rId53"/>
    <p:sldId id="314" r:id="rId54"/>
    <p:sldId id="277" r:id="rId55"/>
    <p:sldId id="315" r:id="rId56"/>
    <p:sldId id="280" r:id="rId57"/>
    <p:sldId id="316" r:id="rId5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317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63"/>
            <p14:sldId id="295"/>
            <p14:sldId id="296"/>
            <p14:sldId id="264"/>
            <p14:sldId id="297"/>
            <p14:sldId id="298"/>
            <p14:sldId id="265"/>
            <p14:sldId id="299"/>
            <p14:sldId id="300"/>
            <p14:sldId id="266"/>
            <p14:sldId id="301"/>
            <p14:sldId id="302"/>
            <p14:sldId id="278"/>
            <p14:sldId id="267"/>
            <p14:sldId id="303"/>
            <p14:sldId id="304"/>
            <p14:sldId id="268"/>
            <p14:sldId id="305"/>
            <p14:sldId id="269"/>
            <p14:sldId id="306"/>
            <p14:sldId id="270"/>
            <p14:sldId id="307"/>
            <p14:sldId id="271"/>
            <p14:sldId id="308"/>
            <p14:sldId id="272"/>
            <p14:sldId id="309"/>
            <p14:sldId id="273"/>
            <p14:sldId id="310"/>
            <p14:sldId id="311"/>
            <p14:sldId id="274"/>
            <p14:sldId id="312"/>
            <p14:sldId id="275"/>
            <p14:sldId id="313"/>
            <p14:sldId id="276"/>
            <p14:sldId id="314"/>
            <p14:sldId id="277"/>
            <p14:sldId id="315"/>
            <p14:sldId id="28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3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14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83983"/>
              </p:ext>
            </p:extLst>
          </p:nvPr>
        </p:nvGraphicFramePr>
        <p:xfrm>
          <a:off x="100479" y="3789162"/>
          <a:ext cx="6657042" cy="2882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794"/>
                <a:gridCol w="1129057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42.86%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2:</a:t>
                      </a:r>
                    </a:p>
                    <a:p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Comparación de la proporcionalidad de razones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66" y="3039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53733"/>
            <a:ext cx="4775934" cy="1720215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34095"/>
              </p:ext>
            </p:extLst>
          </p:nvPr>
        </p:nvGraphicFramePr>
        <p:xfrm>
          <a:off x="91077" y="5885591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 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17" y="51847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69696"/>
              </p:ext>
            </p:extLst>
          </p:nvPr>
        </p:nvGraphicFramePr>
        <p:xfrm>
          <a:off x="138821" y="3331962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46.43%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6" y="18912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79311"/>
              </p:ext>
            </p:extLst>
          </p:nvPr>
        </p:nvGraphicFramePr>
        <p:xfrm>
          <a:off x="100479" y="4278225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57.14%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0" y="290465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49156"/>
              </p:ext>
            </p:extLst>
          </p:nvPr>
        </p:nvGraphicFramePr>
        <p:xfrm>
          <a:off x="200958" y="3872206"/>
          <a:ext cx="6657042" cy="451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42195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57.14%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  <a:r>
                        <a:rPr lang="es-MX" sz="1350" baseline="0" dirty="0" smtClean="0"/>
                        <a:t> </a:t>
                      </a:r>
                    </a:p>
                    <a:p>
                      <a:pPr algn="r"/>
                      <a:r>
                        <a:rPr lang="es-MX" sz="1350" baseline="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 </a:t>
                      </a:r>
                      <a:r>
                        <a:rPr lang="es-MX" sz="1350" baseline="0" dirty="0" smtClean="0"/>
                        <a:t>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18" y="234724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797840"/>
              </p:ext>
            </p:extLst>
          </p:nvPr>
        </p:nvGraphicFramePr>
        <p:xfrm>
          <a:off x="138821" y="3331962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39.29%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39957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64205"/>
              </p:ext>
            </p:extLst>
          </p:nvPr>
        </p:nvGraphicFramePr>
        <p:xfrm>
          <a:off x="100479" y="4748167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64.29%</a:t>
                      </a:r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313 –</a:t>
                      </a:r>
                      <a:r>
                        <a:rPr lang="es-MX" sz="1350" baseline="0" dirty="0" smtClean="0"/>
                        <a:t> Deducción del patrón de una sucesión con progresión especial.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4" y="353160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954" y="6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808418" y="416226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796062" y="2958984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785566" y="131859"/>
            <a:ext cx="4811685" cy="235407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2009"/>
              </p:ext>
            </p:extLst>
          </p:nvPr>
        </p:nvGraphicFramePr>
        <p:xfrm>
          <a:off x="0" y="6883539"/>
          <a:ext cx="6657042" cy="189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53.57%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4" y="42086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78050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53.57%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9" y="18461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90468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27" y="2605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16815"/>
              </p:ext>
            </p:extLst>
          </p:nvPr>
        </p:nvGraphicFramePr>
        <p:xfrm>
          <a:off x="223157" y="1513477"/>
          <a:ext cx="6502400" cy="631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12 habilidades  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17 ítems</a:t>
                      </a:r>
                      <a:endParaRPr lang="es-MX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102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103 – Operación de valores posicionales con números naturales y decimales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105 –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106 – Definición de tecnicismos del lenguaje formal de la geometría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107 – Representación viso-espacial de figuras geométricas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trike="noStrike" baseline="0" dirty="0" smtClean="0"/>
                        <a:t>108 – Identificación de las características geométricas de los cuadriláteros - - - - </a:t>
                      </a:r>
                      <a:endParaRPr lang="es-MX" b="1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trike="noStrike" dirty="0" smtClean="0"/>
                        <a:t>1 ítem</a:t>
                      </a:r>
                      <a:endParaRPr lang="es-MX" sz="1200" b="1" strike="noStrik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109 – Identificación gráfica de tipos de líneas rectas (paralelas, perpendiculares y secantes) - - - - - - - - - - - - - - - - - - - - - - - - - -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110 – Representación del modelo aritmético para calcular el perímetro de una figura geométrica (triángulo o cuadrilátero)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111 – Representación del modelo aritmético para calcular el área de cuadriláteros o triángulos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112 – Deducción de fórmulas para calcular el área mediante descomposición de figuras geométricas -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</a:t>
                      </a:r>
                      <a:endParaRPr lang="es-MX" sz="12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4329" y="489019"/>
            <a:ext cx="3756256" cy="2540327"/>
            <a:chOff x="914400" y="3327094"/>
            <a:chExt cx="3349128" cy="2288637"/>
          </a:xfrm>
        </p:grpSpPr>
        <p:sp>
          <p:nvSpPr>
            <p:cNvPr id="3" name="CuadroTexto 2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42712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46.43%</a:t>
                      </a:r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66" y="165211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1061" y="485945"/>
            <a:ext cx="3561498" cy="2269580"/>
            <a:chOff x="815248" y="6125377"/>
            <a:chExt cx="3227943" cy="1927337"/>
          </a:xfrm>
        </p:grpSpPr>
        <p:sp>
          <p:nvSpPr>
            <p:cNvPr id="3" name="CuadroTexto 2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73788"/>
              </p:ext>
            </p:extLst>
          </p:nvPr>
        </p:nvGraphicFramePr>
        <p:xfrm>
          <a:off x="100479" y="4945457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60.71%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00" y="1693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8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01045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2" y="25960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722" y="532092"/>
            <a:ext cx="3736775" cy="2279748"/>
            <a:chOff x="958468" y="3327094"/>
            <a:chExt cx="3393194" cy="1973630"/>
          </a:xfrm>
        </p:grpSpPr>
        <p:sp>
          <p:nvSpPr>
            <p:cNvPr id="3" name="CuadroTexto 2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99292"/>
              </p:ext>
            </p:extLst>
          </p:nvPr>
        </p:nvGraphicFramePr>
        <p:xfrm>
          <a:off x="100479" y="3172413"/>
          <a:ext cx="6657042" cy="226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42.86%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208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la relación entre porcentajes y fracciones</a:t>
                      </a:r>
                      <a:endParaRPr lang="es-MX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51" y="25132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4626" y="338892"/>
            <a:ext cx="5812155" cy="2383977"/>
            <a:chOff x="1035586" y="6015209"/>
            <a:chExt cx="5210979" cy="1872867"/>
          </a:xfrm>
        </p:grpSpPr>
        <p:sp>
          <p:nvSpPr>
            <p:cNvPr id="3" name="CuadroTexto 2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88347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21.43%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 </a:t>
                      </a:r>
                      <a:r>
                        <a:rPr lang="es-MX" sz="1350" dirty="0" smtClean="0"/>
                        <a:t>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81" y="15197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5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49913"/>
              </p:ext>
            </p:extLst>
          </p:nvPr>
        </p:nvGraphicFramePr>
        <p:xfrm>
          <a:off x="100479" y="3172413"/>
          <a:ext cx="6657042" cy="30657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310 –</a:t>
                      </a:r>
                      <a:r>
                        <a:rPr lang="es-MX" sz="120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14" y="124635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95267"/>
              </p:ext>
            </p:extLst>
          </p:nvPr>
        </p:nvGraphicFramePr>
        <p:xfrm>
          <a:off x="100479" y="4234137"/>
          <a:ext cx="6657042" cy="2121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96130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9316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21.43%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25440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108 –</a:t>
                      </a:r>
                      <a:r>
                        <a:rPr lang="es-MX" sz="1350" baseline="0" dirty="0" smtClean="0"/>
                        <a:t> Identificación de las características geométricas de los cuadriláteros.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70029" y="19455"/>
            <a:ext cx="5880037" cy="3887372"/>
            <a:chOff x="947451" y="3128790"/>
            <a:chExt cx="5552501" cy="3613533"/>
          </a:xfrm>
        </p:grpSpPr>
        <p:sp>
          <p:nvSpPr>
            <p:cNvPr id="4" name="CuadroTexto 3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14" y="3281218"/>
            <a:ext cx="221166" cy="16964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2776654" y="2408663"/>
            <a:ext cx="86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48531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28.57%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64135" y="312410"/>
            <a:ext cx="5890310" cy="2106865"/>
            <a:chOff x="815249" y="7285284"/>
            <a:chExt cx="5728771" cy="1660412"/>
          </a:xfrm>
        </p:grpSpPr>
        <p:sp>
          <p:nvSpPr>
            <p:cNvPr id="4" name="CuadroTexto 3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89" y="10672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03864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2908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1992" y="285095"/>
            <a:ext cx="5846986" cy="2510011"/>
            <a:chOff x="694064" y="3712684"/>
            <a:chExt cx="5541483" cy="2181341"/>
          </a:xfrm>
        </p:grpSpPr>
        <p:sp>
          <p:nvSpPr>
            <p:cNvPr id="3" name="CuadroTexto 2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8744"/>
              </p:ext>
            </p:extLst>
          </p:nvPr>
        </p:nvGraphicFramePr>
        <p:xfrm>
          <a:off x="100479" y="3172413"/>
          <a:ext cx="6657042" cy="263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307 –</a:t>
                      </a:r>
                      <a:r>
                        <a:rPr lang="es-MX" sz="1200" baseline="0" dirty="0" smtClean="0"/>
                        <a:t> Representación de números fraccionarios</a:t>
                      </a:r>
                      <a:endParaRPr lang="es-MX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67" y="166776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78777"/>
              </p:ext>
            </p:extLst>
          </p:nvPr>
        </p:nvGraphicFramePr>
        <p:xfrm>
          <a:off x="141514" y="1872705"/>
          <a:ext cx="6502400" cy="5046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2</a:t>
                      </a:r>
                    </a:p>
                    <a:p>
                      <a:r>
                        <a:rPr lang="es-MX" baseline="0" dirty="0" smtClean="0"/>
                        <a:t>Manejo de información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 habilidades  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 11 ítems</a:t>
                      </a:r>
                      <a:endParaRPr lang="es-MX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 - - - -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 - 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 – Comparación de razones con cantidades discretas - - - - - - - - -</a:t>
                      </a:r>
                      <a:r>
                        <a:rPr lang="es-MX" baseline="0" dirty="0" smtClean="0"/>
                        <a:t>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 ítems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2644" y="287682"/>
            <a:ext cx="6072712" cy="3563864"/>
            <a:chOff x="685059" y="6587916"/>
            <a:chExt cx="6375313" cy="3193777"/>
          </a:xfrm>
        </p:grpSpPr>
        <p:sp>
          <p:nvSpPr>
            <p:cNvPr id="3" name="CuadroTexto 2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64471"/>
              </p:ext>
            </p:extLst>
          </p:nvPr>
        </p:nvGraphicFramePr>
        <p:xfrm>
          <a:off x="100479" y="3851546"/>
          <a:ext cx="6657042" cy="231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17.86%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44" y="297187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39771"/>
              </p:ext>
            </p:extLst>
          </p:nvPr>
        </p:nvGraphicFramePr>
        <p:xfrm>
          <a:off x="100479" y="4028447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17.86%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58" y="330442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2840" y="292214"/>
            <a:ext cx="5976960" cy="2102884"/>
            <a:chOff x="760164" y="4285561"/>
            <a:chExt cx="5871990" cy="1938969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50340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32.14%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85281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347" y="369640"/>
            <a:ext cx="6233814" cy="2100374"/>
            <a:chOff x="760165" y="6577070"/>
            <a:chExt cx="6080487" cy="1806766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47110"/>
              </p:ext>
            </p:extLst>
          </p:nvPr>
        </p:nvGraphicFramePr>
        <p:xfrm>
          <a:off x="100479" y="3172413"/>
          <a:ext cx="6657042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39.29%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111 –</a:t>
                      </a:r>
                      <a:r>
                        <a:rPr lang="es-MX" sz="1200" baseline="0" dirty="0" smtClean="0"/>
                        <a:t> Representación del modelo aritmético para calcular el área de cuadriláteros o triángulos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6491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69090"/>
              </p:ext>
            </p:extLst>
          </p:nvPr>
        </p:nvGraphicFramePr>
        <p:xfrm>
          <a:off x="100479" y="3172413"/>
          <a:ext cx="6657042" cy="231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42.86%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18" y="175990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1396" y="255774"/>
            <a:ext cx="5926487" cy="3573426"/>
            <a:chOff x="859316" y="3095740"/>
            <a:chExt cx="5560980" cy="2886419"/>
          </a:xfrm>
        </p:grpSpPr>
        <p:sp>
          <p:nvSpPr>
            <p:cNvPr id="3" name="CuadroTexto 2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89985"/>
              </p:ext>
            </p:extLst>
          </p:nvPr>
        </p:nvGraphicFramePr>
        <p:xfrm>
          <a:off x="200958" y="4455459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42.86%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29" y="320306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31648"/>
              </p:ext>
            </p:extLst>
          </p:nvPr>
        </p:nvGraphicFramePr>
        <p:xfrm>
          <a:off x="100479" y="5079035"/>
          <a:ext cx="6657042" cy="227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42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104 – </a:t>
                      </a:r>
                      <a:r>
                        <a:rPr lang="es-MX" sz="1350" baseline="0" dirty="0" smtClean="0"/>
                        <a:t>Ubicación de una coordenada en el primer cuadrante del plano artesiano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61" y="38864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633" y="317377"/>
            <a:ext cx="6356733" cy="3624551"/>
            <a:chOff x="683047" y="5541484"/>
            <a:chExt cx="6174953" cy="3478362"/>
          </a:xfrm>
        </p:grpSpPr>
        <p:sp>
          <p:nvSpPr>
            <p:cNvPr id="3" name="CuadroTexto 2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24134"/>
              </p:ext>
            </p:extLst>
          </p:nvPr>
        </p:nvGraphicFramePr>
        <p:xfrm>
          <a:off x="0" y="4981758"/>
          <a:ext cx="6657042" cy="148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39.29%</a:t>
                      </a:r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79" y="299262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85706"/>
              </p:ext>
            </p:extLst>
          </p:nvPr>
        </p:nvGraphicFramePr>
        <p:xfrm>
          <a:off x="100479" y="4300822"/>
          <a:ext cx="6657042" cy="210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14.29%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sz="1350" dirty="0" smtClean="0"/>
                        <a:t>Eje 1: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109 –</a:t>
                      </a:r>
                      <a:r>
                        <a:rPr lang="es-MX" sz="1350" baseline="0" dirty="0" smtClean="0"/>
                        <a:t> Identificación gráfica de tipos de líneas rectas (paralelas, perpendiculares y secantes)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80" y="25895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40397"/>
              </p:ext>
            </p:extLst>
          </p:nvPr>
        </p:nvGraphicFramePr>
        <p:xfrm>
          <a:off x="125185" y="762363"/>
          <a:ext cx="6502400" cy="6423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algebraico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13 habilidades  </a:t>
                      </a:r>
                      <a:endParaRPr lang="es-MX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22 ítems</a:t>
                      </a:r>
                      <a:endParaRPr lang="es-MX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 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16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9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 - - - - - - - - - - - - - - - - - - --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14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305 – Amplificación de fracciones (Equivalencia de fracciones por amplificación)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306 – Representación del modelo aritmético de la división</a:t>
                      </a:r>
                      <a:r>
                        <a:rPr lang="es-MX" baseline="0" dirty="0" smtClean="0"/>
                        <a:t> - - - -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 - - - - - - - - --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311 –  Representación del modelo multiplicativo de números fraccionarios por naturales - - - - - - - - - - - - -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312 – Conversión de una regla verbal de progresión geométrica ascendente a sucesión numérica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313 – Deducción del patrón de una sucesión con progresión especial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6062" y="295865"/>
            <a:ext cx="3826072" cy="2509123"/>
            <a:chOff x="396607" y="4538949"/>
            <a:chExt cx="3591499" cy="2259458"/>
          </a:xfrm>
        </p:grpSpPr>
        <p:sp>
          <p:nvSpPr>
            <p:cNvPr id="3" name="CuadroTexto 2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44805"/>
              </p:ext>
            </p:extLst>
          </p:nvPr>
        </p:nvGraphicFramePr>
        <p:xfrm>
          <a:off x="100479" y="3172413"/>
          <a:ext cx="6657042" cy="3751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28.57%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25" y="185550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57389"/>
            <a:ext cx="5992428" cy="1345916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3613"/>
              </p:ext>
            </p:extLst>
          </p:nvPr>
        </p:nvGraphicFramePr>
        <p:xfrm>
          <a:off x="200958" y="4003179"/>
          <a:ext cx="6657042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14.29%</a:t>
                      </a:r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107 – </a:t>
                      </a:r>
                      <a:r>
                        <a:rPr lang="es-MX" sz="1350" baseline="0" dirty="0" smtClean="0"/>
                        <a:t>Representación viso-espacial de figuras geométricas</a:t>
                      </a:r>
                    </a:p>
                    <a:p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r>
                        <a:rPr lang="es-MX" sz="1350" b="1" baseline="0" dirty="0" smtClean="0"/>
                        <a:t>112 – </a:t>
                      </a:r>
                      <a:r>
                        <a:rPr lang="es-MX" sz="1350" baseline="0" dirty="0" smtClean="0"/>
                        <a:t>Deducción de fórmulas para calcular el área mediante descomposición de figuras geométricas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91" y="297043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94" y="368879"/>
            <a:ext cx="3493433" cy="3426877"/>
            <a:chOff x="616945" y="4252510"/>
            <a:chExt cx="3602514" cy="3750283"/>
          </a:xfrm>
        </p:grpSpPr>
        <p:sp>
          <p:nvSpPr>
            <p:cNvPr id="3" name="CuadroTexto 2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86426"/>
              </p:ext>
            </p:extLst>
          </p:nvPr>
        </p:nvGraphicFramePr>
        <p:xfrm>
          <a:off x="178535" y="3963596"/>
          <a:ext cx="6500929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11"/>
                <a:gridCol w="780586"/>
                <a:gridCol w="2955073"/>
                <a:gridCol w="2062859"/>
              </a:tblGrid>
              <a:tr h="420031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3.57%</a:t>
                      </a:r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106 –</a:t>
                      </a:r>
                      <a:r>
                        <a:rPr lang="es-MX" sz="1200" baseline="0" dirty="0" smtClean="0"/>
                        <a:t> Definición de tecnicismos del lenguaje formal de la geometría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107 –</a:t>
                      </a:r>
                      <a:r>
                        <a:rPr lang="es-MX" sz="1200" baseline="0" dirty="0" smtClean="0"/>
                        <a:t> Representación viso-espacial de figuras geométricas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112 –</a:t>
                      </a:r>
                      <a:r>
                        <a:rPr lang="es-MX" sz="1200" baseline="0" dirty="0" smtClean="0"/>
                        <a:t> Deducción de fórmulas para calcular el área mediante descomposición de figuras geométricas</a:t>
                      </a:r>
                      <a:endParaRPr lang="es-MX" sz="1200" dirty="0" smtClean="0"/>
                    </a:p>
                    <a:p>
                      <a:endParaRPr lang="es-MX" sz="1350" baseline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17" y="36261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0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1575"/>
              </p:ext>
            </p:extLst>
          </p:nvPr>
        </p:nvGraphicFramePr>
        <p:xfrm>
          <a:off x="100479" y="5293042"/>
          <a:ext cx="6657042" cy="2928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</a:t>
                      </a:r>
                      <a:r>
                        <a:rPr lang="es-MX" sz="1350" dirty="0" smtClean="0"/>
                        <a:t>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304 –</a:t>
                      </a:r>
                      <a:r>
                        <a:rPr lang="es-MX" sz="1350" dirty="0" smtClean="0"/>
                        <a:t> 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74" y="44023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5908" y="176365"/>
            <a:ext cx="6156820" cy="2978020"/>
            <a:chOff x="716096" y="5530467"/>
            <a:chExt cx="5935299" cy="2787268"/>
          </a:xfrm>
        </p:grpSpPr>
        <p:sp>
          <p:nvSpPr>
            <p:cNvPr id="3" name="CuadroTexto 2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31197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28.57%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203 – </a:t>
                      </a:r>
                      <a:r>
                        <a:rPr lang="es-MX" sz="1350" dirty="0" smtClean="0"/>
                        <a:t>Representació</a:t>
                      </a:r>
                      <a:r>
                        <a:rPr lang="es-MX" sz="1350" baseline="0" dirty="0" smtClean="0"/>
                        <a:t>n de modelos aritméticos de la media (promedio)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64" y="250206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79133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089156"/>
                <a:gridCol w="270803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17.86%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44" y="19963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0784" y="281722"/>
            <a:ext cx="4142961" cy="2956605"/>
            <a:chOff x="572877" y="2930487"/>
            <a:chExt cx="3910988" cy="2885085"/>
          </a:xfrm>
        </p:grpSpPr>
        <p:sp>
          <p:nvSpPr>
            <p:cNvPr id="3" name="CuadroTexto 2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90662"/>
              </p:ext>
            </p:extLst>
          </p:nvPr>
        </p:nvGraphicFramePr>
        <p:xfrm>
          <a:off x="100479" y="3619885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14.29%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204 – </a:t>
                      </a:r>
                      <a:r>
                        <a:rPr lang="es-MX" sz="1350" dirty="0" smtClean="0"/>
                        <a:t>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05" y="22703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695" y="335473"/>
            <a:ext cx="4029945" cy="2491669"/>
            <a:chOff x="594911" y="683046"/>
            <a:chExt cx="3667071" cy="2137272"/>
          </a:xfrm>
        </p:grpSpPr>
        <p:sp>
          <p:nvSpPr>
            <p:cNvPr id="3" name="CuadroTexto 2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608496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10.71%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</a:t>
                      </a:r>
                      <a:r>
                        <a:rPr lang="es-MX" sz="1350" baseline="0" dirty="0" smtClean="0"/>
                        <a:t>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29" y="25285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00000"/>
              </p:ext>
            </p:extLst>
          </p:nvPr>
        </p:nvGraphicFramePr>
        <p:xfrm>
          <a:off x="100479" y="4728838"/>
          <a:ext cx="6657042" cy="251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9" y="308788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18222" y="248329"/>
            <a:ext cx="3652649" cy="3071973"/>
            <a:chOff x="649995" y="528810"/>
            <a:chExt cx="3349128" cy="2673547"/>
          </a:xfrm>
        </p:grpSpPr>
        <p:sp>
          <p:nvSpPr>
            <p:cNvPr id="3" name="CuadroTexto 2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70908"/>
              </p:ext>
            </p:extLst>
          </p:nvPr>
        </p:nvGraphicFramePr>
        <p:xfrm>
          <a:off x="100479" y="3872206"/>
          <a:ext cx="6657042" cy="322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939" y="228579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33223"/>
              </p:ext>
            </p:extLst>
          </p:nvPr>
        </p:nvGraphicFramePr>
        <p:xfrm>
          <a:off x="64119" y="3521532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MX" sz="28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sz="2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85.71%</a:t>
                      </a:r>
                      <a:endParaRPr lang="es-MX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/>
                        <a:t>309 –</a:t>
                      </a:r>
                      <a:r>
                        <a:rPr lang="es-MX" dirty="0" smtClean="0"/>
                        <a:t> Conversión</a:t>
                      </a:r>
                      <a:r>
                        <a:rPr lang="es-MX" baseline="0" dirty="0" smtClean="0"/>
                        <a:t> de texto cardinal a números naturales y viceversa.</a:t>
                      </a:r>
                    </a:p>
                    <a:p>
                      <a:pPr algn="l"/>
                      <a:r>
                        <a:rPr lang="es-MX" b="1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65" y="22211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61570"/>
              </p:ext>
            </p:extLst>
          </p:nvPr>
        </p:nvGraphicFramePr>
        <p:xfrm>
          <a:off x="100479" y="4047902"/>
          <a:ext cx="6657042" cy="2928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21.43%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 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305 –</a:t>
                      </a:r>
                      <a:r>
                        <a:rPr lang="es-MX" sz="1350" dirty="0" smtClean="0"/>
                        <a:t> Amplificación de fracciones (Equivalencia de fracciones por amplificación)</a:t>
                      </a:r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5" y="158869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4097" y="151328"/>
            <a:ext cx="3819264" cy="3009833"/>
            <a:chOff x="837282" y="649995"/>
            <a:chExt cx="3448279" cy="2443902"/>
          </a:xfrm>
        </p:grpSpPr>
        <p:sp>
          <p:nvSpPr>
            <p:cNvPr id="3" name="CuadroTexto 2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12639"/>
              </p:ext>
            </p:extLst>
          </p:nvPr>
        </p:nvGraphicFramePr>
        <p:xfrm>
          <a:off x="100479" y="3872206"/>
          <a:ext cx="6657042" cy="3751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17.86%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 números fraccionarios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311 – </a:t>
                      </a:r>
                      <a:r>
                        <a:rPr lang="es-MX" sz="1350" baseline="0" dirty="0" smtClean="0"/>
                        <a:t> Representación del modelo multiplicativo de números fraccionarios por naturales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67" y="1371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6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60206"/>
              </p:ext>
            </p:extLst>
          </p:nvPr>
        </p:nvGraphicFramePr>
        <p:xfrm>
          <a:off x="200958" y="5429230"/>
          <a:ext cx="6657042" cy="148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104 –</a:t>
                      </a:r>
                      <a:r>
                        <a:rPr lang="es-MX" sz="1350" baseline="0" dirty="0" smtClean="0"/>
                        <a:t> Ubicación de una coordenada en el primer cuadrante del plano artesiano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87" y="43854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77007" y="469117"/>
            <a:ext cx="6103985" cy="1927951"/>
            <a:chOff x="683046" y="1035585"/>
            <a:chExt cx="6103985" cy="1927951"/>
          </a:xfrm>
        </p:grpSpPr>
        <p:sp>
          <p:nvSpPr>
            <p:cNvPr id="7" name="CuadroTexto 6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99216"/>
              </p:ext>
            </p:extLst>
          </p:nvPr>
        </p:nvGraphicFramePr>
        <p:xfrm>
          <a:off x="100479" y="3172413"/>
          <a:ext cx="6657042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21.43%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78" y="13357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9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56390"/>
              </p:ext>
            </p:extLst>
          </p:nvPr>
        </p:nvGraphicFramePr>
        <p:xfrm>
          <a:off x="100479" y="3872206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7.14%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17" y="31539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29510" y="481750"/>
            <a:ext cx="4260433" cy="2940638"/>
            <a:chOff x="506777" y="6312665"/>
            <a:chExt cx="3855905" cy="2574704"/>
          </a:xfrm>
        </p:grpSpPr>
        <p:sp>
          <p:nvSpPr>
            <p:cNvPr id="3" name="CuadroTexto 2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1933"/>
              </p:ext>
            </p:extLst>
          </p:nvPr>
        </p:nvGraphicFramePr>
        <p:xfrm>
          <a:off x="100479" y="4145179"/>
          <a:ext cx="6657042" cy="3682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41375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209 –</a:t>
                      </a:r>
                      <a:r>
                        <a:rPr lang="es-MX" sz="1350" dirty="0" smtClean="0"/>
                        <a:t> Comparación de razones con cantidades discretas</a:t>
                      </a:r>
                    </a:p>
                    <a:p>
                      <a:r>
                        <a:rPr lang="es-MX" sz="1350" b="1" dirty="0" smtClean="0"/>
                        <a:t>210 –</a:t>
                      </a:r>
                      <a:r>
                        <a:rPr lang="es-MX" sz="1350" baseline="0" dirty="0" smtClean="0"/>
                        <a:t> Representación de un número fraccionario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34" y="187644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9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3" name="Rectángulo redondeado 2"/>
          <p:cNvSpPr/>
          <p:nvPr/>
        </p:nvSpPr>
        <p:spPr>
          <a:xfrm rot="18123150">
            <a:off x="-1819190" y="4187654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 O J A         D E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57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 rot="18123150">
            <a:off x="-1263218" y="3997342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 L A V E           D E  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07290"/>
              </p:ext>
            </p:extLst>
          </p:nvPr>
        </p:nvGraphicFramePr>
        <p:xfrm>
          <a:off x="64119" y="3521532"/>
          <a:ext cx="6657042" cy="1914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91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53.57%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310 -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31" y="10016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97569"/>
              </p:ext>
            </p:extLst>
          </p:nvPr>
        </p:nvGraphicFramePr>
        <p:xfrm>
          <a:off x="100479" y="4971191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57.14%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geometría.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107 –</a:t>
                      </a:r>
                      <a:r>
                        <a:rPr lang="es-MX" sz="1350" baseline="0" dirty="0" smtClean="0"/>
                        <a:t> Representación viso-espacial de figuras geométricas.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21" y="24174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59561"/>
              </p:ext>
            </p:extLst>
          </p:nvPr>
        </p:nvGraphicFramePr>
        <p:xfrm>
          <a:off x="100479" y="2595981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105 -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3" y="175585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85279"/>
              </p:ext>
            </p:extLst>
          </p:nvPr>
        </p:nvGraphicFramePr>
        <p:xfrm>
          <a:off x="138821" y="3331962"/>
          <a:ext cx="6657042" cy="334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67.86%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308 –</a:t>
                      </a:r>
                      <a:r>
                        <a:rPr lang="es-MX" sz="1350" dirty="0" smtClean="0"/>
                        <a:t> Inferencia del patrón que</a:t>
                      </a:r>
                      <a:r>
                        <a:rPr lang="es-MX" sz="1350" baseline="0" dirty="0" smtClean="0"/>
                        <a:t> rige una secuencia de números naturales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312 –</a:t>
                      </a:r>
                      <a:r>
                        <a:rPr lang="es-MX" sz="1350" baseline="0" dirty="0" smtClean="0"/>
                        <a:t> Conversión de una regla verbal de progresión geométrica ascendente a sucesión numérica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812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2906</TotalTime>
  <Words>4439</Words>
  <Application>Microsoft Office PowerPoint</Application>
  <PresentationFormat>Presentación en pantalla (4:3)</PresentationFormat>
  <Paragraphs>1483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Adriana</cp:lastModifiedBy>
  <cp:revision>196</cp:revision>
  <dcterms:created xsi:type="dcterms:W3CDTF">2018-10-01T17:57:09Z</dcterms:created>
  <dcterms:modified xsi:type="dcterms:W3CDTF">2019-06-05T04:07:08Z</dcterms:modified>
</cp:coreProperties>
</file>