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3" r:id="rId4"/>
    <p:sldId id="292" r:id="rId5"/>
    <p:sldId id="256" r:id="rId6"/>
    <p:sldId id="285" r:id="rId7"/>
    <p:sldId id="262" r:id="rId8"/>
    <p:sldId id="287" r:id="rId9"/>
    <p:sldId id="257" r:id="rId10"/>
    <p:sldId id="260" r:id="rId11"/>
    <p:sldId id="258" r:id="rId12"/>
    <p:sldId id="263" r:id="rId13"/>
    <p:sldId id="266" r:id="rId14"/>
    <p:sldId id="267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90" r:id="rId32"/>
    <p:sldId id="291" r:id="rId33"/>
    <p:sldId id="283" r:id="rId34"/>
    <p:sldId id="286" r:id="rId35"/>
    <p:sldId id="284" r:id="rId36"/>
    <p:sldId id="288" r:id="rId37"/>
    <p:sldId id="289" r:id="rId38"/>
    <p:sldId id="259" r:id="rId3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178089"/>
            <a:ext cx="10515600" cy="1325563"/>
          </a:xfrm>
        </p:spPr>
        <p:txBody>
          <a:bodyPr/>
          <a:lstStyle/>
          <a:p>
            <a:r>
              <a:rPr lang="es-MX" b="1" dirty="0" smtClean="0"/>
              <a:t>AVISO: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Este periodo </a:t>
            </a:r>
            <a:r>
              <a:rPr lang="es-MX" b="1" dirty="0" smtClean="0"/>
              <a:t>NO </a:t>
            </a:r>
            <a:r>
              <a:rPr lang="es-MX" dirty="0" smtClean="0"/>
              <a:t>tomará en cuenta la Carpeta como parte de la Evaluación.</a:t>
            </a:r>
          </a:p>
          <a:p>
            <a:endParaRPr lang="es-MX" dirty="0"/>
          </a:p>
          <a:p>
            <a:r>
              <a:rPr lang="es-MX" dirty="0" smtClean="0"/>
              <a:t>20%  Ensayo sobre el documental ‘</a:t>
            </a:r>
            <a:r>
              <a:rPr lang="es-MX" b="1" dirty="0" smtClean="0"/>
              <a:t>Bowling </a:t>
            </a:r>
            <a:r>
              <a:rPr lang="es-MX" b="1" dirty="0" err="1" smtClean="0"/>
              <a:t>for</a:t>
            </a:r>
            <a:r>
              <a:rPr lang="es-MX" b="1" dirty="0" smtClean="0"/>
              <a:t> </a:t>
            </a:r>
            <a:r>
              <a:rPr lang="es-MX" b="1" dirty="0" err="1" smtClean="0"/>
              <a:t>Columbine</a:t>
            </a:r>
            <a:r>
              <a:rPr lang="es-MX" dirty="0" smtClean="0"/>
              <a:t>’ de Michael Moore.</a:t>
            </a:r>
          </a:p>
          <a:p>
            <a:pPr lvl="1"/>
            <a:r>
              <a:rPr lang="es-MX" dirty="0" smtClean="0"/>
              <a:t>El ensayo es libre (procuren tomar en cuenta no sólo el contenido, sino la forma de presentar la investigación).</a:t>
            </a:r>
          </a:p>
          <a:p>
            <a:pPr lvl="1"/>
            <a:r>
              <a:rPr lang="es-MX" dirty="0" smtClean="0"/>
              <a:t>Extensión mínima una cuartilla, máximo cinco.</a:t>
            </a:r>
          </a:p>
          <a:p>
            <a:pPr lvl="1"/>
            <a:r>
              <a:rPr lang="es-MX" dirty="0" smtClean="0"/>
              <a:t>Formato libre.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957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748145" y="4048991"/>
            <a:ext cx="10515600" cy="2015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748145" y="1672936"/>
            <a:ext cx="10515600" cy="20158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implica </a:t>
            </a:r>
            <a:r>
              <a:rPr lang="es-MX" b="1" u="sng" dirty="0" smtClean="0"/>
              <a:t>Medir</a:t>
            </a:r>
            <a:r>
              <a:rPr lang="es-MX" b="1" dirty="0" smtClean="0"/>
              <a:t>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En ciencias naturales:</a:t>
            </a:r>
          </a:p>
          <a:p>
            <a:pPr marL="457200" lvl="1" indent="0">
              <a:buNone/>
            </a:pPr>
            <a:r>
              <a:rPr lang="es-MX" dirty="0" smtClean="0"/>
              <a:t>Asignar un valor numérico a una variable usando como referencia una escala.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Medir </a:t>
            </a:r>
            <a:r>
              <a:rPr lang="es-MX" sz="2000" b="1" dirty="0" smtClean="0"/>
              <a:t>la temperatura </a:t>
            </a:r>
            <a:endParaRPr lang="es-MX" sz="2000" dirty="0" smtClean="0"/>
          </a:p>
          <a:p>
            <a:endParaRPr lang="es-MX" b="1" dirty="0"/>
          </a:p>
          <a:p>
            <a:r>
              <a:rPr lang="es-MX" b="1" dirty="0" smtClean="0"/>
              <a:t>En ciencias sociales:</a:t>
            </a:r>
          </a:p>
          <a:p>
            <a:pPr marL="457200" lvl="1" indent="0">
              <a:buNone/>
            </a:pPr>
            <a:r>
              <a:rPr lang="es-MX" dirty="0" smtClean="0"/>
              <a:t>Asociar un </a:t>
            </a:r>
            <a:r>
              <a:rPr lang="es-MX" b="1" u="sng" dirty="0" smtClean="0"/>
              <a:t>concepto abstracto</a:t>
            </a:r>
            <a:r>
              <a:rPr lang="es-MX" dirty="0" smtClean="0"/>
              <a:t> con un </a:t>
            </a:r>
            <a:r>
              <a:rPr lang="es-MX" b="1" u="sng" dirty="0" smtClean="0"/>
              <a:t>indicador empírico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Medimos </a:t>
            </a:r>
            <a:r>
              <a:rPr lang="es-MX" sz="2000" b="1" u="sng" dirty="0" smtClean="0"/>
              <a:t>el acoso sexual</a:t>
            </a:r>
            <a:r>
              <a:rPr lang="es-MX" sz="2000" b="1" dirty="0" smtClean="0"/>
              <a:t> </a:t>
            </a:r>
            <a:r>
              <a:rPr lang="es-MX" sz="2000" dirty="0" smtClean="0"/>
              <a:t>a partir del </a:t>
            </a:r>
            <a:r>
              <a:rPr lang="es-MX" sz="2000" b="1" u="sng" dirty="0" smtClean="0"/>
              <a:t>número de denuncias registradas</a:t>
            </a:r>
            <a:r>
              <a:rPr lang="es-MX" sz="2000" b="1" dirty="0" smtClean="0"/>
              <a:t> </a:t>
            </a:r>
            <a:endParaRPr lang="es-MX" sz="2000" dirty="0" smtClean="0"/>
          </a:p>
          <a:p>
            <a:pPr marL="457200" lvl="1" indent="0">
              <a:buNone/>
            </a:pPr>
            <a:endParaRPr lang="es-MX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7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Ciencias naturales: </a:t>
            </a:r>
            <a:r>
              <a:rPr lang="es-MX" dirty="0" smtClean="0"/>
              <a:t>Termómetro, báscula, barómetro, regla, contador, reloj, cronómetro, etc.</a:t>
            </a:r>
            <a:endParaRPr lang="es-MX" b="1" dirty="0"/>
          </a:p>
          <a:p>
            <a:endParaRPr lang="es-ES" dirty="0" smtClean="0"/>
          </a:p>
          <a:p>
            <a:r>
              <a:rPr lang="es-ES" b="1" dirty="0" smtClean="0"/>
              <a:t>Ciencias sociales</a:t>
            </a:r>
            <a:endParaRPr lang="es-MX" b="1" dirty="0" smtClean="0"/>
          </a:p>
          <a:p>
            <a:pPr lvl="1"/>
            <a:r>
              <a:rPr lang="es-MX" dirty="0" smtClean="0"/>
              <a:t>Exámenes</a:t>
            </a:r>
          </a:p>
          <a:p>
            <a:pPr lvl="1"/>
            <a:r>
              <a:rPr lang="es-ES" dirty="0" smtClean="0"/>
              <a:t>Encuestas</a:t>
            </a:r>
            <a:endParaRPr lang="es-MX" dirty="0" smtClean="0"/>
          </a:p>
          <a:p>
            <a:pPr lvl="1"/>
            <a:r>
              <a:rPr lang="es-MX" dirty="0" smtClean="0"/>
              <a:t>Cuestionarios</a:t>
            </a:r>
          </a:p>
          <a:p>
            <a:pPr lvl="1"/>
            <a:r>
              <a:rPr lang="es-MX" dirty="0" smtClean="0"/>
              <a:t>Reportes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5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4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dirty="0"/>
              <a:t>Comparando las puntuaciones obtenidas por dos personas distintas cuando se juzga un mismo objeto</a:t>
            </a:r>
          </a:p>
          <a:p>
            <a:pPr lvl="1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2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b="1" u="sng" dirty="0" smtClean="0"/>
              <a:t>Comparando las puntuaciones asignadas a un mismo objeto en dos momentos (</a:t>
            </a:r>
            <a:r>
              <a:rPr lang="es-MX" b="1" i="1" u="sng" dirty="0" smtClean="0"/>
              <a:t>cercanos en el tiempo</a:t>
            </a:r>
            <a:r>
              <a:rPr lang="es-MX" b="1" u="sng" dirty="0" smtClean="0"/>
              <a:t>)</a:t>
            </a:r>
          </a:p>
          <a:p>
            <a:pPr lvl="1"/>
            <a:r>
              <a:rPr lang="es-MX" dirty="0" smtClean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06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202530"/>
            <a:ext cx="11556999" cy="513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Imagina que se mide </a:t>
            </a:r>
            <a:r>
              <a:rPr lang="es-MX" b="1" dirty="0" smtClean="0"/>
              <a:t>la estatura </a:t>
            </a:r>
            <a:r>
              <a:rPr lang="es-MX" dirty="0" smtClean="0"/>
              <a:t>de un grupo de niños de preescolar en dos semanas distintas y se obtienen los siguientes valores (cm)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0" y="2362729"/>
            <a:ext cx="7296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48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" y="2853267"/>
            <a:ext cx="4738902" cy="20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b="1" u="sng" dirty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4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82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" y="2667001"/>
            <a:ext cx="4738902" cy="20230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6114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2612257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7662334" y="5898358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 rot="16200000">
            <a:off x="4186145" y="3462339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94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92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64" y="136525"/>
            <a:ext cx="10515600" cy="1325563"/>
          </a:xfrm>
        </p:spPr>
        <p:txBody>
          <a:bodyPr/>
          <a:lstStyle/>
          <a:p>
            <a:r>
              <a:rPr lang="es-MX" b="1" dirty="0" smtClean="0"/>
              <a:t>AVISO: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Este periodo </a:t>
            </a:r>
            <a:r>
              <a:rPr lang="es-MX" b="1" dirty="0" smtClean="0"/>
              <a:t>NO </a:t>
            </a:r>
            <a:r>
              <a:rPr lang="es-MX" dirty="0" smtClean="0"/>
              <a:t>tomará en cuenta la Carpeta como parte de la Evaluación.</a:t>
            </a:r>
          </a:p>
          <a:p>
            <a:endParaRPr lang="es-MX" dirty="0"/>
          </a:p>
          <a:p>
            <a:r>
              <a:rPr lang="es-MX" dirty="0" smtClean="0"/>
              <a:t>20%  Trabajo sobre el documental ‘</a:t>
            </a:r>
            <a:r>
              <a:rPr lang="es-MX" b="1" dirty="0" err="1" smtClean="0"/>
              <a:t>Behind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curve</a:t>
            </a:r>
            <a:r>
              <a:rPr lang="es-MX" dirty="0" smtClean="0"/>
              <a:t>’ de </a:t>
            </a:r>
            <a:r>
              <a:rPr lang="es-MX" dirty="0" err="1" smtClean="0"/>
              <a:t>Netflix</a:t>
            </a:r>
            <a:endParaRPr lang="es-MX" dirty="0" smtClean="0"/>
          </a:p>
          <a:p>
            <a:pPr lvl="1"/>
            <a:r>
              <a:rPr lang="es-MX" dirty="0" smtClean="0"/>
              <a:t>Extensión mínima una cuartilla.</a:t>
            </a:r>
          </a:p>
          <a:p>
            <a:pPr lvl="1"/>
            <a:r>
              <a:rPr lang="es-MX" dirty="0" smtClean="0"/>
              <a:t>Identificar: </a:t>
            </a:r>
          </a:p>
          <a:p>
            <a:pPr lvl="2"/>
            <a:r>
              <a:rPr lang="es-MX" dirty="0" smtClean="0"/>
              <a:t>Problema o situación a estudiar</a:t>
            </a:r>
          </a:p>
          <a:p>
            <a:pPr lvl="2"/>
            <a:r>
              <a:rPr lang="es-MX" dirty="0" smtClean="0"/>
              <a:t>Pregunta de investigación</a:t>
            </a:r>
          </a:p>
          <a:p>
            <a:pPr lvl="2"/>
            <a:r>
              <a:rPr lang="es-MX" dirty="0" smtClean="0"/>
              <a:t>Objetivos </a:t>
            </a:r>
          </a:p>
          <a:p>
            <a:pPr lvl="2"/>
            <a:r>
              <a:rPr lang="es-MX" dirty="0" smtClean="0"/>
              <a:t>Justificación</a:t>
            </a:r>
          </a:p>
          <a:p>
            <a:pPr lvl="2"/>
            <a:r>
              <a:rPr lang="es-MX" dirty="0" smtClean="0"/>
              <a:t>Evidencia/información previa</a:t>
            </a:r>
          </a:p>
          <a:p>
            <a:pPr lvl="2"/>
            <a:r>
              <a:rPr lang="es-MX" dirty="0" smtClean="0"/>
              <a:t>Método(s) empleados</a:t>
            </a:r>
          </a:p>
          <a:p>
            <a:pPr lvl="2"/>
            <a:r>
              <a:rPr lang="es-MX" dirty="0" smtClean="0"/>
              <a:t>Resultados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519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positiva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66" y="1027906"/>
            <a:ext cx="7256135" cy="53001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062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negativa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-1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65" y="829734"/>
            <a:ext cx="7074672" cy="52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nula.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0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26" y="470600"/>
            <a:ext cx="7871408" cy="57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0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</a:p>
          <a:p>
            <a:pPr marL="0" indent="0">
              <a:buNone/>
            </a:pPr>
            <a:r>
              <a:rPr lang="es-MX" b="1" dirty="0" smtClean="0"/>
              <a:t>			r = </a:t>
            </a:r>
            <a:r>
              <a:rPr lang="es-MX" dirty="0" smtClean="0"/>
              <a:t>(-1 a 1)</a:t>
            </a:r>
          </a:p>
          <a:p>
            <a:pPr marL="0" indent="0">
              <a:buNone/>
            </a:pPr>
            <a:r>
              <a:rPr lang="es-MX" sz="2000" dirty="0" smtClean="0"/>
              <a:t>	</a:t>
            </a:r>
            <a:r>
              <a:rPr lang="es-MX" sz="2000" dirty="0"/>
              <a:t>	</a:t>
            </a:r>
            <a:r>
              <a:rPr lang="es-MX" sz="2000" dirty="0" smtClean="0"/>
              <a:t>		El signo nos indica la </a:t>
            </a:r>
            <a:r>
              <a:rPr lang="es-MX" sz="2000" b="1" dirty="0" smtClean="0"/>
              <a:t>dirección</a:t>
            </a:r>
            <a:r>
              <a:rPr lang="es-MX" sz="2000" dirty="0" smtClean="0"/>
              <a:t> de la correlación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           		                Su valor absoluto indica la </a:t>
            </a:r>
            <a:r>
              <a:rPr lang="es-MX" sz="2000" b="1" dirty="0" smtClean="0"/>
              <a:t>fuerza</a:t>
            </a:r>
            <a:r>
              <a:rPr lang="es-MX" sz="2000" dirty="0"/>
              <a:t> </a:t>
            </a:r>
            <a:r>
              <a:rPr lang="es-MX" sz="2000" dirty="0" smtClean="0"/>
              <a:t>de la correlación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Hace referencia al grado en que realmente se está midiendo lo 	que se quiere medir, (</a:t>
            </a:r>
            <a:r>
              <a:rPr lang="es-MX" i="1" dirty="0" smtClean="0"/>
              <a:t>¿qué tan válido es decir que estoy midiendo 	lo que quiero medir?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	Ejemplo: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	</a:t>
            </a:r>
            <a:r>
              <a:rPr lang="es-MX" dirty="0" smtClean="0"/>
              <a:t>Medir la “condición física” de las personas, aplicándoles un 		cuestionario de autovaloración.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228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contenido: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captura </a:t>
            </a:r>
            <a:r>
              <a:rPr lang="es-MX" b="1" dirty="0" smtClean="0"/>
              <a:t>la totalidad </a:t>
            </a:r>
            <a:r>
              <a:rPr lang="es-MX" dirty="0" smtClean="0"/>
              <a:t>de aspectos contenidos en mi variable de interés.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Hacer un examen de certificación de idioma que sólo considere la parte oral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44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La correlación entre qué tan bien me va en el examen de certificación de inglés </a:t>
            </a:r>
            <a:r>
              <a:rPr lang="es-MX" b="1" dirty="0" smtClean="0"/>
              <a:t>TOEFL </a:t>
            </a:r>
            <a:r>
              <a:rPr lang="es-MX" dirty="0" smtClean="0"/>
              <a:t>y el </a:t>
            </a:r>
            <a:r>
              <a:rPr lang="es-MX" b="1" dirty="0" smtClean="0"/>
              <a:t>IELS.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5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r>
              <a:rPr lang="es-MX" dirty="0" smtClean="0"/>
              <a:t>	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b="1" dirty="0" smtClean="0"/>
              <a:t>Validez concurrente: </a:t>
            </a:r>
            <a:r>
              <a:rPr lang="es-MX" dirty="0" smtClean="0"/>
              <a:t>Cuando ya se tienen ambas medidas y se comparan</a:t>
            </a:r>
            <a:endParaRPr lang="es-MX" b="1" dirty="0" smtClean="0"/>
          </a:p>
          <a:p>
            <a:pPr marL="914400" lvl="2" indent="0">
              <a:buNone/>
            </a:pPr>
            <a:endParaRPr lang="es-MX" b="1" dirty="0"/>
          </a:p>
          <a:p>
            <a:pPr marL="914400" lvl="2" indent="0">
              <a:buNone/>
            </a:pPr>
            <a:r>
              <a:rPr lang="es-MX" b="1" dirty="0" smtClean="0"/>
              <a:t>	Validez predictiva: </a:t>
            </a:r>
            <a:r>
              <a:rPr lang="es-MX" dirty="0" smtClean="0"/>
              <a:t>Cuando se utiliza una de las dos medidas para intentar 				  predecir lo que se obtendrá en la segunda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930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</a:t>
            </a:r>
            <a:r>
              <a:rPr lang="es-MX" b="1" dirty="0"/>
              <a:t>de criterio </a:t>
            </a:r>
            <a:endParaRPr lang="es-MX" b="1" dirty="0" smtClean="0"/>
          </a:p>
          <a:p>
            <a:pPr marL="457200" lvl="1" indent="0">
              <a:buNone/>
            </a:pPr>
            <a:r>
              <a:rPr lang="es-MX" dirty="0" smtClean="0"/>
              <a:t>	Se refiere a la </a:t>
            </a:r>
            <a:r>
              <a:rPr lang="es-MX" b="1" dirty="0" smtClean="0"/>
              <a:t>correspondencia</a:t>
            </a:r>
            <a:r>
              <a:rPr lang="es-MX" dirty="0" smtClean="0"/>
              <a:t> entre lo que mi instrumento de 	medición 	mide, y </a:t>
            </a:r>
            <a:r>
              <a:rPr lang="es-MX" b="1" dirty="0" smtClean="0"/>
              <a:t>lo que la teoría </a:t>
            </a:r>
            <a:r>
              <a:rPr lang="es-MX" dirty="0" smtClean="0"/>
              <a:t>dice que debería medir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¡¡¡Usar el número de premios Nobel ganados por cada 10 millones de habitantes para evaluar la inteligencia de las personas!!!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53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ecológica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El grado en que el instrumento de medida que estoy utilizando 	se adecúa al contexto en que la estoy aplicando</a:t>
            </a:r>
            <a:r>
              <a:rPr lang="es-MX" b="1" dirty="0" smtClean="0"/>
              <a:t>	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Aplicación de cuestionarios extranjeros.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30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Ejercicio en clase: Recolección de datos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Hoja de papel.</a:t>
            </a:r>
          </a:p>
          <a:p>
            <a:pPr lvl="1"/>
            <a:r>
              <a:rPr lang="es-MX" dirty="0" smtClean="0"/>
              <a:t>Nombre</a:t>
            </a:r>
          </a:p>
          <a:p>
            <a:pPr lvl="1"/>
            <a:r>
              <a:rPr lang="es-MX" dirty="0" smtClean="0"/>
              <a:t>Grupo</a:t>
            </a:r>
          </a:p>
          <a:p>
            <a:pPr lvl="1"/>
            <a:r>
              <a:rPr lang="es-MX" dirty="0" smtClean="0"/>
              <a:t>Edad</a:t>
            </a:r>
          </a:p>
          <a:p>
            <a:pPr lvl="1"/>
            <a:r>
              <a:rPr lang="es-MX" dirty="0" smtClean="0"/>
              <a:t>Promedio global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8999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5" y="1330036"/>
            <a:ext cx="7917873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06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6" y="1330036"/>
            <a:ext cx="3834246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Objetividad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el grado en que nuestro instrumento está libre de </a:t>
            </a:r>
            <a:r>
              <a:rPr lang="es-MX" b="1" dirty="0" smtClean="0"/>
              <a:t>sesgos 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Por ejemplo:</a:t>
            </a:r>
          </a:p>
          <a:p>
            <a:pPr lvl="1"/>
            <a:r>
              <a:rPr lang="es-MX" dirty="0" smtClean="0"/>
              <a:t>Tener cuidado con la </a:t>
            </a:r>
            <a:r>
              <a:rPr lang="es-MX" b="1" dirty="0" smtClean="0"/>
              <a:t>“deseabilidad social”</a:t>
            </a:r>
          </a:p>
          <a:p>
            <a:pPr lvl="1"/>
            <a:r>
              <a:rPr lang="es-MX" dirty="0" smtClean="0"/>
              <a:t>Tener cuidado con la redacción de mi instrumento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Observando los patrones de respuesta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266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 smtClean="0"/>
              <a:t>Debe ser replicable en el tiempo y entre aplicadores</a:t>
            </a:r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/>
              <a:t>¡</a:t>
            </a:r>
            <a:r>
              <a:rPr lang="es-ES" dirty="0" smtClean="0"/>
              <a:t>Debe medir lo que interesa medir!</a:t>
            </a:r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Debe representar la realidad de la manera más pura posible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590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Recolección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327506" y="1715173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4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Introducción al análisis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6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¿De qué tipo son mis datos?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059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8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95" y="578861"/>
            <a:ext cx="10310468" cy="60713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2445"/>
          </a:xfrm>
        </p:spPr>
        <p:txBody>
          <a:bodyPr>
            <a:normAutofit/>
          </a:bodyPr>
          <a:lstStyle/>
          <a:p>
            <a:r>
              <a:rPr lang="es-MX" sz="2500" b="1" dirty="0" smtClean="0">
                <a:solidFill>
                  <a:srgbClr val="FF0000"/>
                </a:solidFill>
              </a:rPr>
              <a:t>Edad:____________</a:t>
            </a:r>
            <a:br>
              <a:rPr lang="es-MX" sz="2500" b="1" dirty="0" smtClean="0">
                <a:solidFill>
                  <a:srgbClr val="FF0000"/>
                </a:solidFill>
              </a:rPr>
            </a:br>
            <a:r>
              <a:rPr lang="es-MX" sz="2500" b="1" dirty="0" smtClean="0">
                <a:solidFill>
                  <a:srgbClr val="FF0000"/>
                </a:solidFill>
              </a:rPr>
              <a:t>Promedio General________________</a:t>
            </a:r>
            <a:endParaRPr lang="es-MX" sz="2500" b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891645" y="862445"/>
            <a:ext cx="54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Nombre y Grupo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1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sa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880533" y="685800"/>
            <a:ext cx="10498667" cy="537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Recolección y Análisis de datos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(Unidad 3: Desarrollo y Descripción del procedimiento)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95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Observo el mundo y selecciono un </a:t>
            </a:r>
            <a:r>
              <a:rPr lang="es-MX" b="1" dirty="0" smtClean="0"/>
              <a:t>tema de interés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Defino mi </a:t>
            </a:r>
            <a:r>
              <a:rPr lang="es-MX" b="1" dirty="0" smtClean="0"/>
              <a:t>pregunta de investigación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Planteo qué </a:t>
            </a:r>
            <a:r>
              <a:rPr lang="es-MX" b="1" dirty="0" smtClean="0"/>
              <a:t>objetivos</a:t>
            </a:r>
            <a:r>
              <a:rPr lang="es-MX" dirty="0"/>
              <a:t> </a:t>
            </a:r>
            <a:r>
              <a:rPr lang="es-MX" dirty="0" smtClean="0"/>
              <a:t>tendrá mi investigación y bajo qué </a:t>
            </a:r>
            <a:r>
              <a:rPr lang="es-MX" b="1" dirty="0" smtClean="0"/>
              <a:t>justificación</a:t>
            </a:r>
            <a:r>
              <a:rPr lang="es-MX" dirty="0" smtClean="0"/>
              <a:t> es relevante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237134" y="2514597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 informo al respecto</a:t>
            </a:r>
          </a:p>
          <a:p>
            <a:pPr algn="ctr"/>
            <a:r>
              <a:rPr lang="es-ES" b="1" dirty="0" smtClean="0"/>
              <a:t>(Marco teórico)</a:t>
            </a:r>
            <a:endParaRPr lang="es-MX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7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Definimos nuestro </a:t>
            </a:r>
            <a:r>
              <a:rPr lang="es-MX" b="1" dirty="0" smtClean="0"/>
              <a:t>Método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Medimos y registramos </a:t>
            </a:r>
            <a:r>
              <a:rPr lang="es-MX" dirty="0" smtClean="0"/>
              <a:t>los valores de las variables de estudio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</a:t>
            </a:r>
            <a:r>
              <a:rPr lang="es-MX" b="1" dirty="0" smtClean="0"/>
              <a:t>analizan</a:t>
            </a:r>
            <a:r>
              <a:rPr lang="es-MX" dirty="0" smtClean="0"/>
              <a:t> los datos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abstraen</a:t>
            </a:r>
            <a:r>
              <a:rPr lang="es-MX" b="1" dirty="0" smtClean="0"/>
              <a:t> conclusiones</a:t>
            </a:r>
            <a:endParaRPr lang="es-MX" b="1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6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Clase 1:</a:t>
            </a:r>
          </a:p>
          <a:p>
            <a:endParaRPr lang="es-ES" dirty="0"/>
          </a:p>
          <a:p>
            <a:pPr lvl="1"/>
            <a:r>
              <a:rPr lang="es-ES" dirty="0" smtClean="0"/>
              <a:t>¿Qué es Medir?</a:t>
            </a:r>
          </a:p>
          <a:p>
            <a:pPr lvl="1"/>
            <a:r>
              <a:rPr lang="es-ES" dirty="0" smtClean="0"/>
              <a:t>¿Qué son los Instrumentos de Medición?</a:t>
            </a:r>
            <a:endParaRPr lang="es-MX" dirty="0"/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5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0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¿Qué es “Medir”?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752724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922</Words>
  <Application>Microsoft Office PowerPoint</Application>
  <PresentationFormat>Personalizado</PresentationFormat>
  <Paragraphs>203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AVISO:</vt:lpstr>
      <vt:lpstr>AVISO:</vt:lpstr>
      <vt:lpstr>Ejercicio en clase: Recolección de datos</vt:lpstr>
      <vt:lpstr>Edad:____________ Promedio General________________</vt:lpstr>
      <vt:lpstr>Recolección y Análisis de datos</vt:lpstr>
      <vt:lpstr>Procedimiento general</vt:lpstr>
      <vt:lpstr>Procedimiento general</vt:lpstr>
      <vt:lpstr>Presentación de PowerPoint</vt:lpstr>
      <vt:lpstr>¿Qué es “Medir”?</vt:lpstr>
      <vt:lpstr>¿Qué implica Medir?</vt:lpstr>
      <vt:lpstr>Instrumento de medición</vt:lpstr>
      <vt:lpstr>Instrumento de medición</vt:lpstr>
      <vt:lpstr>Acerca de la Confiabilidad</vt:lpstr>
      <vt:lpstr>Acerca de la Confiabilidad</vt:lpstr>
      <vt:lpstr>Ejemplo de un instrumento de medición poco confiable.</vt:lpstr>
      <vt:lpstr>Ejemplo de un instrumento de medición poco confiable.</vt:lpstr>
      <vt:lpstr>Acerca de la Confiabilidad</vt:lpstr>
      <vt:lpstr>Ejemplo de un instrumento de medición poco confiable.</vt:lpstr>
      <vt:lpstr>Acerca de la Confiabilidad</vt:lpstr>
      <vt:lpstr> </vt:lpstr>
      <vt:lpstr> </vt:lpstr>
      <vt:lpstr> </vt:lpstr>
      <vt:lpstr>Acerca de la Confiabilidad</vt:lpstr>
      <vt:lpstr>Acerca de la Validez</vt:lpstr>
      <vt:lpstr>Acerca de la Validez</vt:lpstr>
      <vt:lpstr>Acerca de la Validez</vt:lpstr>
      <vt:lpstr>Acerca de la Validez</vt:lpstr>
      <vt:lpstr>Acerca de la Validez</vt:lpstr>
      <vt:lpstr>Acerca de la Validez</vt:lpstr>
      <vt:lpstr>Validez y Confiabilidad, un ejemplo didáctico:</vt:lpstr>
      <vt:lpstr>Validez y Confiabilidad, un ejemplo didáctico:</vt:lpstr>
      <vt:lpstr>Validez y Confiabilidad, un ejemplo didáctico:</vt:lpstr>
      <vt:lpstr>Acerca de la Objetividad</vt:lpstr>
      <vt:lpstr>Instrumento de medición</vt:lpstr>
      <vt:lpstr>Recolección de Datos</vt:lpstr>
      <vt:lpstr>Introducción al análisis de datos</vt:lpstr>
      <vt:lpstr>¿De qué tipo son mis datos?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sandra de la peña</cp:lastModifiedBy>
  <cp:revision>29</cp:revision>
  <dcterms:created xsi:type="dcterms:W3CDTF">2019-02-18T19:58:46Z</dcterms:created>
  <dcterms:modified xsi:type="dcterms:W3CDTF">2019-03-22T06:01:37Z</dcterms:modified>
</cp:coreProperties>
</file>