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ACC-95B5-4839-9A0E-A0C954C44A61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224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ACC-95B5-4839-9A0E-A0C954C44A61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59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ACC-95B5-4839-9A0E-A0C954C44A61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541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ACC-95B5-4839-9A0E-A0C954C44A61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33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ACC-95B5-4839-9A0E-A0C954C44A61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579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ACC-95B5-4839-9A0E-A0C954C44A61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162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ACC-95B5-4839-9A0E-A0C954C44A61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50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ACC-95B5-4839-9A0E-A0C954C44A61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235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ACC-95B5-4839-9A0E-A0C954C44A61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81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ACC-95B5-4839-9A0E-A0C954C44A61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94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ACC-95B5-4839-9A0E-A0C954C44A61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02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5ACC-95B5-4839-9A0E-A0C954C44A61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928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042987"/>
            <a:ext cx="110394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4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742950"/>
            <a:ext cx="10953750" cy="5372100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619125" y="4902200"/>
            <a:ext cx="10953750" cy="4148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03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247900"/>
            <a:ext cx="10944225" cy="236220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708553" y="3860800"/>
            <a:ext cx="3727979" cy="313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03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29" y="213253"/>
            <a:ext cx="5994930" cy="371255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469" y="1617133"/>
            <a:ext cx="2847460" cy="226634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989" y="1684866"/>
            <a:ext cx="2657478" cy="21287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787" y="4245020"/>
            <a:ext cx="2868613" cy="2190175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869029" y="1689098"/>
            <a:ext cx="3008440" cy="23071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989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14350"/>
            <a:ext cx="109347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2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876300"/>
            <a:ext cx="109061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99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095375"/>
            <a:ext cx="7496175" cy="466725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2485232" y="5325533"/>
            <a:ext cx="1604168" cy="313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296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7" y="236537"/>
            <a:ext cx="7705725" cy="5114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50" y="3429000"/>
            <a:ext cx="8343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47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866775"/>
            <a:ext cx="73342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62112"/>
            <a:ext cx="108966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45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286000"/>
            <a:ext cx="109061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8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897365"/>
              </p:ext>
            </p:extLst>
          </p:nvPr>
        </p:nvGraphicFramePr>
        <p:xfrm>
          <a:off x="194733" y="365125"/>
          <a:ext cx="11633200" cy="59055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934"/>
                <a:gridCol w="3412066"/>
                <a:gridCol w="482600"/>
                <a:gridCol w="3175000"/>
                <a:gridCol w="414867"/>
                <a:gridCol w="3750733"/>
              </a:tblGrid>
              <a:tr h="244475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500" dirty="0">
                          <a:effectLst/>
                        </a:rPr>
                        <a:t>Operaciones cognitivas PLANEA ELCE 09</a:t>
                      </a:r>
                      <a:endParaRPr lang="es-MX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173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</a:rPr>
                        <a:t>Espacio, forma y medida</a:t>
                      </a:r>
                      <a:endParaRPr lang="es-MX" sz="14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</a:rPr>
                        <a:t>Manejo de información</a:t>
                      </a:r>
                      <a:endParaRPr lang="es-MX" sz="1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lnR w="12700" cmpd="sng">
                      <a:noFill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solidFill>
                            <a:schemeClr val="bg1"/>
                          </a:solidFill>
                          <a:effectLst/>
                        </a:rPr>
                        <a:t>Sentido numérico y pensamiento algebraico 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</a:tr>
              <a:tr h="117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No.</a:t>
                      </a:r>
                      <a:endParaRPr lang="es-MX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Operaciones cognitivas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bg1"/>
                          </a:solidFill>
                          <a:effectLst/>
                        </a:rPr>
                        <a:t>No.</a:t>
                      </a:r>
                      <a:endParaRPr lang="es-MX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Operaciones cognitivas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No.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lnT w="12700" cmpd="sng">
                      <a:noFill/>
                    </a:lnT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Operaciones cognitivas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lnT w="12700" cmpd="sng">
                      <a:noFill/>
                    </a:lnT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O1</a:t>
                      </a:r>
                      <a:endParaRPr lang="es-MX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Comprensión de problemas matemáticos contextualizados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bg1"/>
                          </a:solidFill>
                          <a:effectLst/>
                        </a:rPr>
                        <a:t>O1</a:t>
                      </a:r>
                      <a:endParaRPr lang="es-MX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Comprensión de problemas matemáticos contextualizados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O1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Comprensión de problemas matemáticos contextualizados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</a:tr>
              <a:tr h="211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O2</a:t>
                      </a:r>
                      <a:endParaRPr lang="es-MX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Comprensión del Sistema Internacional de Unidades (SIU)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bg1"/>
                          </a:solidFill>
                          <a:effectLst/>
                        </a:rPr>
                        <a:t>O2</a:t>
                      </a:r>
                      <a:endParaRPr lang="es-MX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Comprensión del Sistema Internacional de Unidades (SIU)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O2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Comprensión del Sistema Internacional de Unidades (SIU)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</a:tr>
              <a:tr h="313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O3</a:t>
                      </a:r>
                      <a:endParaRPr lang="es-MX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Aplicación de operaciones aritméticas básicas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bg1"/>
                          </a:solidFill>
                          <a:effectLst/>
                        </a:rPr>
                        <a:t>O3</a:t>
                      </a:r>
                      <a:endParaRPr lang="es-MX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Aplicación de operaciones aritméticas básicas 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03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Operación de valores posicionales con números naturales o decimales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</a:tr>
              <a:tr h="211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O4</a:t>
                      </a:r>
                      <a:endParaRPr lang="es-MX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Identificación de las características de las figuras geométricas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bg1"/>
                          </a:solidFill>
                          <a:effectLst/>
                        </a:rPr>
                        <a:t>O4</a:t>
                      </a:r>
                      <a:endParaRPr lang="es-MX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Identificación y representación de modelos aritméticos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O4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Aplicación de operaciones aritméticas básicas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</a:tr>
              <a:tr h="422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O5</a:t>
                      </a:r>
                      <a:endParaRPr lang="es-MX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Identificación y representación de fórmulas para obtener área, perímetro, volumen, e incógnitas de figuras geométricas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b="1">
                          <a:solidFill>
                            <a:schemeClr val="bg1"/>
                          </a:solidFill>
                          <a:effectLst/>
                        </a:rPr>
                        <a:t>O5</a:t>
                      </a:r>
                      <a:endParaRPr lang="es-MX" sz="10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Análisis e interpretación de la información presentada en una gráfica de barra, poligonal o circular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O5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Identificación y/o representación de expresiones y ecuaciones algebraicas de primer, segundo y/o tercer grado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</a:tr>
              <a:tr h="2817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O6</a:t>
                      </a:r>
                      <a:endParaRPr lang="es-MX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Representación de modelos aritméticos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bg1"/>
                          </a:solidFill>
                          <a:effectLst/>
                        </a:rPr>
                        <a:t>O6</a:t>
                      </a:r>
                      <a:endParaRPr lang="es-MX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Interpretación de datos contenidos en una tabla con frecuencias absolutas y relativas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O6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Operación de ecuaciones algebraicas de primer, segundo y/o tercer grado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</a:tr>
              <a:tr h="422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O7</a:t>
                      </a:r>
                      <a:endParaRPr lang="es-MX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Comprensión de los elementos y tecnicismos propios de la geometría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bg1"/>
                          </a:solidFill>
                          <a:effectLst/>
                        </a:rPr>
                        <a:t>O7</a:t>
                      </a:r>
                      <a:endParaRPr lang="es-MX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Comprensión de las nociones básicas de las relaciones de proporcionalidad y/o porcentaje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O7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Identificación y/o representación de fórmulas para obtener perímetro o área de triángulos, cuadriláteros, otros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</a:tr>
              <a:tr h="7043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O8</a:t>
                      </a:r>
                      <a:endParaRPr lang="es-MX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Comprensión </a:t>
                      </a:r>
                      <a:r>
                        <a:rPr lang="es-MX" sz="1200" dirty="0" err="1">
                          <a:effectLst/>
                        </a:rPr>
                        <a:t>visoespacial</a:t>
                      </a:r>
                      <a:r>
                        <a:rPr lang="es-MX" sz="1200" dirty="0">
                          <a:effectLst/>
                        </a:rPr>
                        <a:t> de los criterios de simetría axial, rotación y traslación de figuras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bg1"/>
                          </a:solidFill>
                          <a:effectLst/>
                        </a:rPr>
                        <a:t>O8</a:t>
                      </a:r>
                      <a:endParaRPr lang="es-MX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Comprensión de las características, elementos y método de ubicación en el primer cuadrante de un plano cartesiano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O8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Identificación y representación de modelos aditivos, resta o multiplicación con expresiones algebraicas (monomio, polinomio), notación científica, números fraccionarios, decimales, enteros, etcétera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/>
                </a:tc>
              </a:tr>
              <a:tr h="422612">
                <a:tc rowSpan="4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 </a:t>
                      </a:r>
                      <a:endParaRPr lang="es-MX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 rowSpan="4"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MX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bg1"/>
                          </a:solidFill>
                          <a:effectLst/>
                        </a:rPr>
                        <a:t>O9</a:t>
                      </a:r>
                      <a:endParaRPr lang="es-MX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Comprensión de las nociones básicas de probabilidad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O9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Traducción de expresiones y/o fórmulas (con lenguaje geométrico, lenguaje algebraico) al lenguaje natural (y viceversa)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/>
                </a:tc>
              </a:tr>
              <a:tr h="281741">
                <a:tc gridSpan="2"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MX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 hMerge="1"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bg1"/>
                          </a:solidFill>
                          <a:effectLst/>
                        </a:rPr>
                        <a:t>O10</a:t>
                      </a:r>
                      <a:endParaRPr lang="es-MX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Representación gráfica de funciones lineales (forma y=mx) con variables de tiempo y distancia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O10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Identificación y representación de  números fraccionarios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</a:tr>
              <a:tr h="211306">
                <a:tc gridSpan="2"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MX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 hMerge="1"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 rowSpan="2"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MX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MX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O11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Comprensión de los elementos y tecnicismos propios de la geometría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</a:tr>
              <a:tr h="422612">
                <a:tc gridSpan="2"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MX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 hMerge="1"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 gridSpan="2"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MX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O12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Comprensión de las características, elementos y método de ubicación en el primer cuadrante de un plano cartesiano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475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357312"/>
            <a:ext cx="81248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1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2347912"/>
            <a:ext cx="109823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18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61937"/>
            <a:ext cx="1108710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47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561975"/>
            <a:ext cx="107918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42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33350"/>
            <a:ext cx="109156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94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54529"/>
            <a:ext cx="10944225" cy="50958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691" y="1040870"/>
            <a:ext cx="35623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09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" y="204328"/>
            <a:ext cx="8250766" cy="61435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71" y="1543580"/>
            <a:ext cx="3729162" cy="480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11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2233612"/>
            <a:ext cx="109823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12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243012"/>
            <a:ext cx="80391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03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314450"/>
            <a:ext cx="108585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8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8" y="119278"/>
            <a:ext cx="8157369" cy="29974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Rectángulo redondeado 5"/>
          <p:cNvSpPr/>
          <p:nvPr/>
        </p:nvSpPr>
        <p:spPr>
          <a:xfrm>
            <a:off x="283898" y="2473269"/>
            <a:ext cx="5498835" cy="6265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6760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1" y="132820"/>
            <a:ext cx="69056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6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614487"/>
            <a:ext cx="109442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76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395287"/>
            <a:ext cx="73628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81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1957387"/>
            <a:ext cx="66198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45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2371725"/>
            <a:ext cx="108680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23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024062"/>
            <a:ext cx="109251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99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881062"/>
            <a:ext cx="102584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12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2386012"/>
            <a:ext cx="109823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30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323975"/>
            <a:ext cx="109632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02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533400"/>
            <a:ext cx="111347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2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301095"/>
            <a:ext cx="8926513" cy="1856777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173831" y="1169403"/>
            <a:ext cx="1299369" cy="3291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458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823912"/>
            <a:ext cx="108585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53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3" y="281517"/>
            <a:ext cx="7315200" cy="56007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181" y="2252134"/>
            <a:ext cx="2471352" cy="407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20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566737"/>
            <a:ext cx="109537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68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519112"/>
            <a:ext cx="109632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84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2376487"/>
            <a:ext cx="63817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59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343150"/>
            <a:ext cx="10963275" cy="217170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614362" y="3429000"/>
            <a:ext cx="1468438" cy="313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76955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143000"/>
            <a:ext cx="94583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84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53" y="146935"/>
            <a:ext cx="8759692" cy="656412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540" y="2045931"/>
            <a:ext cx="3173337" cy="46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52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300037"/>
            <a:ext cx="94964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74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843087"/>
            <a:ext cx="110394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8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83" y="430742"/>
            <a:ext cx="8938683" cy="1635125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207699" y="1752600"/>
            <a:ext cx="1367102" cy="313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6956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87" y="395287"/>
            <a:ext cx="11096625" cy="60674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0637"/>
            <a:ext cx="43338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88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842962"/>
            <a:ext cx="8677275" cy="5172075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1757361" y="5223933"/>
            <a:ext cx="1688571" cy="313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319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" y="0"/>
            <a:ext cx="7662334" cy="46053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614" y="2745294"/>
            <a:ext cx="6806670" cy="186008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868" y="4817533"/>
            <a:ext cx="3551401" cy="204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52475"/>
            <a:ext cx="10972800" cy="535305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597166" y="4639733"/>
            <a:ext cx="1570302" cy="2878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98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97908"/>
            <a:ext cx="11049000" cy="207645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639498" y="922866"/>
            <a:ext cx="2103701" cy="313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204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95" y="159279"/>
            <a:ext cx="7991475" cy="5591175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1240633" y="4334934"/>
            <a:ext cx="1367102" cy="313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33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47650"/>
            <a:ext cx="8077200" cy="661035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1845733" y="2235200"/>
            <a:ext cx="3454400" cy="15070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9250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391</Words>
  <Application>Microsoft Office PowerPoint</Application>
  <PresentationFormat>Panorámica</PresentationFormat>
  <Paragraphs>83</Paragraphs>
  <Slides>52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23</cp:revision>
  <dcterms:created xsi:type="dcterms:W3CDTF">2019-04-30T19:20:30Z</dcterms:created>
  <dcterms:modified xsi:type="dcterms:W3CDTF">2019-05-01T00:05:58Z</dcterms:modified>
</cp:coreProperties>
</file>