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306" r:id="rId4"/>
    <p:sldId id="270" r:id="rId5"/>
    <p:sldId id="273" r:id="rId6"/>
    <p:sldId id="314" r:id="rId7"/>
    <p:sldId id="318" r:id="rId8"/>
    <p:sldId id="312" r:id="rId9"/>
    <p:sldId id="309" r:id="rId10"/>
  </p:sldIdLst>
  <p:sldSz cx="9144000" cy="6858000" type="screen4x3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7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61B36"/>
    <a:srgbClr val="FBE5D6"/>
    <a:srgbClr val="FFF2CC"/>
    <a:srgbClr val="AD8330"/>
    <a:srgbClr val="AD6300"/>
    <a:srgbClr val="A5A5A5"/>
    <a:srgbClr val="B04A00"/>
    <a:srgbClr val="FFC1C1"/>
    <a:srgbClr val="D2B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3"/>
    <p:restoredTop sz="94674"/>
  </p:normalViewPr>
  <p:slideViewPr>
    <p:cSldViewPr snapToGrid="0" snapToObjects="1" showGuides="1">
      <p:cViewPr>
        <p:scale>
          <a:sx n="100" d="100"/>
          <a:sy n="100" d="100"/>
        </p:scale>
        <p:origin x="128" y="-9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20:56:31.054" idx="2">
    <p:pos x="1564" y="1860"/>
    <p:text>Se adecúa a la LGSCMM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20:57:41.418" idx="3">
    <p:pos x="2704" y="2532"/>
    <p:text>Aquí había un texto oculto.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21:02:44.379" idx="5">
    <p:pos x="824" y="2416"/>
    <p:text>Considerar combinar columnas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4T21:03:01.657" idx="6">
    <p:pos x="784" y="3204"/>
    <p:text>Considerar combinar columnas</p:text>
    <p:extLst>
      <p:ext uri="{C676402C-5697-4E1C-873F-D02D1690AC5C}">
        <p15:threadingInfo xmlns:p15="http://schemas.microsoft.com/office/powerpoint/2012/main" timeZoneBias="360"/>
      </p:ext>
    </p:extLst>
  </p:cm>
  <p:cm authorId="1" dt="2019-11-14T21:03:46.693" idx="7">
    <p:pos x="5024" y="1952"/>
    <p:text>Ruth y Dani mencionaban que esta prueba quedaría mejor como una prueba situacional, donde los parti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4EE5BBB-1E93-B24F-A927-481825F01E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2833A-F329-C94B-AAFF-CFF4DDD355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B72B-AAD2-B849-B11F-500454AE3757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9696BF-01C6-4E4E-8810-03D83621A1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1594B0-38CC-DB4F-A2F8-CED15C8B8B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ED35-7CB1-D547-84FD-3D9689F0A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216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26F4-8251-CD47-9D75-24BD2FF995B4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6813D-12EE-D543-93F5-9F0A3407B3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7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1E97834-DBAF-654B-AFED-5E54BAB7474E}"/>
              </a:ext>
            </a:extLst>
          </p:cNvPr>
          <p:cNvSpPr/>
          <p:nvPr userDrawn="1"/>
        </p:nvSpPr>
        <p:spPr>
          <a:xfrm>
            <a:off x="6495691" y="0"/>
            <a:ext cx="2648309" cy="6858000"/>
          </a:xfrm>
          <a:prstGeom prst="rect">
            <a:avLst/>
          </a:prstGeom>
          <a:solidFill>
            <a:srgbClr val="D1AB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C8B71A-B330-F14D-BBA5-2F8FA7BDC335}"/>
              </a:ext>
            </a:extLst>
          </p:cNvPr>
          <p:cNvSpPr/>
          <p:nvPr userDrawn="1"/>
        </p:nvSpPr>
        <p:spPr>
          <a:xfrm>
            <a:off x="0" y="6461185"/>
            <a:ext cx="4554748" cy="241540"/>
          </a:xfrm>
          <a:prstGeom prst="rect">
            <a:avLst/>
          </a:prstGeom>
          <a:gradFill>
            <a:gsLst>
              <a:gs pos="8000">
                <a:srgbClr val="BFAC8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2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5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2ABD-F528-0E48-9231-474752B7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A0FDC-C3E5-5A48-BF55-D122EC2F9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A4F5D8-AC59-C844-88C3-8843D90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1997-B6B0-4C1F-A863-7D3A40D2BD84}" type="datetime1">
              <a:rPr lang="es-MX" smtClean="0"/>
              <a:t>14/11/2019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2FB5F-3D67-D749-9154-A9E7E7D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9AA9E-4BA2-7646-924A-836C876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60E4-D671-0845-B1D3-D0273542F642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114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8987"/>
            <a:ext cx="2057400" cy="19248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53DE8C1-661A-DE46-8A97-E113668624D1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7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0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3DE8C1-661A-DE46-8A97-E113668624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3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6C23C5E-79FD-6948-B904-97A4A6BBEE64}"/>
              </a:ext>
            </a:extLst>
          </p:cNvPr>
          <p:cNvSpPr/>
          <p:nvPr userDrawn="1"/>
        </p:nvSpPr>
        <p:spPr>
          <a:xfrm>
            <a:off x="0" y="6540843"/>
            <a:ext cx="4554748" cy="161882"/>
          </a:xfrm>
          <a:prstGeom prst="rect">
            <a:avLst/>
          </a:prstGeom>
          <a:gradFill>
            <a:gsLst>
              <a:gs pos="0">
                <a:srgbClr val="BFAC83">
                  <a:alpha val="66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4AC4B38-C71A-7F48-80B2-03B1C4E9F87F}"/>
              </a:ext>
            </a:extLst>
          </p:cNvPr>
          <p:cNvSpPr/>
          <p:nvPr userDrawn="1"/>
        </p:nvSpPr>
        <p:spPr>
          <a:xfrm>
            <a:off x="6495691" y="0"/>
            <a:ext cx="2648309" cy="6858000"/>
          </a:xfrm>
          <a:prstGeom prst="rect">
            <a:avLst/>
          </a:prstGeom>
          <a:solidFill>
            <a:srgbClr val="D1AB7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E8E6DC-3D25-6E47-8D09-3E92B6F07654}"/>
              </a:ext>
            </a:extLst>
          </p:cNvPr>
          <p:cNvSpPr/>
          <p:nvPr userDrawn="1"/>
        </p:nvSpPr>
        <p:spPr>
          <a:xfrm>
            <a:off x="6499654" y="535455"/>
            <a:ext cx="2644346" cy="123568"/>
          </a:xfrm>
          <a:prstGeom prst="rect">
            <a:avLst/>
          </a:prstGeom>
          <a:solidFill>
            <a:srgbClr val="86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endParaRPr lang="es-MX" sz="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EB7DBD-5CC5-464D-9751-69730CD2B345}"/>
              </a:ext>
            </a:extLst>
          </p:cNvPr>
          <p:cNvSpPr txBox="1"/>
          <p:nvPr userDrawn="1"/>
        </p:nvSpPr>
        <p:spPr>
          <a:xfrm>
            <a:off x="6499952" y="516854"/>
            <a:ext cx="264404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50" b="1" i="0" dirty="0">
                <a:solidFill>
                  <a:schemeClr val="bg1"/>
                </a:solidFill>
                <a:latin typeface="Montserrat SemiBold" pitchFamily="2" charset="77"/>
              </a:rPr>
              <a:t>UNIDAD DEL SISTEMA PARA LA CARRERA DE LAS MAESTRAS Y LOS MAESTROS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7A4FDB-D7B8-794C-BD80-B2617642C2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65414" y="82378"/>
            <a:ext cx="1924577" cy="39781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0E01D0A-C78F-0240-BD2F-4DE680C6C95A}"/>
              </a:ext>
            </a:extLst>
          </p:cNvPr>
          <p:cNvSpPr/>
          <p:nvPr userDrawn="1"/>
        </p:nvSpPr>
        <p:spPr>
          <a:xfrm>
            <a:off x="79513" y="6515604"/>
            <a:ext cx="6351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MX" sz="750" b="1" i="0" dirty="0">
                <a:solidFill>
                  <a:srgbClr val="861B36"/>
                </a:solidFill>
                <a:latin typeface="Montserrat SemiBold" pitchFamily="2" charset="77"/>
              </a:rPr>
              <a:t>REUNIÓN NACIONAL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40BA9E-05F8-E247-8777-642B87C7916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1120347"/>
            <a:ext cx="5406887" cy="52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EBD9D2-F18E-5148-8F80-7D4CE8D2F5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66269E-4BD6-8047-B313-B863BC2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48"/>
            <a:ext cx="9013371" cy="62589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397409-9143-854D-A6CC-30396622B4A1}"/>
              </a:ext>
            </a:extLst>
          </p:cNvPr>
          <p:cNvSpPr txBox="1"/>
          <p:nvPr/>
        </p:nvSpPr>
        <p:spPr>
          <a:xfrm>
            <a:off x="961553" y="1539813"/>
            <a:ext cx="7432565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s-MX" b="1" dirty="0">
              <a:latin typeface="Montserrat" pitchFamily="2" charset="77"/>
            </a:endParaRPr>
          </a:p>
          <a:p>
            <a:pPr algn="just"/>
            <a:r>
              <a:rPr lang="es-MX" b="1" dirty="0">
                <a:latin typeface="Montserrat" pitchFamily="2" charset="77"/>
              </a:rPr>
              <a:t>Anexo técnico para la contratación abierta de los servicios consistentes en la elaboración de instrumentos de evaluación, aplicación de evaluaciones y análisis de los procesos de evaluación, relativos a la admisión y promoción vertical en educación básica, conforme a lo establecido en la Ley General del Sistema </a:t>
            </a:r>
            <a:r>
              <a:rPr lang="es-MX" b="1" dirty="0">
                <a:solidFill>
                  <a:srgbClr val="FF0000"/>
                </a:solidFill>
                <a:latin typeface="Montserrat" pitchFamily="2" charset="77"/>
              </a:rPr>
              <a:t>para la</a:t>
            </a:r>
            <a:r>
              <a:rPr lang="es-MX" b="1" dirty="0">
                <a:latin typeface="Montserrat" pitchFamily="2" charset="77"/>
              </a:rPr>
              <a:t> Carrera de las Maestras y los Maestros.</a:t>
            </a:r>
          </a:p>
          <a:p>
            <a:pPr algn="just"/>
            <a:endParaRPr lang="en-US" b="1" dirty="0">
              <a:latin typeface="Montserrat" pitchFamily="2" charset="77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14E553-211D-4F4E-A4E3-F0D37ABAEB3B}"/>
              </a:ext>
            </a:extLst>
          </p:cNvPr>
          <p:cNvSpPr txBox="1"/>
          <p:nvPr/>
        </p:nvSpPr>
        <p:spPr>
          <a:xfrm>
            <a:off x="3384820" y="5609620"/>
            <a:ext cx="2374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13 de noviembre de 2019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8FEABB9-A386-C14F-92D2-930C0CCE04F4}"/>
              </a:ext>
            </a:extLst>
          </p:cNvPr>
          <p:cNvGrpSpPr/>
          <p:nvPr/>
        </p:nvGrpSpPr>
        <p:grpSpPr>
          <a:xfrm>
            <a:off x="842380" y="361341"/>
            <a:ext cx="7474620" cy="561685"/>
            <a:chOff x="842380" y="361341"/>
            <a:chExt cx="7474620" cy="561685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827F0BB-6321-BE4A-9E99-BE2E2D59E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380" y="361341"/>
              <a:ext cx="2717336" cy="56168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CD3739A-A758-3C4F-8F0B-58680544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9699" y="361923"/>
              <a:ext cx="1517301" cy="54264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0B8A3B4C-E87F-254F-B0EE-49438C295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62949"/>
            <a:ext cx="9144000" cy="1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2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30628" y="1385942"/>
            <a:ext cx="230408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861B36"/>
                </a:solidFill>
                <a:latin typeface="Montserrat" pitchFamily="2" charset="77"/>
              </a:rPr>
              <a:t>CONTENIDO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9607" y="2046950"/>
            <a:ext cx="5847136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</a:pPr>
            <a:r>
              <a:rPr lang="es-MX" b="1" dirty="0">
                <a:noFill/>
                <a:latin typeface="Montserrat" panose="00000500000000000000" pitchFamily="2" charset="0"/>
                <a:ea typeface="Times New Roman" panose="02020603050405020304" pitchFamily="18" charset="0"/>
              </a:rPr>
              <a:t>Instrumentos </a:t>
            </a:r>
            <a:r>
              <a:rPr lang="es-MX" b="1" dirty="0">
                <a:noFill/>
                <a:latin typeface="Montserrat" panose="00000500000000000000" pitchFamily="2" charset="0"/>
                <a:ea typeface="Calibri" panose="020F0502020204030204" pitchFamily="34" charset="0"/>
              </a:rPr>
              <a:t>Prueba Piloto</a:t>
            </a:r>
            <a:endParaRPr lang="en-US" sz="2800" b="1" dirty="0">
              <a:noFill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atin typeface="Montserrat" panose="00000500000000000000" pitchFamily="2" charset="0"/>
              </a:rPr>
              <a:t>Instrumentos </a:t>
            </a:r>
          </a:p>
          <a:p>
            <a:endParaRPr lang="en-US" b="1" dirty="0">
              <a:latin typeface="Montserrat" panose="00000500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b="1" dirty="0">
                <a:latin typeface="Montserrat" panose="00000500000000000000" pitchFamily="2" charset="0"/>
              </a:rPr>
              <a:t>Prueba Piloto</a:t>
            </a:r>
          </a:p>
          <a:p>
            <a:pPr lvl="0"/>
            <a:endParaRPr lang="en-US" b="1" dirty="0">
              <a:latin typeface="Montserrat" panose="00000500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b="1" dirty="0">
                <a:latin typeface="Montserrat" panose="00000500000000000000" pitchFamily="2" charset="0"/>
              </a:rPr>
              <a:t>Aplicación</a:t>
            </a:r>
            <a:endParaRPr lang="en-US" b="1" dirty="0">
              <a:latin typeface="Montserrat" panose="00000500000000000000" pitchFamily="2" charset="0"/>
            </a:endParaRPr>
          </a:p>
          <a:p>
            <a:pPr lvl="0"/>
            <a:r>
              <a:rPr lang="es-MX" b="1" dirty="0">
                <a:solidFill>
                  <a:srgbClr val="C00000"/>
                </a:solidFill>
                <a:latin typeface="Montserrat" panose="00000500000000000000" pitchFamily="2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 panose="00000500000000000000" pitchFamily="2" charset="0"/>
              </a:rPr>
              <a:t>Entregables</a:t>
            </a:r>
            <a:r>
              <a:rPr lang="en-US" b="1" dirty="0">
                <a:latin typeface="Montserrat" panose="00000500000000000000" pitchFamily="2" charset="0"/>
              </a:rPr>
              <a:t>: </a:t>
            </a:r>
            <a:r>
              <a:rPr lang="en-US" b="1" dirty="0" err="1">
                <a:latin typeface="Montserrat" panose="00000500000000000000" pitchFamily="2" charset="0"/>
              </a:rPr>
              <a:t>Cantidades</a:t>
            </a:r>
            <a:r>
              <a:rPr lang="en-US" b="1" dirty="0">
                <a:latin typeface="Montserrat" panose="00000500000000000000" pitchFamily="2" charset="0"/>
              </a:rPr>
              <a:t> y </a:t>
            </a:r>
            <a:r>
              <a:rPr lang="en-US" b="1" dirty="0" err="1">
                <a:latin typeface="Montserrat" panose="00000500000000000000" pitchFamily="2" charset="0"/>
                <a:ea typeface="Times New Roman" panose="02020603050405020304" pitchFamily="18" charset="0"/>
              </a:rPr>
              <a:t>Fechas</a:t>
            </a:r>
            <a:endParaRPr lang="en-US" b="1" dirty="0"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6283234"/>
            <a:ext cx="3265714" cy="574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3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89018" y="810638"/>
            <a:ext cx="6107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Admisión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54063"/>
              </p:ext>
            </p:extLst>
          </p:nvPr>
        </p:nvGraphicFramePr>
        <p:xfrm>
          <a:off x="389018" y="1340249"/>
          <a:ext cx="8476160" cy="35178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074022">
                  <a:extLst>
                    <a:ext uri="{9D8B030D-6E8A-4147-A177-3AD203B41FA5}">
                      <a16:colId xmlns:a16="http://schemas.microsoft.com/office/drawing/2014/main" val="302212159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798614750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33249815"/>
                    </a:ext>
                  </a:extLst>
                </a:gridCol>
                <a:gridCol w="3148367">
                  <a:extLst>
                    <a:ext uri="{9D8B030D-6E8A-4147-A177-3AD203B41FA5}">
                      <a16:colId xmlns:a16="http://schemas.microsoft.com/office/drawing/2014/main" val="202296254"/>
                    </a:ext>
                  </a:extLst>
                </a:gridCol>
                <a:gridCol w="1458320">
                  <a:extLst>
                    <a:ext uri="{9D8B030D-6E8A-4147-A177-3AD203B41FA5}">
                      <a16:colId xmlns:a16="http://schemas.microsoft.com/office/drawing/2014/main" val="3548313159"/>
                    </a:ext>
                  </a:extLst>
                </a:gridCol>
              </a:tblGrid>
              <a:tr h="570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Proceso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Nombre del Instrumento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Tipo de Instrumento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Descripción del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Instrumento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Aplicación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27060"/>
                  </a:ext>
                </a:extLst>
              </a:tr>
              <a:tr h="8156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Admisión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Acreditación del curso “Habilidades Docentes para la Nueva Escuela Mexicana” 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Opción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múltiple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Prueba objetiva de 20 reactivos de opción múltiple basados en el contenido de curso </a:t>
                      </a:r>
                      <a:r>
                        <a:rPr lang="es-MX" sz="1400" i="1" dirty="0">
                          <a:effectLst/>
                        </a:rPr>
                        <a:t>“Habilidades Docentes para la Nueva Escuela Mexicana”.</a:t>
                      </a:r>
                      <a:endParaRPr lang="en-US" sz="1400" i="1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sede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04998"/>
                  </a:ext>
                </a:extLst>
              </a:tr>
              <a:tr h="1643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Admisión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Instrumento de valoración de conocimientos y aptitudes docentes (prueba objetiva)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Opción 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múltiple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Prueba objetiva de reactivos de opción múltiple, distribuidos en al menos dos áreas:  ítems que respondan a aspectos comunes a la práctica docente, y que refieran aspectos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específicos</a:t>
                      </a:r>
                      <a:r>
                        <a:rPr lang="es-MX" sz="1400" dirty="0">
                          <a:effectLst/>
                        </a:rPr>
                        <a:t> relativos a la enseñanza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educación </a:t>
                      </a: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inicial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400" dirty="0">
                          <a:effectLst/>
                        </a:rPr>
                        <a:t>preescolar, </a:t>
                      </a:r>
                      <a:r>
                        <a:rPr lang="es-ES" sz="1400" dirty="0">
                          <a:effectLst/>
                        </a:rPr>
                        <a:t>primaria, secundaria, física y especial, según corresponda.</a:t>
                      </a:r>
                      <a:endParaRPr lang="en-US" sz="14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sede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84999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15884" y="192447"/>
            <a:ext cx="2057400" cy="400751"/>
          </a:xfrm>
          <a:prstGeom prst="rect">
            <a:avLst/>
          </a:prstGeom>
          <a:solidFill>
            <a:srgbClr val="861B36"/>
          </a:solidFill>
          <a:ln>
            <a:solidFill>
              <a:srgbClr val="FBE5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INSTRUMENTOS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0" y="6283234"/>
            <a:ext cx="3265714" cy="574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BBD02E-4545-49AA-AD7B-13EF031D4AB7}"/>
              </a:ext>
            </a:extLst>
          </p:cNvPr>
          <p:cNvSpPr txBox="1"/>
          <p:nvPr/>
        </p:nvSpPr>
        <p:spPr>
          <a:xfrm>
            <a:off x="315884" y="5282187"/>
            <a:ext cx="858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*El prestador de servicio deberá indicar el procedimiento que siguió para comprobar la fiabilidad de los instrumentos, afín de garantizar la consistencia de la interpretación de los resultados </a:t>
            </a:r>
          </a:p>
        </p:txBody>
      </p:sp>
    </p:spTree>
    <p:extLst>
      <p:ext uri="{BB962C8B-B14F-4D97-AF65-F5344CB8AC3E}">
        <p14:creationId xmlns:p14="http://schemas.microsoft.com/office/powerpoint/2010/main" val="21694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4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27381"/>
              </p:ext>
            </p:extLst>
          </p:nvPr>
        </p:nvGraphicFramePr>
        <p:xfrm>
          <a:off x="315885" y="1179970"/>
          <a:ext cx="8684424" cy="529096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007064">
                  <a:extLst>
                    <a:ext uri="{9D8B030D-6E8A-4147-A177-3AD203B41FA5}">
                      <a16:colId xmlns:a16="http://schemas.microsoft.com/office/drawing/2014/main" val="3802226734"/>
                    </a:ext>
                  </a:extLst>
                </a:gridCol>
                <a:gridCol w="1772948">
                  <a:extLst>
                    <a:ext uri="{9D8B030D-6E8A-4147-A177-3AD203B41FA5}">
                      <a16:colId xmlns:a16="http://schemas.microsoft.com/office/drawing/2014/main" val="569160915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369859860"/>
                    </a:ext>
                  </a:extLst>
                </a:gridCol>
                <a:gridCol w="3709851">
                  <a:extLst>
                    <a:ext uri="{9D8B030D-6E8A-4147-A177-3AD203B41FA5}">
                      <a16:colId xmlns:a16="http://schemas.microsoft.com/office/drawing/2014/main" val="1777735397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3609133185"/>
                    </a:ext>
                  </a:extLst>
                </a:gridCol>
              </a:tblGrid>
              <a:tr h="655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Proceso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Nombre del Instrumento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Tipo de Instrumento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Descripción del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</a:rPr>
                        <a:t>Instrumento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400" dirty="0">
                          <a:effectLst/>
                          <a:latin typeface="+mn-lt"/>
                        </a:rPr>
                        <a:t>Aplicación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78788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Promoción Vertical</a:t>
                      </a:r>
                      <a:endParaRPr lang="en-US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Encuesta de percepción sobre el trabajo docente y aportaciones al colectivo escolar (pares, padres y alumnos)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Encuesta de escala de jerarquía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Batería compuesta por cuatro escalas de valoración. Esta herramienta pretende valorar las habilidades y actitudes de los postulantes a través de la opinión que sobre ellos tienen los integrantes de la comunidad escolar.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línea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60117"/>
                  </a:ext>
                </a:extLst>
              </a:tr>
              <a:tr h="1046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Promoción Vertical</a:t>
                      </a:r>
                      <a:endParaRPr lang="en-US" sz="13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Cuestionario de habilidades directivas y de supervisión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Encuesta de escala de jerarquía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Cuestionario compuesto por ítems dicotómicos y </a:t>
                      </a:r>
                      <a:r>
                        <a:rPr lang="es-MX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politómicos</a:t>
                      </a: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los cuales el sustentante podrá decidir qué tan de acuerdo o en desacuerdo se encuentra con respecto a diversas afirmaciones sobre temas y ámbitos de su práctica.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línea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72539"/>
                  </a:ext>
                </a:extLst>
              </a:tr>
              <a:tr h="19651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Promoción Vertical</a:t>
                      </a:r>
                      <a:endParaRPr lang="en-US" sz="13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Instrumento de valoración de conocimientos y aptitudes (prueba objetiva)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Opción múltiple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objetiva de opción múltiple con ítems sobre conocimientos y habilidades relacionados con las funciones de dirección o supervisión.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</a:t>
                      </a: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3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cubran aspectos comunes a la práctica directiva, y aspectos específicos desagregados por nivel educativo: inicial, preescolar, primaria, secundaria y especial.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Supervisión</a:t>
                      </a: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está compuesta en su totalidad por reactivos que recuperan aspectos comunes a su práctica en educación básica.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sede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04063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216130" y="705113"/>
            <a:ext cx="6107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Promoción vertical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15884" y="192447"/>
            <a:ext cx="2057400" cy="400751"/>
          </a:xfrm>
          <a:prstGeom prst="rect">
            <a:avLst/>
          </a:prstGeom>
          <a:solidFill>
            <a:srgbClr val="861B36"/>
          </a:solidFill>
          <a:ln>
            <a:solidFill>
              <a:srgbClr val="FBE5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INSTRUMENTOS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932" y="6513724"/>
            <a:ext cx="9140068" cy="5150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B2E9D9-3276-4D9D-9A24-A643E59226B6}"/>
              </a:ext>
            </a:extLst>
          </p:cNvPr>
          <p:cNvSpPr txBox="1"/>
          <p:nvPr/>
        </p:nvSpPr>
        <p:spPr>
          <a:xfrm>
            <a:off x="360882" y="6437981"/>
            <a:ext cx="8639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*El prestador de servicio deberá indicar el procedimiento que siguió para comprobar la fiabilidad de los instrumentos, afín de garantizar la consistencia de la interpretación de los resultados </a:t>
            </a:r>
          </a:p>
        </p:txBody>
      </p:sp>
    </p:spTree>
    <p:extLst>
      <p:ext uri="{BB962C8B-B14F-4D97-AF65-F5344CB8AC3E}">
        <p14:creationId xmlns:p14="http://schemas.microsoft.com/office/powerpoint/2010/main" val="252298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5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5884" y="196308"/>
            <a:ext cx="2057400" cy="400751"/>
          </a:xfrm>
          <a:prstGeom prst="rect">
            <a:avLst/>
          </a:prstGeom>
          <a:solidFill>
            <a:srgbClr val="861B36"/>
          </a:solidFill>
          <a:ln>
            <a:solidFill>
              <a:srgbClr val="FBE5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PRUEBA PILOTO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324393" y="3140109"/>
            <a:ext cx="4754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sz="1200" b="1" dirty="0">
              <a:latin typeface="Century Gothic" panose="020B0502020202020204" pitchFamily="34" charset="0"/>
            </a:endParaRPr>
          </a:p>
          <a:p>
            <a:pPr algn="just"/>
            <a:endParaRPr lang="es-MX" sz="1200" b="1" dirty="0">
              <a:latin typeface="Century Gothic" panose="020B0502020202020204" pitchFamily="34" charset="0"/>
            </a:endParaRPr>
          </a:p>
          <a:p>
            <a:pPr algn="just"/>
            <a:endParaRPr lang="es-MX" sz="1200" b="1" dirty="0">
              <a:latin typeface="Century Gothic" panose="020B0502020202020204" pitchFamily="34" charset="0"/>
            </a:endParaRPr>
          </a:p>
          <a:p>
            <a:pPr algn="just"/>
            <a:endParaRPr lang="es-MX" sz="1200" b="1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0821" y="1371993"/>
            <a:ext cx="7857083" cy="350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705" algn="just">
              <a:spcAft>
                <a:spcPts val="0"/>
              </a:spcAft>
            </a:pPr>
            <a:endParaRPr lang="es-MX" dirty="0">
              <a:solidFill>
                <a:srgbClr val="000000"/>
              </a:solidFill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9705" algn="just">
              <a:spcAft>
                <a:spcPts val="0"/>
              </a:spcAft>
            </a:pPr>
            <a:r>
              <a:rPr lang="es-MX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La prueba piloto experimental c</a:t>
            </a:r>
            <a:r>
              <a:rPr lang="es-MX" dirty="0"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onsiste en aplicar versiones compuestas por reactivos nuevos a una muestra representativa de la población objetivo, con el fin de obtener los índices psicométricos de los reactivos</a:t>
            </a:r>
            <a:r>
              <a:rPr lang="es-MX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antes de su aplicación. </a:t>
            </a:r>
          </a:p>
          <a:p>
            <a:pPr marL="179705" algn="just">
              <a:spcAft>
                <a:spcPts val="0"/>
              </a:spcAft>
            </a:pPr>
            <a:endParaRPr lang="es-MX" dirty="0"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9705" algn="just">
              <a:spcAft>
                <a:spcPts val="0"/>
              </a:spcAft>
            </a:pPr>
            <a:r>
              <a:rPr lang="es-MX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Lo anterior, permite implementar medidas correctivas con la finalidad de garantizar la confiabilidad de los resultados.</a:t>
            </a:r>
          </a:p>
          <a:p>
            <a:pPr marL="179705" algn="just">
              <a:spcAft>
                <a:spcPts val="0"/>
              </a:spcAft>
            </a:pPr>
            <a:endParaRPr lang="es-MX" dirty="0"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9705" algn="just">
              <a:spcAft>
                <a:spcPts val="0"/>
              </a:spcAft>
            </a:pPr>
            <a:r>
              <a:rPr lang="es-MX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Para los instrumentos </a:t>
            </a:r>
            <a:r>
              <a:rPr lang="es-MX" b="1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el Prestador de Servicios </a:t>
            </a:r>
            <a:r>
              <a:rPr lang="es-MX" dirty="0"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debe contemplar la ejecución de una prueba piloto experimental.</a:t>
            </a:r>
          </a:p>
          <a:p>
            <a:pPr marL="179705" algn="just"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6283234"/>
            <a:ext cx="3265714" cy="574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6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5884" y="159580"/>
            <a:ext cx="2057400" cy="400751"/>
          </a:xfrm>
          <a:prstGeom prst="rect">
            <a:avLst/>
          </a:prstGeom>
          <a:solidFill>
            <a:srgbClr val="861B36"/>
          </a:solidFill>
          <a:ln>
            <a:solidFill>
              <a:srgbClr val="FBE5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APLICACIÓN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1024" y="717153"/>
            <a:ext cx="8491940" cy="60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_tradnl" sz="16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La aplicación de los instrumentos de evaluación comprende tres fases (</a:t>
            </a:r>
            <a:r>
              <a:rPr lang="es-ES_tradnl" sz="1600" i="1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Antes, Durante y Después de la aplicación</a:t>
            </a:r>
            <a:r>
              <a:rPr lang="es-ES_tradnl" sz="16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Proceso alternativo 7"/>
          <p:cNvSpPr/>
          <p:nvPr/>
        </p:nvSpPr>
        <p:spPr>
          <a:xfrm>
            <a:off x="315883" y="1390716"/>
            <a:ext cx="4145947" cy="5870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Fase 1. Antes de la aplicación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0" y="6283234"/>
            <a:ext cx="3265714" cy="574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Proceso alternativo 15"/>
          <p:cNvSpPr/>
          <p:nvPr/>
        </p:nvSpPr>
        <p:spPr>
          <a:xfrm>
            <a:off x="4777714" y="1390716"/>
            <a:ext cx="4234083" cy="5870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Fase 2. Durante la aplicación.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00310" y="2094318"/>
            <a:ext cx="4145947" cy="4763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algn="ctr">
              <a:lnSpc>
                <a:spcPct val="107000"/>
              </a:lnSpc>
              <a:spcAft>
                <a:spcPts val="0"/>
              </a:spcAft>
            </a:pPr>
            <a:r>
              <a:rPr lang="es-ES_tradnl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Actividades a realizar por el </a:t>
            </a:r>
            <a:r>
              <a:rPr lang="es-MX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prestador .de servicios, por ejemplo:</a:t>
            </a:r>
          </a:p>
          <a:p>
            <a:pPr marL="228600" algn="just">
              <a:lnSpc>
                <a:spcPct val="107000"/>
              </a:lnSpc>
              <a:spcAft>
                <a:spcPts val="0"/>
              </a:spcAft>
            </a:pPr>
            <a:endParaRPr lang="es-MX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Recepción de la Base de Datos de sustentantes programados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Capacitación y asignación de aplicadores.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Recepción del directorio de las figuras participantes por parte de la USICAMM.</a:t>
            </a:r>
            <a:endParaRPr lang="es-ES_trad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100" dirty="0">
              <a:solidFill>
                <a:schemeClr val="tx1"/>
              </a:solidFill>
            </a:endParaRPr>
          </a:p>
          <a:p>
            <a:pPr algn="ctr">
              <a:lnSpc>
                <a:spcPct val="107000"/>
              </a:lnSpc>
            </a:pPr>
            <a:endParaRPr lang="es-ES_tradnl" sz="11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>
              <a:lnSpc>
                <a:spcPct val="107000"/>
              </a:lnSpc>
            </a:pPr>
            <a:r>
              <a:rPr lang="es-ES_tradnl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Actividades del aplicador designado por el prestador de servicios, por ejemplo:</a:t>
            </a: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Acudir a la sede de aplicación un día antes de la aplicación del instrumento para: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La revisión de la infraestructura tecnológica en las sedes de aplicación.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Cotejar la lista de asistencia de los sustentantes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Verificar que se cuente con los equipos de cómputo suficientes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21781" y="2094319"/>
            <a:ext cx="4145947" cy="47519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algn="ctr">
              <a:lnSpc>
                <a:spcPct val="107000"/>
              </a:lnSpc>
              <a:spcAft>
                <a:spcPts val="0"/>
              </a:spcAft>
            </a:pPr>
            <a:r>
              <a:rPr lang="es-ES_tradnl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Actividades a realizar por el </a:t>
            </a:r>
            <a:r>
              <a:rPr lang="es-MX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prestador de servicios, por ejemplo:</a:t>
            </a:r>
          </a:p>
          <a:p>
            <a:pPr marL="228600" algn="just">
              <a:lnSpc>
                <a:spcPct val="107000"/>
              </a:lnSpc>
              <a:spcAft>
                <a:spcPts val="0"/>
              </a:spcAft>
            </a:pPr>
            <a:endParaRPr lang="es-MX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Monitoreo y seguimiento del proceso de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Atención a las problemáticas de nodos o software utilizado para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tx1"/>
              </a:solidFill>
            </a:endParaRPr>
          </a:p>
          <a:p>
            <a:pPr algn="ctr">
              <a:lnSpc>
                <a:spcPct val="107000"/>
              </a:lnSpc>
            </a:pPr>
            <a:r>
              <a:rPr lang="es-ES_tradnl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Actividades del aplicador designado por el prestador de servicios, por ejemplo: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Estar presente en la sede dos horas antes del inicio de la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Establecer contacto con el Coordinador de Sede de Aplicación SEP y el Responsable Técnico de Sede, para dar inicio a los preparativos de la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Atender cualquier problemática relacionada con la aplicación</a:t>
            </a:r>
          </a:p>
          <a:p>
            <a:pPr marL="450850" indent="-2222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7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5884" y="159580"/>
            <a:ext cx="2057400" cy="400751"/>
          </a:xfrm>
          <a:prstGeom prst="rect">
            <a:avLst/>
          </a:prstGeom>
          <a:solidFill>
            <a:srgbClr val="861B36"/>
          </a:solidFill>
          <a:ln>
            <a:solidFill>
              <a:srgbClr val="FBE5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APLICACIÓN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1024" y="706136"/>
            <a:ext cx="8491940" cy="60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_tradnl" sz="16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La aplicación de los instrumentos de evaluación comprende tres fases (</a:t>
            </a:r>
            <a:r>
              <a:rPr lang="es-ES_tradnl" sz="1600" i="1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Antes, Durante y Después de la aplicación</a:t>
            </a:r>
            <a:r>
              <a:rPr lang="es-ES_tradnl" sz="16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Proceso alternativo 7"/>
          <p:cNvSpPr/>
          <p:nvPr/>
        </p:nvSpPr>
        <p:spPr>
          <a:xfrm>
            <a:off x="2550076" y="1391968"/>
            <a:ext cx="4145947" cy="58702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Fase 3. Después de la aplicación.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0" y="6283234"/>
            <a:ext cx="3265714" cy="574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2550076" y="2204893"/>
            <a:ext cx="4145947" cy="4078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s-ES_tradnl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ES_tradnl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Actividades a realizar por el </a:t>
            </a:r>
            <a:r>
              <a:rPr lang="es-MX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prestador de servicios, por ejemplo:</a:t>
            </a:r>
          </a:p>
          <a:p>
            <a:pPr marL="228600" algn="just">
              <a:lnSpc>
                <a:spcPct val="107000"/>
              </a:lnSpc>
              <a:spcAft>
                <a:spcPts val="0"/>
              </a:spcAft>
            </a:pPr>
            <a:endParaRPr lang="es-MX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Ver en el anexo el apartado de </a:t>
            </a:r>
            <a:r>
              <a:rPr lang="es-MX" sz="1600" i="1" dirty="0">
                <a:solidFill>
                  <a:schemeClr val="tx1"/>
                </a:solidFill>
              </a:rPr>
              <a:t>Entregables</a:t>
            </a:r>
            <a:endParaRPr lang="es-ES_tradnl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tx1"/>
              </a:solidFill>
            </a:endParaRPr>
          </a:p>
          <a:p>
            <a:pPr algn="ctr">
              <a:lnSpc>
                <a:spcPct val="107000"/>
              </a:lnSpc>
            </a:pPr>
            <a:r>
              <a:rPr lang="es-ES_tradnl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Actividades del aplicador designado por el prestador de servicios, por ejemplo:</a:t>
            </a:r>
          </a:p>
          <a:p>
            <a:pPr algn="just">
              <a:lnSpc>
                <a:spcPct val="107000"/>
              </a:lnSpc>
            </a:pPr>
            <a:endParaRPr lang="es-ES_tradnl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Entregar al Coordinador de Sede de aplicación copia del Acta de Cierre de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Facilitar al Coordinador de Sede de aplicación las listas de asistencia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6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8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5884" y="159580"/>
            <a:ext cx="2057400" cy="400751"/>
          </a:xfrm>
          <a:prstGeom prst="rect">
            <a:avLst/>
          </a:prstGeom>
          <a:solidFill>
            <a:srgbClr val="861B36"/>
          </a:solidFill>
          <a:ln>
            <a:solidFill>
              <a:srgbClr val="FBE5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APLICACIÓN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7592"/>
              </p:ext>
            </p:extLst>
          </p:nvPr>
        </p:nvGraphicFramePr>
        <p:xfrm>
          <a:off x="315884" y="1570137"/>
          <a:ext cx="8428567" cy="467252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04588">
                  <a:extLst>
                    <a:ext uri="{9D8B030D-6E8A-4147-A177-3AD203B41FA5}">
                      <a16:colId xmlns:a16="http://schemas.microsoft.com/office/drawing/2014/main" val="1192230876"/>
                    </a:ext>
                  </a:extLst>
                </a:gridCol>
                <a:gridCol w="1775654">
                  <a:extLst>
                    <a:ext uri="{9D8B030D-6E8A-4147-A177-3AD203B41FA5}">
                      <a16:colId xmlns:a16="http://schemas.microsoft.com/office/drawing/2014/main" val="2540250502"/>
                    </a:ext>
                  </a:extLst>
                </a:gridCol>
                <a:gridCol w="1663687">
                  <a:extLst>
                    <a:ext uri="{9D8B030D-6E8A-4147-A177-3AD203B41FA5}">
                      <a16:colId xmlns:a16="http://schemas.microsoft.com/office/drawing/2014/main" val="2049625773"/>
                    </a:ext>
                  </a:extLst>
                </a:gridCol>
                <a:gridCol w="1343491">
                  <a:extLst>
                    <a:ext uri="{9D8B030D-6E8A-4147-A177-3AD203B41FA5}">
                      <a16:colId xmlns:a16="http://schemas.microsoft.com/office/drawing/2014/main" val="2449724437"/>
                    </a:ext>
                  </a:extLst>
                </a:gridCol>
                <a:gridCol w="1541147">
                  <a:extLst>
                    <a:ext uri="{9D8B030D-6E8A-4147-A177-3AD203B41FA5}">
                      <a16:colId xmlns:a16="http://schemas.microsoft.com/office/drawing/2014/main" val="1351935496"/>
                    </a:ext>
                  </a:extLst>
                </a:gridCol>
              </a:tblGrid>
              <a:tr h="68447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Información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Admisión Educación Básica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Admisión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Educación Media Superior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Promoción Educación Básica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kern="120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Promoción Educación Media Superior</a:t>
                      </a:r>
                      <a:endParaRPr lang="en-US" sz="1200" b="1" kern="120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26597"/>
                  </a:ext>
                </a:extLst>
              </a:tr>
              <a:tr h="6493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Número de días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 aplicación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días </a:t>
                      </a:r>
                      <a:b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 fines de semana)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días</a:t>
                      </a:r>
                      <a:b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fin de semana)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días</a:t>
                      </a:r>
                      <a:b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fin de semana)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días</a:t>
                      </a:r>
                      <a:b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 fin de semana)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23037"/>
                  </a:ext>
                </a:extLst>
              </a:tr>
              <a:tr h="7123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Promedio de sedes  de aplicación utilizadas por cada día de aplicación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195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195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30648"/>
                  </a:ext>
                </a:extLst>
              </a:tr>
              <a:tr h="6865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Promedio de sustentantes en cada aula (grupo) de aplicación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942191"/>
                  </a:ext>
                </a:extLst>
              </a:tr>
              <a:tr h="467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Promedio de aulas por día de aplicación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532</a:t>
                      </a: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767</a:t>
                      </a: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89</a:t>
                      </a: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57326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Promedio de aplicadores por día de aplicación</a:t>
                      </a:r>
                      <a:b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(considerando 1 aplicador por cada 30 sustentantes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988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756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1,064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72415"/>
                  </a:ext>
                </a:extLst>
              </a:tr>
              <a:tr h="4777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Promedio de aspirantes registrados al proceso</a:t>
                      </a: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153,000</a:t>
                      </a:r>
                      <a:endParaRPr lang="en-US" sz="1200" b="1" i="0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39,000</a:t>
                      </a:r>
                      <a:endParaRPr lang="en-US" sz="1200" b="1" i="0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48,000</a:t>
                      </a:r>
                      <a:endParaRPr lang="en-US" sz="1200" b="1" i="0" kern="120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i="0" kern="120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3,500</a:t>
                      </a:r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90" marR="525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24234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15884" y="795050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Información obtenida de acuerdo al comportamiento histórico: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6283234"/>
            <a:ext cx="3265714" cy="574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7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defRPr/>
            </a:pPr>
            <a:fld id="{B78360E4-D671-0845-B1D3-D0273542F642}" type="slidenum">
              <a:rPr lang="es-MX" sz="9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685800">
                <a:defRPr/>
              </a:pPr>
              <a:t>9</a:t>
            </a:fld>
            <a:endParaRPr lang="es-MX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24F0EF2-02C4-134A-A20B-45AFC0C4440A}"/>
              </a:ext>
            </a:extLst>
          </p:cNvPr>
          <p:cNvCxnSpPr>
            <a:cxnSpLocks/>
          </p:cNvCxnSpPr>
          <p:nvPr/>
        </p:nvCxnSpPr>
        <p:spPr>
          <a:xfrm>
            <a:off x="315884" y="650358"/>
            <a:ext cx="61801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5884" y="176989"/>
            <a:ext cx="4202328" cy="400751"/>
          </a:xfrm>
          <a:prstGeom prst="rect">
            <a:avLst/>
          </a:prstGeom>
          <a:solidFill>
            <a:srgbClr val="861B36"/>
          </a:solidFill>
          <a:ln>
            <a:solidFill>
              <a:srgbClr val="FBE5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ENTREGABLES, CANTIDADES Y FECHAS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48916"/>
              </p:ext>
            </p:extLst>
          </p:nvPr>
        </p:nvGraphicFramePr>
        <p:xfrm>
          <a:off x="588310" y="986261"/>
          <a:ext cx="8273302" cy="52291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36326">
                  <a:extLst>
                    <a:ext uri="{9D8B030D-6E8A-4147-A177-3AD203B41FA5}">
                      <a16:colId xmlns:a16="http://schemas.microsoft.com/office/drawing/2014/main" val="1362340722"/>
                    </a:ext>
                  </a:extLst>
                </a:gridCol>
                <a:gridCol w="1277470">
                  <a:extLst>
                    <a:ext uri="{9D8B030D-6E8A-4147-A177-3AD203B41FA5}">
                      <a16:colId xmlns:a16="http://schemas.microsoft.com/office/drawing/2014/main" val="1521863138"/>
                    </a:ext>
                  </a:extLst>
                </a:gridCol>
                <a:gridCol w="1433718">
                  <a:extLst>
                    <a:ext uri="{9D8B030D-6E8A-4147-A177-3AD203B41FA5}">
                      <a16:colId xmlns:a16="http://schemas.microsoft.com/office/drawing/2014/main" val="2294674464"/>
                    </a:ext>
                  </a:extLst>
                </a:gridCol>
                <a:gridCol w="1328692">
                  <a:extLst>
                    <a:ext uri="{9D8B030D-6E8A-4147-A177-3AD203B41FA5}">
                      <a16:colId xmlns:a16="http://schemas.microsoft.com/office/drawing/2014/main" val="913088857"/>
                    </a:ext>
                  </a:extLst>
                </a:gridCol>
                <a:gridCol w="1406179">
                  <a:extLst>
                    <a:ext uri="{9D8B030D-6E8A-4147-A177-3AD203B41FA5}">
                      <a16:colId xmlns:a16="http://schemas.microsoft.com/office/drawing/2014/main" val="3902991549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val="3132173891"/>
                    </a:ext>
                  </a:extLst>
                </a:gridCol>
              </a:tblGrid>
              <a:tr h="304657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RESPONSABLE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37635"/>
                  </a:ext>
                </a:extLst>
              </a:tr>
              <a:tr h="37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INGRESO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PROMOCIÓN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35349"/>
                  </a:ext>
                </a:extLst>
              </a:tr>
              <a:tr h="37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Educación Básica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Educación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Media Superior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Educación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Básica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Educación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Media Superior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1B3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79567"/>
                  </a:ext>
                </a:extLst>
              </a:tr>
              <a:tr h="875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Entregar base de datos de sustentantes e instrumentos de evaluación al prestador del servicio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Al menos 8 días hábiles antes de la aplicación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Al menos 8 días hábiles antes de la aplicación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Al menos 8 días hábiles antes de la aplicación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Al menos 8 días hábiles antes de la aplicación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USICAMM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166410"/>
                  </a:ext>
                </a:extLst>
              </a:tr>
              <a:tr h="9284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Aplicación de los instrumentos de evaluación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30-31 de mayo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6-7 de junio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13-14 de junio 2020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23-24 de mayo de 2020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 y 17 de mayo de 2020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23-24 de mayo de 2020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Prestador del servicio /</a:t>
                      </a:r>
                      <a:br>
                        <a:rPr lang="es-MX" sz="1400" dirty="0">
                          <a:effectLst/>
                        </a:rPr>
                      </a:br>
                      <a:r>
                        <a:rPr lang="es-MX" sz="1400" dirty="0">
                          <a:effectLst/>
                        </a:rPr>
                        <a:t>USICAMM / Autoridad Educativa de las Entidades Federativas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7237"/>
                  </a:ext>
                </a:extLst>
              </a:tr>
              <a:tr h="930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0" dirty="0">
                          <a:effectLst/>
                        </a:rPr>
                        <a:t>Entregar ristras a la USICAMM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 más tardar10 días naturales después de la aplicación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A más tardar 10 días naturales después de la aplicación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A más tardar 10 días naturales después de la aplicación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 más tardar 10 días naturales después de la aplicación.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Prestador del servicio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22714"/>
                  </a:ext>
                </a:extLst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>
            <a:off x="0" y="6283234"/>
            <a:ext cx="3265714" cy="574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41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3606</TotalTime>
  <Words>1183</Words>
  <Application>Microsoft Office PowerPoint</Application>
  <PresentationFormat>Presentación en pantalla (4:3)</PresentationFormat>
  <Paragraphs>190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Montserrat</vt:lpstr>
      <vt:lpstr>Montserrat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asus</cp:lastModifiedBy>
  <cp:revision>250</cp:revision>
  <cp:lastPrinted>2019-11-07T02:27:30Z</cp:lastPrinted>
  <dcterms:created xsi:type="dcterms:W3CDTF">2019-02-11T20:00:16Z</dcterms:created>
  <dcterms:modified xsi:type="dcterms:W3CDTF">2019-11-15T06:12:21Z</dcterms:modified>
</cp:coreProperties>
</file>