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1" orient="horz"/>
        <p:guide pos="2880"/>
        <p:guide pos="11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9cb3a89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9cb3a89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101400" y="124475"/>
            <a:ext cx="4922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Evaluación del Contexto</a:t>
            </a:r>
            <a:endParaRPr b="1" sz="2400"/>
          </a:p>
        </p:txBody>
      </p:sp>
      <p:sp>
        <p:nvSpPr>
          <p:cNvPr id="63" name="Google Shape;63;p14"/>
          <p:cNvSpPr/>
          <p:nvPr/>
        </p:nvSpPr>
        <p:spPr>
          <a:xfrm>
            <a:off x="2379525" y="818525"/>
            <a:ext cx="2120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Aula</a:t>
            </a:r>
            <a:endParaRPr sz="2400"/>
          </a:p>
        </p:txBody>
      </p:sp>
      <p:sp>
        <p:nvSpPr>
          <p:cNvPr id="64" name="Google Shape;64;p14"/>
          <p:cNvSpPr/>
          <p:nvPr/>
        </p:nvSpPr>
        <p:spPr>
          <a:xfrm>
            <a:off x="6951525" y="818525"/>
            <a:ext cx="2120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Comunidad</a:t>
            </a:r>
            <a:endParaRPr sz="2400"/>
          </a:p>
        </p:txBody>
      </p:sp>
      <p:sp>
        <p:nvSpPr>
          <p:cNvPr id="65" name="Google Shape;65;p14"/>
          <p:cNvSpPr/>
          <p:nvPr/>
        </p:nvSpPr>
        <p:spPr>
          <a:xfrm>
            <a:off x="4705500" y="818525"/>
            <a:ext cx="2120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Escuela</a:t>
            </a:r>
            <a:endParaRPr sz="2400"/>
          </a:p>
        </p:txBody>
      </p:sp>
      <p:sp>
        <p:nvSpPr>
          <p:cNvPr id="66" name="Google Shape;66;p14"/>
          <p:cNvSpPr/>
          <p:nvPr/>
        </p:nvSpPr>
        <p:spPr>
          <a:xfrm>
            <a:off x="53550" y="818525"/>
            <a:ext cx="2120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Personal</a:t>
            </a:r>
            <a:endParaRPr sz="2400"/>
          </a:p>
        </p:txBody>
      </p:sp>
      <p:sp>
        <p:nvSpPr>
          <p:cNvPr id="67" name="Google Shape;67;p14"/>
          <p:cNvSpPr/>
          <p:nvPr/>
        </p:nvSpPr>
        <p:spPr>
          <a:xfrm>
            <a:off x="152375" y="1584550"/>
            <a:ext cx="1996500" cy="3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9850" lvl="0" marL="85725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Información personal.</a:t>
            </a:r>
            <a:endParaRPr sz="1100"/>
          </a:p>
          <a:p>
            <a:pPr indent="-69850" lvl="1" marL="85725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Sexo y Edad</a:t>
            </a:r>
            <a:endParaRPr sz="1100"/>
          </a:p>
          <a:p>
            <a:pPr indent="-69850" lvl="1" marL="85725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Segundo idioma o lengua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85725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Formación profesional</a:t>
            </a:r>
            <a:endParaRPr sz="1100"/>
          </a:p>
          <a:p>
            <a:pPr indent="-69850" lvl="1" marL="85725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Nivel de estudios.</a:t>
            </a:r>
            <a:endParaRPr sz="1100"/>
          </a:p>
          <a:p>
            <a:pPr indent="-69850" lvl="1" marL="85725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Capacitación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85725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Experiencia laboral</a:t>
            </a:r>
            <a:endParaRPr sz="1100"/>
          </a:p>
          <a:p>
            <a:pPr indent="-69850" lvl="1" marL="85725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</a:t>
            </a:r>
            <a:r>
              <a:rPr lang="es" sz="1100"/>
              <a:t>Años en la función</a:t>
            </a:r>
            <a:endParaRPr sz="1100"/>
          </a:p>
          <a:p>
            <a:pPr indent="-69850" lvl="1" marL="85725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Escala de identificación de dificultades para la formación.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2513700" y="1584450"/>
            <a:ext cx="1996500" cy="3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9850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Conformación de los grupos 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</a:t>
            </a:r>
            <a:r>
              <a:rPr lang="es" sz="1100"/>
              <a:t>      Hombres y Mujeres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Necesidades especiales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Riesgo de deserción.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En rezago escolar.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      Idioma o lengua que no sea español.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 sz="1100"/>
          </a:p>
          <a:p>
            <a:pPr indent="-69850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Intervención didáctica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Actividades dentro del aula</a:t>
            </a:r>
            <a:endParaRPr sz="1100"/>
          </a:p>
          <a:p>
            <a:pPr indent="-69850" lvl="1" marL="8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Actividades fuera del aula</a:t>
            </a:r>
            <a:endParaRPr sz="1100"/>
          </a:p>
        </p:txBody>
      </p:sp>
      <p:sp>
        <p:nvSpPr>
          <p:cNvPr id="69" name="Google Shape;69;p14"/>
          <p:cNvSpPr/>
          <p:nvPr/>
        </p:nvSpPr>
        <p:spPr>
          <a:xfrm>
            <a:off x="4799700" y="1584550"/>
            <a:ext cx="1996500" cy="3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Evaluación de la existencia y eficacia de protocolos para atender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Situaciones de violencia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Amenazas a la salud física y psicológica de los alumnos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Desastres naturales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Acceso a materiales didácticos de índole público.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Libros de texto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Guías de estudio. 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7013325" y="1584450"/>
            <a:ext cx="1996500" cy="3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Exploración de contexto de vulnerabilidad: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Situaciones </a:t>
            </a:r>
            <a:r>
              <a:rPr lang="es" sz="1100"/>
              <a:t>de violencia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Desastres naturales (Inundaciones, etc)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Accesibilidad a la escuela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Comunicación con y apoyo de padres de familia y comunidad escolar.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