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5" r:id="rId4"/>
    <p:sldId id="266" r:id="rId5"/>
    <p:sldId id="258" r:id="rId6"/>
    <p:sldId id="262" r:id="rId7"/>
    <p:sldId id="259" r:id="rId8"/>
    <p:sldId id="268" r:id="rId9"/>
    <p:sldId id="260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3"/>
  </p:normalViewPr>
  <p:slideViewPr>
    <p:cSldViewPr snapToGrid="0" snapToObjects="1">
      <p:cViewPr varScale="1">
        <p:scale>
          <a:sx n="66" d="100"/>
          <a:sy n="66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0F596-3B45-3C4A-82AD-146219E2863B}" type="doc">
      <dgm:prSet loTypeId="urn:microsoft.com/office/officeart/2005/8/layout/hList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MX"/>
        </a:p>
      </dgm:t>
    </dgm:pt>
    <dgm:pt modelId="{E6031D1D-C402-154C-99E8-4056334B644E}">
      <dgm:prSet phldrT="[Texto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MX" dirty="0" smtClean="0"/>
            <a:t>Educandos</a:t>
          </a:r>
          <a:endParaRPr lang="es-MX" dirty="0"/>
        </a:p>
      </dgm:t>
    </dgm:pt>
    <dgm:pt modelId="{1FC70308-0EDE-0143-B3C7-8B434C51D95E}" type="parTrans" cxnId="{0BB386B6-B8CE-954D-8600-643D3B327317}">
      <dgm:prSet/>
      <dgm:spPr/>
      <dgm:t>
        <a:bodyPr/>
        <a:lstStyle/>
        <a:p>
          <a:endParaRPr lang="es-MX"/>
        </a:p>
      </dgm:t>
    </dgm:pt>
    <dgm:pt modelId="{2912C678-A42F-914F-8F0E-E5079FC7E5E9}" type="sibTrans" cxnId="{0BB386B6-B8CE-954D-8600-643D3B327317}">
      <dgm:prSet/>
      <dgm:spPr/>
      <dgm:t>
        <a:bodyPr/>
        <a:lstStyle/>
        <a:p>
          <a:endParaRPr lang="es-MX"/>
        </a:p>
      </dgm:t>
    </dgm:pt>
    <dgm:pt modelId="{366E3BB6-9ED8-674E-BF38-68747CF2EF2E}">
      <dgm:prSet phldrT="[Texto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MX" dirty="0" smtClean="0"/>
            <a:t>Comunidad escolar</a:t>
          </a:r>
          <a:endParaRPr lang="es-MX" dirty="0"/>
        </a:p>
      </dgm:t>
    </dgm:pt>
    <dgm:pt modelId="{BDC5312C-9233-6D48-BDB5-CE479582563F}" type="parTrans" cxnId="{43FEBD48-6F5B-0245-9823-55C221905694}">
      <dgm:prSet/>
      <dgm:spPr/>
      <dgm:t>
        <a:bodyPr/>
        <a:lstStyle/>
        <a:p>
          <a:endParaRPr lang="es-MX"/>
        </a:p>
      </dgm:t>
    </dgm:pt>
    <dgm:pt modelId="{2841AB9A-39A9-4340-8BDA-1F40195D3184}" type="sibTrans" cxnId="{43FEBD48-6F5B-0245-9823-55C221905694}">
      <dgm:prSet/>
      <dgm:spPr/>
      <dgm:t>
        <a:bodyPr/>
        <a:lstStyle/>
        <a:p>
          <a:endParaRPr lang="es-MX"/>
        </a:p>
      </dgm:t>
    </dgm:pt>
    <dgm:pt modelId="{A0AB4BB5-1EB4-8646-B423-53302C0F9338}">
      <dgm:prSet phldrT="[Texto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Font typeface="+mj-lt"/>
            <a:buNone/>
          </a:pPr>
          <a:r>
            <a:rPr lang="es-MX" sz="1700" dirty="0" smtClean="0">
              <a:solidFill>
                <a:srgbClr val="002060"/>
              </a:solidFill>
              <a:latin typeface="+mj-lt"/>
            </a:rPr>
            <a:t>Utilizar </a:t>
          </a:r>
          <a:r>
            <a:rPr lang="es-MX" sz="1700" dirty="0">
              <a:solidFill>
                <a:srgbClr val="002060"/>
              </a:solidFill>
              <a:latin typeface="+mj-lt"/>
            </a:rPr>
            <a:t>el término comunidad escolar cuando se alude a los actores que participan directamente con la escuela (directivos, docentes, personal de apoyo, alumnos, padres de familia). Este término se asocia más con los docentes.</a:t>
          </a:r>
          <a:endParaRPr lang="es-MX" sz="1700" dirty="0">
            <a:solidFill>
              <a:srgbClr val="002060"/>
            </a:solidFill>
          </a:endParaRPr>
        </a:p>
      </dgm:t>
    </dgm:pt>
    <dgm:pt modelId="{9B0DF887-9371-F145-92C0-1589E09910F3}" type="parTrans" cxnId="{75E502D7-883F-C841-B02C-557EAE985D8C}">
      <dgm:prSet/>
      <dgm:spPr/>
      <dgm:t>
        <a:bodyPr/>
        <a:lstStyle/>
        <a:p>
          <a:endParaRPr lang="es-MX"/>
        </a:p>
      </dgm:t>
    </dgm:pt>
    <dgm:pt modelId="{5295874B-9889-E54C-A49D-89664E3F27C6}" type="sibTrans" cxnId="{75E502D7-883F-C841-B02C-557EAE985D8C}">
      <dgm:prSet/>
      <dgm:spPr/>
      <dgm:t>
        <a:bodyPr/>
        <a:lstStyle/>
        <a:p>
          <a:endParaRPr lang="es-MX"/>
        </a:p>
      </dgm:t>
    </dgm:pt>
    <dgm:pt modelId="{2B272DC6-1A59-2742-963D-3CBE9CF44B00}">
      <dgm:prSet phldrT="[Texto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MX" dirty="0" smtClean="0"/>
            <a:t>Comunidad educativa</a:t>
          </a:r>
          <a:endParaRPr lang="es-MX" dirty="0"/>
        </a:p>
      </dgm:t>
    </dgm:pt>
    <dgm:pt modelId="{CEF4B13F-3B3C-DD4C-8C94-137FA1C2F679}" type="parTrans" cxnId="{982689BB-F705-4441-BE2A-A99493859682}">
      <dgm:prSet/>
      <dgm:spPr/>
      <dgm:t>
        <a:bodyPr/>
        <a:lstStyle/>
        <a:p>
          <a:endParaRPr lang="es-MX"/>
        </a:p>
      </dgm:t>
    </dgm:pt>
    <dgm:pt modelId="{DD6CD696-60E3-5B47-83AE-A9F6AE5D7844}" type="sibTrans" cxnId="{982689BB-F705-4441-BE2A-A99493859682}">
      <dgm:prSet/>
      <dgm:spPr/>
      <dgm:t>
        <a:bodyPr/>
        <a:lstStyle/>
        <a:p>
          <a:endParaRPr lang="es-MX"/>
        </a:p>
      </dgm:t>
    </dgm:pt>
    <dgm:pt modelId="{EA46B0B8-A82A-354D-A14F-C9EFD1047538}">
      <dgm:prSet phldrT="[Texto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Font typeface="+mj-lt"/>
            <a:buNone/>
          </a:pPr>
          <a:r>
            <a:rPr lang="es-MX" dirty="0" smtClean="0">
              <a:solidFill>
                <a:srgbClr val="002060"/>
              </a:solidFill>
              <a:latin typeface="+mj-lt"/>
            </a:rPr>
            <a:t>Utilizar </a:t>
          </a:r>
          <a:r>
            <a:rPr lang="es-MX" dirty="0">
              <a:solidFill>
                <a:srgbClr val="002060"/>
              </a:solidFill>
              <a:latin typeface="+mj-lt"/>
            </a:rPr>
            <a:t>el término comunidad educativa cuando aludimos a la comunidad escolar y extendemos a los agentes externos a la escuela que se involucran con ella (autoridades municipales, iglesia, centros de salud). Este término, por las funciones que realizan se aplica con mayor frecuencia a los directivos y fundamentalmente al personal con funciones de supervisión.</a:t>
          </a:r>
          <a:endParaRPr lang="es-MX" dirty="0">
            <a:solidFill>
              <a:srgbClr val="002060"/>
            </a:solidFill>
          </a:endParaRPr>
        </a:p>
      </dgm:t>
    </dgm:pt>
    <dgm:pt modelId="{DC8D242B-BC94-084B-997A-0C5B41E12074}" type="parTrans" cxnId="{C3C70D88-5E43-3C47-9689-6E1CF01CC7C3}">
      <dgm:prSet/>
      <dgm:spPr/>
      <dgm:t>
        <a:bodyPr/>
        <a:lstStyle/>
        <a:p>
          <a:endParaRPr lang="es-MX"/>
        </a:p>
      </dgm:t>
    </dgm:pt>
    <dgm:pt modelId="{3C9E546A-734B-E24F-9F44-CD99F1E47F1D}" type="sibTrans" cxnId="{C3C70D88-5E43-3C47-9689-6E1CF01CC7C3}">
      <dgm:prSet/>
      <dgm:spPr/>
      <dgm:t>
        <a:bodyPr/>
        <a:lstStyle/>
        <a:p>
          <a:endParaRPr lang="es-MX"/>
        </a:p>
      </dgm:t>
    </dgm:pt>
    <dgm:pt modelId="{64D18D82-CB7A-4818-A222-4F2E9F1AC7A0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s-MX" sz="1700" dirty="0" smtClean="0">
              <a:solidFill>
                <a:srgbClr val="002060"/>
              </a:solidFill>
            </a:rPr>
            <a:t>Utilizar el término educando al referir a estudiantes o alumnos, o emplear siempre estudiantes o siempre alumnos. </a:t>
          </a:r>
          <a:endParaRPr lang="es-MX" sz="1700" dirty="0">
            <a:solidFill>
              <a:srgbClr val="002060"/>
            </a:solidFill>
          </a:endParaRPr>
        </a:p>
      </dgm:t>
    </dgm:pt>
    <dgm:pt modelId="{9F84013A-B027-4BE7-A55C-41739B94D3C2}" type="parTrans" cxnId="{0C93B6F1-22EC-4CAB-B423-C567E1A9D4F7}">
      <dgm:prSet/>
      <dgm:spPr/>
      <dgm:t>
        <a:bodyPr/>
        <a:lstStyle/>
        <a:p>
          <a:endParaRPr lang="es-MX"/>
        </a:p>
      </dgm:t>
    </dgm:pt>
    <dgm:pt modelId="{6059D521-1B30-4A8D-9210-806444F0BFF4}" type="sibTrans" cxnId="{0C93B6F1-22EC-4CAB-B423-C567E1A9D4F7}">
      <dgm:prSet/>
      <dgm:spPr/>
      <dgm:t>
        <a:bodyPr/>
        <a:lstStyle/>
        <a:p>
          <a:endParaRPr lang="es-MX"/>
        </a:p>
      </dgm:t>
    </dgm:pt>
    <dgm:pt modelId="{42E0B454-B976-8546-920E-914F0F279BE3}" type="pres">
      <dgm:prSet presAssocID="{65E0F596-3B45-3C4A-82AD-146219E286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AAA7D9AA-6E1E-F54B-A11A-C5964C3F1E39}" type="pres">
      <dgm:prSet presAssocID="{E6031D1D-C402-154C-99E8-4056334B644E}" presName="composite" presStyleCnt="0"/>
      <dgm:spPr/>
      <dgm:t>
        <a:bodyPr/>
        <a:lstStyle/>
        <a:p>
          <a:endParaRPr lang="es-MX"/>
        </a:p>
      </dgm:t>
    </dgm:pt>
    <dgm:pt modelId="{0FA38A83-D050-B84B-B7A7-2C7D20CFB293}" type="pres">
      <dgm:prSet presAssocID="{E6031D1D-C402-154C-99E8-4056334B644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1E7C3D4-9B58-A64A-8900-7E684F279B81}" type="pres">
      <dgm:prSet presAssocID="{E6031D1D-C402-154C-99E8-4056334B644E}" presName="desTx" presStyleLbl="alignAccFollowNode1" presStyleIdx="0" presStyleCnt="3" custLinFactNeighborX="-10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6678A8C-031A-6E47-A277-96D41023B7B3}" type="pres">
      <dgm:prSet presAssocID="{2912C678-A42F-914F-8F0E-E5079FC7E5E9}" presName="space" presStyleCnt="0"/>
      <dgm:spPr/>
      <dgm:t>
        <a:bodyPr/>
        <a:lstStyle/>
        <a:p>
          <a:endParaRPr lang="es-MX"/>
        </a:p>
      </dgm:t>
    </dgm:pt>
    <dgm:pt modelId="{2B42DDFC-910E-8242-B506-AF63608400A6}" type="pres">
      <dgm:prSet presAssocID="{366E3BB6-9ED8-674E-BF38-68747CF2EF2E}" presName="composite" presStyleCnt="0"/>
      <dgm:spPr/>
      <dgm:t>
        <a:bodyPr/>
        <a:lstStyle/>
        <a:p>
          <a:endParaRPr lang="es-MX"/>
        </a:p>
      </dgm:t>
    </dgm:pt>
    <dgm:pt modelId="{934558BB-B5C8-954B-A809-44F8DBDC4F72}" type="pres">
      <dgm:prSet presAssocID="{366E3BB6-9ED8-674E-BF38-68747CF2EF2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F2E1738-023F-B848-9F09-DF8AF75D49E7}" type="pres">
      <dgm:prSet presAssocID="{366E3BB6-9ED8-674E-BF38-68747CF2EF2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A4D5BDF-9E14-4249-B1FA-433736EA1F72}" type="pres">
      <dgm:prSet presAssocID="{2841AB9A-39A9-4340-8BDA-1F40195D3184}" presName="space" presStyleCnt="0"/>
      <dgm:spPr/>
      <dgm:t>
        <a:bodyPr/>
        <a:lstStyle/>
        <a:p>
          <a:endParaRPr lang="es-MX"/>
        </a:p>
      </dgm:t>
    </dgm:pt>
    <dgm:pt modelId="{5C8B4DFE-D897-884D-BF35-9BEC4E843FF6}" type="pres">
      <dgm:prSet presAssocID="{2B272DC6-1A59-2742-963D-3CBE9CF44B00}" presName="composite" presStyleCnt="0"/>
      <dgm:spPr/>
      <dgm:t>
        <a:bodyPr/>
        <a:lstStyle/>
        <a:p>
          <a:endParaRPr lang="es-MX"/>
        </a:p>
      </dgm:t>
    </dgm:pt>
    <dgm:pt modelId="{0B2A51B3-31AE-E54B-9056-0CDA072DB965}" type="pres">
      <dgm:prSet presAssocID="{2B272DC6-1A59-2742-963D-3CBE9CF44B0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FF53E71-0C0E-2E45-A3B5-0117044C26EF}" type="pres">
      <dgm:prSet presAssocID="{2B272DC6-1A59-2742-963D-3CBE9CF44B00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0E9EE87-FBD7-CB48-BBB1-21C910ADE5EA}" type="presOf" srcId="{366E3BB6-9ED8-674E-BF38-68747CF2EF2E}" destId="{934558BB-B5C8-954B-A809-44F8DBDC4F72}" srcOrd="0" destOrd="0" presId="urn:microsoft.com/office/officeart/2005/8/layout/hList1"/>
    <dgm:cxn modelId="{C03DC6E9-6B30-43F2-A83E-9995E26D34A0}" type="presOf" srcId="{64D18D82-CB7A-4818-A222-4F2E9F1AC7A0}" destId="{01E7C3D4-9B58-A64A-8900-7E684F279B81}" srcOrd="0" destOrd="0" presId="urn:microsoft.com/office/officeart/2005/8/layout/hList1"/>
    <dgm:cxn modelId="{99C55DB5-9CC0-D64A-BC4C-883616308967}" type="presOf" srcId="{E6031D1D-C402-154C-99E8-4056334B644E}" destId="{0FA38A83-D050-B84B-B7A7-2C7D20CFB293}" srcOrd="0" destOrd="0" presId="urn:microsoft.com/office/officeart/2005/8/layout/hList1"/>
    <dgm:cxn modelId="{0C93B6F1-22EC-4CAB-B423-C567E1A9D4F7}" srcId="{E6031D1D-C402-154C-99E8-4056334B644E}" destId="{64D18D82-CB7A-4818-A222-4F2E9F1AC7A0}" srcOrd="0" destOrd="0" parTransId="{9F84013A-B027-4BE7-A55C-41739B94D3C2}" sibTransId="{6059D521-1B30-4A8D-9210-806444F0BFF4}"/>
    <dgm:cxn modelId="{C3C70D88-5E43-3C47-9689-6E1CF01CC7C3}" srcId="{2B272DC6-1A59-2742-963D-3CBE9CF44B00}" destId="{EA46B0B8-A82A-354D-A14F-C9EFD1047538}" srcOrd="0" destOrd="0" parTransId="{DC8D242B-BC94-084B-997A-0C5B41E12074}" sibTransId="{3C9E546A-734B-E24F-9F44-CD99F1E47F1D}"/>
    <dgm:cxn modelId="{75E502D7-883F-C841-B02C-557EAE985D8C}" srcId="{366E3BB6-9ED8-674E-BF38-68747CF2EF2E}" destId="{A0AB4BB5-1EB4-8646-B423-53302C0F9338}" srcOrd="0" destOrd="0" parTransId="{9B0DF887-9371-F145-92C0-1589E09910F3}" sibTransId="{5295874B-9889-E54C-A49D-89664E3F27C6}"/>
    <dgm:cxn modelId="{D2100F3E-BDF3-1046-BFA0-C247939D33BA}" type="presOf" srcId="{A0AB4BB5-1EB4-8646-B423-53302C0F9338}" destId="{3F2E1738-023F-B848-9F09-DF8AF75D49E7}" srcOrd="0" destOrd="0" presId="urn:microsoft.com/office/officeart/2005/8/layout/hList1"/>
    <dgm:cxn modelId="{982689BB-F705-4441-BE2A-A99493859682}" srcId="{65E0F596-3B45-3C4A-82AD-146219E2863B}" destId="{2B272DC6-1A59-2742-963D-3CBE9CF44B00}" srcOrd="2" destOrd="0" parTransId="{CEF4B13F-3B3C-DD4C-8C94-137FA1C2F679}" sibTransId="{DD6CD696-60E3-5B47-83AE-A9F6AE5D7844}"/>
    <dgm:cxn modelId="{D22E692D-47AE-5F4B-AE7C-13266FA6D361}" type="presOf" srcId="{65E0F596-3B45-3C4A-82AD-146219E2863B}" destId="{42E0B454-B976-8546-920E-914F0F279BE3}" srcOrd="0" destOrd="0" presId="urn:microsoft.com/office/officeart/2005/8/layout/hList1"/>
    <dgm:cxn modelId="{43FEBD48-6F5B-0245-9823-55C221905694}" srcId="{65E0F596-3B45-3C4A-82AD-146219E2863B}" destId="{366E3BB6-9ED8-674E-BF38-68747CF2EF2E}" srcOrd="1" destOrd="0" parTransId="{BDC5312C-9233-6D48-BDB5-CE479582563F}" sibTransId="{2841AB9A-39A9-4340-8BDA-1F40195D3184}"/>
    <dgm:cxn modelId="{9A389A5A-3266-954A-83C3-43E52917524C}" type="presOf" srcId="{EA46B0B8-A82A-354D-A14F-C9EFD1047538}" destId="{2FF53E71-0C0E-2E45-A3B5-0117044C26EF}" srcOrd="0" destOrd="0" presId="urn:microsoft.com/office/officeart/2005/8/layout/hList1"/>
    <dgm:cxn modelId="{0BB386B6-B8CE-954D-8600-643D3B327317}" srcId="{65E0F596-3B45-3C4A-82AD-146219E2863B}" destId="{E6031D1D-C402-154C-99E8-4056334B644E}" srcOrd="0" destOrd="0" parTransId="{1FC70308-0EDE-0143-B3C7-8B434C51D95E}" sibTransId="{2912C678-A42F-914F-8F0E-E5079FC7E5E9}"/>
    <dgm:cxn modelId="{51ACB607-7538-9A48-924E-158F200D5ADD}" type="presOf" srcId="{2B272DC6-1A59-2742-963D-3CBE9CF44B00}" destId="{0B2A51B3-31AE-E54B-9056-0CDA072DB965}" srcOrd="0" destOrd="0" presId="urn:microsoft.com/office/officeart/2005/8/layout/hList1"/>
    <dgm:cxn modelId="{B6292BF7-42DD-EC40-A27A-AA9B630A05AA}" type="presParOf" srcId="{42E0B454-B976-8546-920E-914F0F279BE3}" destId="{AAA7D9AA-6E1E-F54B-A11A-C5964C3F1E39}" srcOrd="0" destOrd="0" presId="urn:microsoft.com/office/officeart/2005/8/layout/hList1"/>
    <dgm:cxn modelId="{65D4155A-AB9D-0E4C-BF38-CB80225A526C}" type="presParOf" srcId="{AAA7D9AA-6E1E-F54B-A11A-C5964C3F1E39}" destId="{0FA38A83-D050-B84B-B7A7-2C7D20CFB293}" srcOrd="0" destOrd="0" presId="urn:microsoft.com/office/officeart/2005/8/layout/hList1"/>
    <dgm:cxn modelId="{C2E9EAE3-BB16-EB45-BA8A-7C438565B2E6}" type="presParOf" srcId="{AAA7D9AA-6E1E-F54B-A11A-C5964C3F1E39}" destId="{01E7C3D4-9B58-A64A-8900-7E684F279B81}" srcOrd="1" destOrd="0" presId="urn:microsoft.com/office/officeart/2005/8/layout/hList1"/>
    <dgm:cxn modelId="{938A4151-2DCB-8549-AF0F-4B4940A2909A}" type="presParOf" srcId="{42E0B454-B976-8546-920E-914F0F279BE3}" destId="{D6678A8C-031A-6E47-A277-96D41023B7B3}" srcOrd="1" destOrd="0" presId="urn:microsoft.com/office/officeart/2005/8/layout/hList1"/>
    <dgm:cxn modelId="{5EEFF92E-343F-D740-B250-11F0BAD52C7F}" type="presParOf" srcId="{42E0B454-B976-8546-920E-914F0F279BE3}" destId="{2B42DDFC-910E-8242-B506-AF63608400A6}" srcOrd="2" destOrd="0" presId="urn:microsoft.com/office/officeart/2005/8/layout/hList1"/>
    <dgm:cxn modelId="{4FBA2522-BA40-894F-A11B-FD0E81F45DA3}" type="presParOf" srcId="{2B42DDFC-910E-8242-B506-AF63608400A6}" destId="{934558BB-B5C8-954B-A809-44F8DBDC4F72}" srcOrd="0" destOrd="0" presId="urn:microsoft.com/office/officeart/2005/8/layout/hList1"/>
    <dgm:cxn modelId="{36712DE2-0FC4-664D-8F26-1BB9CDCBC469}" type="presParOf" srcId="{2B42DDFC-910E-8242-B506-AF63608400A6}" destId="{3F2E1738-023F-B848-9F09-DF8AF75D49E7}" srcOrd="1" destOrd="0" presId="urn:microsoft.com/office/officeart/2005/8/layout/hList1"/>
    <dgm:cxn modelId="{E7896B9A-C8B4-F646-A841-BA6CF62175F7}" type="presParOf" srcId="{42E0B454-B976-8546-920E-914F0F279BE3}" destId="{9A4D5BDF-9E14-4249-B1FA-433736EA1F72}" srcOrd="3" destOrd="0" presId="urn:microsoft.com/office/officeart/2005/8/layout/hList1"/>
    <dgm:cxn modelId="{50161EFD-37F4-E646-9AF9-0D88002765CC}" type="presParOf" srcId="{42E0B454-B976-8546-920E-914F0F279BE3}" destId="{5C8B4DFE-D897-884D-BF35-9BEC4E843FF6}" srcOrd="4" destOrd="0" presId="urn:microsoft.com/office/officeart/2005/8/layout/hList1"/>
    <dgm:cxn modelId="{CB6B594D-DA31-0D43-8704-B0EF7DEE15C5}" type="presParOf" srcId="{5C8B4DFE-D897-884D-BF35-9BEC4E843FF6}" destId="{0B2A51B3-31AE-E54B-9056-0CDA072DB965}" srcOrd="0" destOrd="0" presId="urn:microsoft.com/office/officeart/2005/8/layout/hList1"/>
    <dgm:cxn modelId="{0724BF97-CD5C-D044-8344-F6D136929CB0}" type="presParOf" srcId="{5C8B4DFE-D897-884D-BF35-9BEC4E843FF6}" destId="{2FF53E71-0C0E-2E45-A3B5-0117044C26EF}" srcOrd="1" destOrd="0" presId="urn:microsoft.com/office/officeart/2005/8/layout/hList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38A83-D050-B84B-B7A7-2C7D20CFB293}">
      <dsp:nvSpPr>
        <dsp:cNvPr id="0" name=""/>
        <dsp:cNvSpPr/>
      </dsp:nvSpPr>
      <dsp:spPr>
        <a:xfrm>
          <a:off x="3323" y="220260"/>
          <a:ext cx="3240845" cy="432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Educandos</a:t>
          </a:r>
          <a:endParaRPr lang="es-MX" sz="1500" kern="1200" dirty="0"/>
        </a:p>
      </dsp:txBody>
      <dsp:txXfrm>
        <a:off x="3323" y="220260"/>
        <a:ext cx="3240845" cy="432000"/>
      </dsp:txXfrm>
    </dsp:sp>
    <dsp:sp modelId="{01E7C3D4-9B58-A64A-8900-7E684F279B81}">
      <dsp:nvSpPr>
        <dsp:cNvPr id="0" name=""/>
        <dsp:cNvSpPr/>
      </dsp:nvSpPr>
      <dsp:spPr>
        <a:xfrm>
          <a:off x="0" y="652260"/>
          <a:ext cx="3240845" cy="252574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700" kern="1200" dirty="0" smtClean="0">
              <a:solidFill>
                <a:srgbClr val="002060"/>
              </a:solidFill>
            </a:rPr>
            <a:t>Utilizar el término educando al referir a estudiantes o alumnos, o emplear siempre estudiantes o siempre alumnos. </a:t>
          </a:r>
          <a:endParaRPr lang="es-MX" sz="1700" kern="1200" dirty="0">
            <a:solidFill>
              <a:srgbClr val="002060"/>
            </a:solidFill>
          </a:endParaRPr>
        </a:p>
      </dsp:txBody>
      <dsp:txXfrm>
        <a:off x="0" y="652260"/>
        <a:ext cx="3240845" cy="2525748"/>
      </dsp:txXfrm>
    </dsp:sp>
    <dsp:sp modelId="{934558BB-B5C8-954B-A809-44F8DBDC4F72}">
      <dsp:nvSpPr>
        <dsp:cNvPr id="0" name=""/>
        <dsp:cNvSpPr/>
      </dsp:nvSpPr>
      <dsp:spPr>
        <a:xfrm>
          <a:off x="3697888" y="220260"/>
          <a:ext cx="3240845" cy="432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Comunidad escolar</a:t>
          </a:r>
          <a:endParaRPr lang="es-MX" sz="1500" kern="1200" dirty="0"/>
        </a:p>
      </dsp:txBody>
      <dsp:txXfrm>
        <a:off x="3697888" y="220260"/>
        <a:ext cx="3240845" cy="432000"/>
      </dsp:txXfrm>
    </dsp:sp>
    <dsp:sp modelId="{3F2E1738-023F-B848-9F09-DF8AF75D49E7}">
      <dsp:nvSpPr>
        <dsp:cNvPr id="0" name=""/>
        <dsp:cNvSpPr/>
      </dsp:nvSpPr>
      <dsp:spPr>
        <a:xfrm>
          <a:off x="3697888" y="652260"/>
          <a:ext cx="3240845" cy="252574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es-MX" sz="1700" kern="1200" dirty="0" smtClean="0">
              <a:solidFill>
                <a:srgbClr val="002060"/>
              </a:solidFill>
              <a:latin typeface="+mj-lt"/>
            </a:rPr>
            <a:t>Utilizar </a:t>
          </a:r>
          <a:r>
            <a:rPr lang="es-MX" sz="1700" kern="1200" dirty="0">
              <a:solidFill>
                <a:srgbClr val="002060"/>
              </a:solidFill>
              <a:latin typeface="+mj-lt"/>
            </a:rPr>
            <a:t>el término comunidad escolar cuando se alude a los actores que participan directamente con la escuela (directivos, docentes, personal de apoyo, alumnos, padres de familia). Este término se asocia más con los docentes.</a:t>
          </a:r>
          <a:endParaRPr lang="es-MX" sz="1700" kern="1200" dirty="0">
            <a:solidFill>
              <a:srgbClr val="002060"/>
            </a:solidFill>
          </a:endParaRPr>
        </a:p>
      </dsp:txBody>
      <dsp:txXfrm>
        <a:off x="3697888" y="652260"/>
        <a:ext cx="3240845" cy="2525748"/>
      </dsp:txXfrm>
    </dsp:sp>
    <dsp:sp modelId="{0B2A51B3-31AE-E54B-9056-0CDA072DB965}">
      <dsp:nvSpPr>
        <dsp:cNvPr id="0" name=""/>
        <dsp:cNvSpPr/>
      </dsp:nvSpPr>
      <dsp:spPr>
        <a:xfrm>
          <a:off x="7392452" y="220260"/>
          <a:ext cx="3240845" cy="432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Comunidad educativa</a:t>
          </a:r>
          <a:endParaRPr lang="es-MX" sz="1500" kern="1200" dirty="0"/>
        </a:p>
      </dsp:txBody>
      <dsp:txXfrm>
        <a:off x="7392452" y="220260"/>
        <a:ext cx="3240845" cy="432000"/>
      </dsp:txXfrm>
    </dsp:sp>
    <dsp:sp modelId="{2FF53E71-0C0E-2E45-A3B5-0117044C26EF}">
      <dsp:nvSpPr>
        <dsp:cNvPr id="0" name=""/>
        <dsp:cNvSpPr/>
      </dsp:nvSpPr>
      <dsp:spPr>
        <a:xfrm>
          <a:off x="7392452" y="652260"/>
          <a:ext cx="3240845" cy="252574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es-MX" sz="1500" kern="1200" dirty="0" smtClean="0">
              <a:solidFill>
                <a:srgbClr val="002060"/>
              </a:solidFill>
              <a:latin typeface="+mj-lt"/>
            </a:rPr>
            <a:t>Utilizar </a:t>
          </a:r>
          <a:r>
            <a:rPr lang="es-MX" sz="1500" kern="1200" dirty="0">
              <a:solidFill>
                <a:srgbClr val="002060"/>
              </a:solidFill>
              <a:latin typeface="+mj-lt"/>
            </a:rPr>
            <a:t>el término comunidad educativa cuando aludimos a la comunidad escolar y extendemos a los agentes externos a la escuela que se involucran con ella (autoridades municipales, iglesia, centros de salud). Este término, por las funciones que realizan se aplica con mayor frecuencia a los directivos y fundamentalmente al personal con funciones de supervisión.</a:t>
          </a:r>
          <a:endParaRPr lang="es-MX" sz="1500" kern="1200" dirty="0">
            <a:solidFill>
              <a:srgbClr val="002060"/>
            </a:solidFill>
          </a:endParaRPr>
        </a:p>
      </dsp:txBody>
      <dsp:txXfrm>
        <a:off x="7392452" y="652260"/>
        <a:ext cx="3240845" cy="2525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8BB9CA-9860-9842-AEA2-5E674A198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22A35F0-4D4C-294D-B154-1027272C6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E4E6EA6-9D37-3243-94A6-856348F8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47B2-1458-0346-A407-ADFEF3BB50A4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53FADD2-4BEB-0947-B22E-813DEC8C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BEE1405-AAB5-574D-A9E3-0F92DD78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223A-7901-234B-96A0-D2CE5BC67C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83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24D5107-FCCE-C44A-930C-0C23C9AC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AE6AC4F-362E-E648-8684-A1AC1519E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CD454A4-54CF-F44D-92D0-B2BE5DE8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47B2-1458-0346-A407-ADFEF3BB50A4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C4CA871-6703-3741-9546-017592DA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9712860-8D41-744C-ACD5-898BDEE1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223A-7901-234B-96A0-D2CE5BC67C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924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153F19FE-5264-5C49-B74C-9B0BF06BE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C181911B-BBB6-2940-8210-77A43C613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79679C3-832E-6545-8752-0BEC79CB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47B2-1458-0346-A407-ADFEF3BB50A4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BBB94CF-B3B8-264A-834D-0CC28BAF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D618E93-70DF-5E4D-AD54-C860C6FE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223A-7901-234B-96A0-D2CE5BC67C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53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668DDE-ABF4-0341-884D-E6CA2BAB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08F9308-EB53-3B41-AB15-2B337E1E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3BEC6AB-D121-9D48-B4A3-6E2653D4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47B2-1458-0346-A407-ADFEF3BB50A4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B3DBC6F-167F-9140-808D-872FD455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06DFFDD-5ED3-554C-9FD3-BD4CDB40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223A-7901-234B-96A0-D2CE5BC67C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964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B92E98-B3EB-D54E-8203-B802A073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16FE79C-5A63-F54F-AE04-8CF4DBEA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5F25294-93B0-A149-9FA2-E902E9DB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47B2-1458-0346-A407-ADFEF3BB50A4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483929D-8082-F44C-99A3-A95AC9C8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25874AC-C4C6-9F45-A959-AB0E65BC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223A-7901-234B-96A0-D2CE5BC67C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957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DEA470-87EE-6044-995B-05D5EC50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76C7B4F-C14C-3149-93F0-5E5CCB38C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C2729E95-7F89-4140-AFCD-1D0F7ECAD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DD96EE74-3A14-6942-BD40-05A712DA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47B2-1458-0346-A407-ADFEF3BB50A4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22BBA1F8-D0CB-7142-B9D7-B61A2F1E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82DB190-A2ED-B14C-AB36-FFB5DEA6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223A-7901-234B-96A0-D2CE5BC67C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64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543005D-4F17-604B-B3C6-0F77A829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30832DF-D4A8-2F45-995B-3C19B060E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B57147CD-60CC-0946-B96E-39D8E150C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2F6E551-7031-F046-8E6F-740268715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1D01A0C5-D298-B04C-A94F-8CAE1BFC9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01C9C446-00FC-6846-8E50-8CCA839B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47B2-1458-0346-A407-ADFEF3BB50A4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30124B9D-7D07-C44B-9AD4-B0B1C78E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CA002852-1DCC-864D-B874-EB9399A5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223A-7901-234B-96A0-D2CE5BC67C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529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C31CFD-DE2E-C64F-9509-6AF9C0C3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BD8E2D1B-E58E-3641-9483-4155F6AD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47B2-1458-0346-A407-ADFEF3BB50A4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881E2C0F-5558-7843-9B46-FE8B08DA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53C2FA3C-62B0-4D49-B704-C6A63922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223A-7901-234B-96A0-D2CE5BC67C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65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C4840ABC-6794-5E4A-BF1F-E71A3809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47B2-1458-0346-A407-ADFEF3BB50A4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A19C206A-00A9-3E43-B4C9-6C2D8387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23DEC46-E63E-F944-B79C-3EE9BF57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223A-7901-234B-96A0-D2CE5BC67C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381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8D75E7-B1FA-724D-9BA1-7BEA3A9D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C7938E0-C8F7-134E-898F-8A4B871E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D74F4154-BCDD-8243-AF9B-AAD24CCD2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839C855-8EEE-2B44-A936-4D5F1194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47B2-1458-0346-A407-ADFEF3BB50A4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26FDAAF-10AF-5944-B243-159EE903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55109D0-3C09-2E41-B203-93D23811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223A-7901-234B-96A0-D2CE5BC67C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87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CA1CBE-852B-274E-9C9D-EAE1BCE9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2F96D837-609F-BD49-B75A-6C26C8178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AE55441-8975-9A43-90FC-F6FE6B0DD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77AFEAF-877B-3047-AF74-3DBD21BF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47B2-1458-0346-A407-ADFEF3BB50A4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B1F1412-BB6B-DD4E-80A5-6F804280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82DFE67-A4DE-8044-9D7C-E3E3AFB4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4223A-7901-234B-96A0-D2CE5BC67C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34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D14230DB-5DB8-2D4B-80D4-C6C50C25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6DD056A-0A5E-1141-A9A1-69F73AE23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B68084F-5BAC-114E-9AE5-83F478616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E47B2-1458-0346-A407-ADFEF3BB50A4}" type="datetimeFigureOut">
              <a:rPr lang="es-MX" smtClean="0"/>
              <a:t>19/10/2019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234F289-5400-964E-A777-959AFABE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B6369F9-EBF6-DB4D-B0F8-524C226C5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4223A-7901-234B-96A0-D2CE5BC67C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109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0C183E-7F4A-FC4A-AB89-44C5FD4FF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471" y="21308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rgbClr val="C00000"/>
                </a:solidFill>
              </a:rPr>
              <a:t>Avance en el instrumento para apreciar habilidades socioemocionales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574306" y="5674659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Octubre 22, 2019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253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AE0728-241C-1145-B972-58D0F89B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3" y="381004"/>
            <a:ext cx="11517638" cy="1116834"/>
          </a:xfrm>
        </p:spPr>
        <p:txBody>
          <a:bodyPr anchor="ctr">
            <a:noAutofit/>
          </a:bodyPr>
          <a:lstStyle/>
          <a:p>
            <a:pPr algn="just"/>
            <a:r>
              <a:rPr lang="es-MX" sz="22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Con </a:t>
            </a:r>
            <a:r>
              <a:rPr lang="es-MX" sz="22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el propósito </a:t>
            </a:r>
            <a:r>
              <a:rPr lang="es-MX" sz="2200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de contar con una herramienta de apreciación de las HSE en las diferentes figuras pertenecientes a los diferentes niveles, que tenga sentido en relación a los criterios e indicadores para cada uno, se llevaron a cabo las siguientes acciones:</a:t>
            </a:r>
            <a:endParaRPr lang="es-MX" sz="2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35FB9C0-D0F4-7049-AF92-837FE4CC2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29" y="1692766"/>
            <a:ext cx="11066930" cy="4842505"/>
          </a:xfrm>
        </p:spPr>
        <p:txBody>
          <a:bodyPr>
            <a:noAutofit/>
          </a:bodyPr>
          <a:lstStyle/>
          <a:p>
            <a:pPr marL="363538" indent="-363538" algn="just">
              <a:buFont typeface="+mj-lt"/>
              <a:buAutoNum type="arabicPeriod"/>
            </a:pPr>
            <a:r>
              <a:rPr lang="es-MX" sz="2200" dirty="0" smtClean="0">
                <a:solidFill>
                  <a:srgbClr val="002060"/>
                </a:solidFill>
              </a:rPr>
              <a:t>Traducción </a:t>
            </a:r>
            <a:r>
              <a:rPr lang="es-MX" sz="2200" dirty="0">
                <a:solidFill>
                  <a:srgbClr val="002060"/>
                </a:solidFill>
              </a:rPr>
              <a:t>del instrumento original con pequeñas adaptaciones al lenguaje y contexto mexicano.</a:t>
            </a:r>
          </a:p>
          <a:p>
            <a:pPr marL="363538" indent="-363538" algn="just">
              <a:buFont typeface="+mj-lt"/>
              <a:buAutoNum type="arabicPeriod"/>
            </a:pPr>
            <a:r>
              <a:rPr lang="es-MX" sz="2200" dirty="0" smtClean="0">
                <a:solidFill>
                  <a:srgbClr val="002060"/>
                </a:solidFill>
              </a:rPr>
              <a:t>Revisión </a:t>
            </a:r>
            <a:r>
              <a:rPr lang="es-MX" sz="2200" dirty="0">
                <a:solidFill>
                  <a:srgbClr val="002060"/>
                </a:solidFill>
              </a:rPr>
              <a:t>bajo el punto de vista de una docente de educación primaria y con amplia experiencia en los procesos formativos y de evaluación de las distintas figuras, tomando como referente los perfiles vigentes. A partir de </a:t>
            </a:r>
            <a:r>
              <a:rPr lang="es-MX" sz="2200" dirty="0" smtClean="0">
                <a:solidFill>
                  <a:srgbClr val="002060"/>
                </a:solidFill>
              </a:rPr>
              <a:t>ello </a:t>
            </a:r>
            <a:r>
              <a:rPr lang="es-MX" sz="2200" dirty="0">
                <a:solidFill>
                  <a:srgbClr val="002060"/>
                </a:solidFill>
              </a:rPr>
              <a:t>se considera </a:t>
            </a:r>
            <a:r>
              <a:rPr lang="es-MX" sz="2200" dirty="0" smtClean="0">
                <a:solidFill>
                  <a:srgbClr val="002060"/>
                </a:solidFill>
              </a:rPr>
              <a:t>que:</a:t>
            </a:r>
          </a:p>
          <a:p>
            <a:pPr marL="363538" indent="-363538" algn="just">
              <a:buFont typeface="+mj-lt"/>
              <a:buAutoNum type="arabicPeriod"/>
            </a:pPr>
            <a:endParaRPr lang="es-MX" sz="2200" dirty="0" smtClean="0">
              <a:solidFill>
                <a:srgbClr val="002060"/>
              </a:solidFill>
            </a:endParaRPr>
          </a:p>
          <a:p>
            <a:pPr marL="901700" lvl="1" indent="-444500" algn="just">
              <a:buFont typeface="Wingdings" pitchFamily="2" charset="2"/>
              <a:buChar char="q"/>
            </a:pPr>
            <a:r>
              <a:rPr lang="es-MX" sz="2200" dirty="0" smtClean="0">
                <a:solidFill>
                  <a:srgbClr val="002060"/>
                </a:solidFill>
              </a:rPr>
              <a:t>33% </a:t>
            </a:r>
            <a:r>
              <a:rPr lang="es-MX" sz="2200" dirty="0">
                <a:solidFill>
                  <a:srgbClr val="002060"/>
                </a:solidFill>
              </a:rPr>
              <a:t>de los ítems son apropiados para utilizarlos con la población objetivo sin ninguna adaptación</a:t>
            </a:r>
            <a:r>
              <a:rPr lang="es-MX" sz="2200" dirty="0" smtClean="0">
                <a:solidFill>
                  <a:srgbClr val="002060"/>
                </a:solidFill>
              </a:rPr>
              <a:t>.</a:t>
            </a:r>
          </a:p>
          <a:p>
            <a:pPr marL="901700" lvl="1" indent="-444500" algn="just">
              <a:buFont typeface="Wingdings" pitchFamily="2" charset="2"/>
              <a:buChar char="q"/>
            </a:pPr>
            <a:endParaRPr lang="es-MX" sz="2200" dirty="0">
              <a:solidFill>
                <a:srgbClr val="002060"/>
              </a:solidFill>
            </a:endParaRPr>
          </a:p>
          <a:p>
            <a:pPr marL="901700" lvl="1" indent="-444500" algn="just">
              <a:buFont typeface="Wingdings" pitchFamily="2" charset="2"/>
              <a:buChar char="q"/>
            </a:pPr>
            <a:r>
              <a:rPr lang="es-MX" sz="2200" dirty="0" smtClean="0">
                <a:solidFill>
                  <a:srgbClr val="002060"/>
                </a:solidFill>
              </a:rPr>
              <a:t>67% </a:t>
            </a:r>
            <a:r>
              <a:rPr lang="es-MX" sz="2200" dirty="0">
                <a:solidFill>
                  <a:srgbClr val="002060"/>
                </a:solidFill>
              </a:rPr>
              <a:t>de los ítems son de naturaleza genérica, por lo que podrían aplicarse a cualquier población. Esto implica que requieren adaptarse al contexto y a las figuras por </a:t>
            </a:r>
            <a:r>
              <a:rPr lang="es-MX" sz="2200" dirty="0" smtClean="0">
                <a:solidFill>
                  <a:srgbClr val="002060"/>
                </a:solidFill>
              </a:rPr>
              <a:t>evaluar para favorecer que </a:t>
            </a:r>
            <a:r>
              <a:rPr lang="es-MX" sz="2200" dirty="0">
                <a:solidFill>
                  <a:srgbClr val="002060"/>
                </a:solidFill>
              </a:rPr>
              <a:t>los sustentantes </a:t>
            </a:r>
            <a:r>
              <a:rPr lang="es-MX" sz="2200" dirty="0" smtClean="0">
                <a:solidFill>
                  <a:srgbClr val="002060"/>
                </a:solidFill>
              </a:rPr>
              <a:t>se sientan </a:t>
            </a:r>
            <a:r>
              <a:rPr lang="es-MX" sz="2200" dirty="0">
                <a:solidFill>
                  <a:srgbClr val="002060"/>
                </a:solidFill>
              </a:rPr>
              <a:t>identificados con la situación que plantean los </a:t>
            </a:r>
            <a:r>
              <a:rPr lang="es-MX" sz="2200" dirty="0" smtClean="0">
                <a:solidFill>
                  <a:srgbClr val="002060"/>
                </a:solidFill>
              </a:rPr>
              <a:t>ítems y tengan mayor interés </a:t>
            </a:r>
            <a:r>
              <a:rPr lang="es-MX" sz="2200" dirty="0">
                <a:solidFill>
                  <a:srgbClr val="002060"/>
                </a:solidFill>
              </a:rPr>
              <a:t>por </a:t>
            </a:r>
            <a:r>
              <a:rPr lang="es-MX" sz="2200" dirty="0" smtClean="0">
                <a:solidFill>
                  <a:srgbClr val="002060"/>
                </a:solidFill>
              </a:rPr>
              <a:t>responder a estos.</a:t>
            </a:r>
            <a:endParaRPr lang="es-MX" sz="2200" dirty="0">
              <a:solidFill>
                <a:srgbClr val="002060"/>
              </a:solidFill>
            </a:endParaRPr>
          </a:p>
          <a:p>
            <a:pPr lvl="1" algn="just">
              <a:buFont typeface="Wingdings" pitchFamily="2" charset="2"/>
              <a:buChar char="q"/>
            </a:pPr>
            <a:endParaRPr lang="es-MX" sz="2200" dirty="0">
              <a:solidFill>
                <a:srgbClr val="002060"/>
              </a:solidFill>
              <a:latin typeface="+mj-lt"/>
            </a:endParaRPr>
          </a:p>
          <a:p>
            <a:pPr marL="457200" lvl="1" indent="0" algn="just">
              <a:buNone/>
            </a:pPr>
            <a:endParaRPr lang="es-MX" sz="2200" dirty="0">
              <a:solidFill>
                <a:srgbClr val="002060"/>
              </a:solidFill>
              <a:latin typeface="+mj-lt"/>
            </a:endParaRPr>
          </a:p>
          <a:p>
            <a:pPr marL="457200" lvl="1" indent="0" algn="just">
              <a:buNone/>
            </a:pPr>
            <a:r>
              <a:rPr lang="es-MX" sz="2200" dirty="0">
                <a:solidFill>
                  <a:srgbClr val="002060"/>
                </a:solidFill>
              </a:rPr>
              <a:t/>
            </a:r>
            <a:br>
              <a:rPr lang="es-MX" sz="2200" dirty="0">
                <a:solidFill>
                  <a:srgbClr val="002060"/>
                </a:solidFill>
              </a:rPr>
            </a:br>
            <a:endParaRPr lang="es-MX" sz="2200" dirty="0">
              <a:solidFill>
                <a:srgbClr val="002060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s-MX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5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35FB9C0-D0F4-7049-AF92-837FE4CC2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4" y="764920"/>
            <a:ext cx="11517638" cy="781493"/>
          </a:xfrm>
        </p:spPr>
        <p:txBody>
          <a:bodyPr>
            <a:noAutofit/>
          </a:bodyPr>
          <a:lstStyle/>
          <a:p>
            <a:pPr marL="806450" lvl="1" indent="-349250">
              <a:buFont typeface="Wingdings" pitchFamily="2" charset="2"/>
              <a:buChar char="q"/>
            </a:pPr>
            <a:r>
              <a:rPr lang="es-MX" sz="2000" dirty="0" smtClean="0">
                <a:solidFill>
                  <a:srgbClr val="002060"/>
                </a:solidFill>
              </a:rPr>
              <a:t>Acordar </a:t>
            </a:r>
            <a:r>
              <a:rPr lang="es-MX" sz="2000" dirty="0">
                <a:solidFill>
                  <a:srgbClr val="002060"/>
                </a:solidFill>
              </a:rPr>
              <a:t>el uso de los </a:t>
            </a:r>
            <a:r>
              <a:rPr lang="es-MX" sz="2000" dirty="0" smtClean="0">
                <a:solidFill>
                  <a:srgbClr val="002060"/>
                </a:solidFill>
              </a:rPr>
              <a:t>algunos </a:t>
            </a:r>
            <a:r>
              <a:rPr lang="es-MX" sz="2000" dirty="0">
                <a:solidFill>
                  <a:srgbClr val="002060"/>
                </a:solidFill>
              </a:rPr>
              <a:t>términos, por su acepción en el contexto institucional y por el perfil </a:t>
            </a:r>
            <a:r>
              <a:rPr lang="es-MX" sz="2000" dirty="0" err="1" smtClean="0">
                <a:solidFill>
                  <a:srgbClr val="002060"/>
                </a:solidFill>
              </a:rPr>
              <a:t>profesiográfico</a:t>
            </a:r>
            <a:r>
              <a:rPr lang="es-MX" sz="2000" dirty="0" smtClean="0">
                <a:solidFill>
                  <a:srgbClr val="002060"/>
                </a:solidFill>
              </a:rPr>
              <a:t>, como: </a:t>
            </a:r>
            <a:r>
              <a:rPr lang="es-MX" sz="2000" dirty="0">
                <a:solidFill>
                  <a:srgbClr val="002060"/>
                </a:solidFill>
              </a:rPr>
              <a:t/>
            </a:r>
            <a:br>
              <a:rPr lang="es-MX" sz="2000" dirty="0">
                <a:solidFill>
                  <a:srgbClr val="002060"/>
                </a:solidFill>
              </a:rPr>
            </a:br>
            <a:endParaRPr lang="es-MX" sz="2000" dirty="0">
              <a:solidFill>
                <a:srgbClr val="002060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s-MX" sz="2000" dirty="0">
              <a:solidFill>
                <a:srgbClr val="002060"/>
              </a:solidFill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xmlns="" id="{10A4C152-8CB4-AF4D-9426-A46CE9448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404998"/>
              </p:ext>
            </p:extLst>
          </p:nvPr>
        </p:nvGraphicFramePr>
        <p:xfrm>
          <a:off x="833719" y="1953659"/>
          <a:ext cx="10636622" cy="3398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296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5765F3-9AE2-C74D-9E80-D1AA28EB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851"/>
          </a:xfrm>
        </p:spPr>
        <p:txBody>
          <a:bodyPr>
            <a:normAutofit/>
          </a:bodyPr>
          <a:lstStyle/>
          <a:p>
            <a:r>
              <a:rPr lang="es-MX" sz="3000" dirty="0">
                <a:solidFill>
                  <a:srgbClr val="C00000"/>
                </a:solidFill>
                <a:latin typeface="+mn-lt"/>
              </a:rPr>
              <a:t>Sobre las adaptaciones: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7FEBCCF-9125-A34B-A371-533DB7938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18" y="1502895"/>
            <a:ext cx="10515600" cy="4351338"/>
          </a:xfrm>
        </p:spPr>
        <p:txBody>
          <a:bodyPr>
            <a:normAutofit/>
          </a:bodyPr>
          <a:lstStyle/>
          <a:p>
            <a:pPr marL="363538" indent="-363538" algn="just">
              <a:buFont typeface="Wingdings" panose="05000000000000000000" pitchFamily="2" charset="2"/>
              <a:buChar char="q"/>
            </a:pPr>
            <a:r>
              <a:rPr lang="es-MX" sz="2200" dirty="0" smtClean="0">
                <a:solidFill>
                  <a:srgbClr val="002060"/>
                </a:solidFill>
              </a:rPr>
              <a:t>Traducción, adaptación e integración </a:t>
            </a:r>
            <a:r>
              <a:rPr lang="es-MX" sz="2200" dirty="0">
                <a:solidFill>
                  <a:srgbClr val="002060"/>
                </a:solidFill>
              </a:rPr>
              <a:t>de 3 </a:t>
            </a:r>
            <a:r>
              <a:rPr lang="es-MX" sz="2200" dirty="0" smtClean="0">
                <a:solidFill>
                  <a:srgbClr val="002060"/>
                </a:solidFill>
              </a:rPr>
              <a:t>instrumentos para las figuras: </a:t>
            </a:r>
            <a:endParaRPr lang="es-MX" sz="2200" dirty="0">
              <a:solidFill>
                <a:srgbClr val="002060"/>
              </a:solidFill>
            </a:endParaRPr>
          </a:p>
          <a:p>
            <a:pPr marL="631825" indent="-187325" algn="just"/>
            <a:r>
              <a:rPr lang="es-MX" sz="2200" dirty="0">
                <a:solidFill>
                  <a:srgbClr val="002060"/>
                </a:solidFill>
              </a:rPr>
              <a:t>Docente y técnico docente</a:t>
            </a:r>
          </a:p>
          <a:p>
            <a:pPr marL="631825" indent="-187325" algn="just"/>
            <a:r>
              <a:rPr lang="es-MX" sz="2200" dirty="0">
                <a:solidFill>
                  <a:srgbClr val="002060"/>
                </a:solidFill>
              </a:rPr>
              <a:t>Directivos</a:t>
            </a:r>
          </a:p>
          <a:p>
            <a:pPr marL="631825" indent="-187325" algn="just"/>
            <a:r>
              <a:rPr lang="es-MX" sz="2200" dirty="0">
                <a:solidFill>
                  <a:srgbClr val="002060"/>
                </a:solidFill>
              </a:rPr>
              <a:t>Supervisores</a:t>
            </a:r>
          </a:p>
          <a:p>
            <a:pPr marL="0" indent="0" algn="just">
              <a:buNone/>
            </a:pPr>
            <a:endParaRPr lang="es-MX" sz="2200" dirty="0" smtClean="0">
              <a:solidFill>
                <a:srgbClr val="002060"/>
              </a:solidFill>
            </a:endParaRPr>
          </a:p>
          <a:p>
            <a:pPr marL="363538" indent="-363538" algn="just">
              <a:buFont typeface="Wingdings" panose="05000000000000000000" pitchFamily="2" charset="2"/>
              <a:buChar char="q"/>
            </a:pPr>
            <a:r>
              <a:rPr lang="es-MX" sz="2200" dirty="0">
                <a:solidFill>
                  <a:srgbClr val="002060"/>
                </a:solidFill>
              </a:rPr>
              <a:t>Adaptación de 31 ítems de los 46 que contiene el instrumento, conforme al contexto y figuras por evaluar.</a:t>
            </a:r>
          </a:p>
          <a:p>
            <a:pPr marL="0" indent="0" algn="just">
              <a:buNone/>
            </a:pPr>
            <a:endParaRPr lang="es-MX" sz="22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s-MX" sz="2200" dirty="0" smtClean="0">
                <a:solidFill>
                  <a:srgbClr val="002060"/>
                </a:solidFill>
              </a:rPr>
              <a:t>La </a:t>
            </a:r>
            <a:r>
              <a:rPr lang="es-MX" sz="2200" dirty="0">
                <a:solidFill>
                  <a:srgbClr val="002060"/>
                </a:solidFill>
              </a:rPr>
              <a:t>adaptación se realizará con base en los perfiles vigentes, a fin de que exista congruencia entre lo que se pregunta y lo que compete a cada figura.</a:t>
            </a:r>
          </a:p>
          <a:p>
            <a:endParaRPr lang="es-MX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3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echa derecha 9"/>
          <p:cNvSpPr/>
          <p:nvPr/>
        </p:nvSpPr>
        <p:spPr>
          <a:xfrm>
            <a:off x="6459111" y="4567962"/>
            <a:ext cx="591672" cy="9144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 derecha 8"/>
          <p:cNvSpPr/>
          <p:nvPr/>
        </p:nvSpPr>
        <p:spPr>
          <a:xfrm>
            <a:off x="6459111" y="1737101"/>
            <a:ext cx="591672" cy="9144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17BCEF3-B1FC-B74A-A90D-BDF7A32E7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29" y="1204615"/>
            <a:ext cx="6122782" cy="19793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s-MX" sz="2100" dirty="0">
                <a:solidFill>
                  <a:srgbClr val="002060"/>
                </a:solidFill>
              </a:rPr>
              <a:t>Reducir el número de ítems o sustituirlos puede incurrir en una alteración considerable de la estructura </a:t>
            </a:r>
            <a:r>
              <a:rPr lang="es-MX" sz="2100" dirty="0" smtClean="0">
                <a:solidFill>
                  <a:srgbClr val="002060"/>
                </a:solidFill>
              </a:rPr>
              <a:t>original</a:t>
            </a:r>
            <a:r>
              <a:rPr lang="es-MX" sz="2100" dirty="0">
                <a:solidFill>
                  <a:srgbClr val="002060"/>
                </a:solidFill>
              </a:rPr>
              <a:t>.</a:t>
            </a:r>
          </a:p>
          <a:p>
            <a:r>
              <a:rPr lang="es-MX" sz="2100" dirty="0">
                <a:solidFill>
                  <a:srgbClr val="002060"/>
                </a:solidFill>
              </a:rPr>
              <a:t>Eliminar, modificar la denominación, el contenido o la proporción de las dimensiones puede afectar el sustento teórico del instrumento.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31227" y="322815"/>
            <a:ext cx="11698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C00000"/>
                </a:solidFill>
              </a:rPr>
              <a:t>Consideraciones </a:t>
            </a:r>
            <a:r>
              <a:rPr lang="es-MX" sz="2800" dirty="0" smtClean="0">
                <a:solidFill>
                  <a:srgbClr val="C00000"/>
                </a:solidFill>
              </a:rPr>
              <a:t>psicométricas de la adaptación</a:t>
            </a:r>
            <a:endParaRPr lang="es-MX" sz="2800" dirty="0">
              <a:solidFill>
                <a:srgbClr val="C00000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221071" y="1214998"/>
            <a:ext cx="4479570" cy="203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2100" dirty="0">
                <a:solidFill>
                  <a:srgbClr val="002060"/>
                </a:solidFill>
              </a:rPr>
              <a:t>Los alcances, la interpretación y uso de resultados serían más limitados. O bien se requeriría de un proceso más largo y detallado de validación y sustentación teórica para una adecuación más amplia.</a:t>
            </a:r>
            <a:endParaRPr lang="es-MX" sz="2100" dirty="0">
              <a:solidFill>
                <a:srgbClr val="00206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4932" y="3921914"/>
            <a:ext cx="6134179" cy="23544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100" dirty="0">
                <a:solidFill>
                  <a:srgbClr val="002060"/>
                </a:solidFill>
              </a:rPr>
              <a:t>Se adaptarán los ítems lo más cercano posible al </a:t>
            </a:r>
            <a:r>
              <a:rPr lang="es-MX" sz="2100" dirty="0" smtClean="0">
                <a:solidFill>
                  <a:srgbClr val="002060"/>
                </a:solidFill>
              </a:rPr>
              <a:t>contexto.</a:t>
            </a:r>
            <a:endParaRPr lang="es-MX" sz="21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100" dirty="0">
                <a:solidFill>
                  <a:srgbClr val="002060"/>
                </a:solidFill>
              </a:rPr>
              <a:t>Se conservará la estructura conforme a las dimensiones originales: auto-gestión, </a:t>
            </a:r>
            <a:r>
              <a:rPr lang="es-MX" sz="2100" dirty="0" smtClean="0">
                <a:solidFill>
                  <a:srgbClr val="002060"/>
                </a:solidFill>
              </a:rPr>
              <a:t>auto-conciencia, conciencia social, habilidades para relacionarse, toma de decisiones responsable </a:t>
            </a:r>
            <a:r>
              <a:rPr lang="es-MX" sz="2100" dirty="0">
                <a:solidFill>
                  <a:srgbClr val="002060"/>
                </a:solidFill>
              </a:rPr>
              <a:t>para evitar un cambio significativo.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221071" y="4280365"/>
            <a:ext cx="4439228" cy="1708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2100" dirty="0">
                <a:solidFill>
                  <a:srgbClr val="002060"/>
                </a:solidFill>
              </a:rPr>
              <a:t>De esta forma se esperaría que las diferencias entre los resultados del uso previo del instrumento (EEUU) y los resultados en el contexto mexicano, fueran menores.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31227" y="3423958"/>
            <a:ext cx="15686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MX" sz="2400" dirty="0">
                <a:solidFill>
                  <a:srgbClr val="C00000"/>
                </a:solidFill>
              </a:rPr>
              <a:t>Propuestas</a:t>
            </a:r>
          </a:p>
        </p:txBody>
      </p:sp>
    </p:spTree>
    <p:extLst>
      <p:ext uri="{BB962C8B-B14F-4D97-AF65-F5344CB8AC3E}">
        <p14:creationId xmlns:p14="http://schemas.microsoft.com/office/powerpoint/2010/main" val="82925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C34DC5DE-4627-2840-B53C-428D955AA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18332"/>
              </p:ext>
            </p:extLst>
          </p:nvPr>
        </p:nvGraphicFramePr>
        <p:xfrm>
          <a:off x="820271" y="2402092"/>
          <a:ext cx="10636623" cy="2909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5541">
                  <a:extLst>
                    <a:ext uri="{9D8B030D-6E8A-4147-A177-3AD203B41FA5}">
                      <a16:colId xmlns:a16="http://schemas.microsoft.com/office/drawing/2014/main" xmlns="" val="2886200651"/>
                    </a:ext>
                  </a:extLst>
                </a:gridCol>
                <a:gridCol w="3545541">
                  <a:extLst>
                    <a:ext uri="{9D8B030D-6E8A-4147-A177-3AD203B41FA5}">
                      <a16:colId xmlns:a16="http://schemas.microsoft.com/office/drawing/2014/main" xmlns="" val="429110742"/>
                    </a:ext>
                  </a:extLst>
                </a:gridCol>
                <a:gridCol w="3545541">
                  <a:extLst>
                    <a:ext uri="{9D8B030D-6E8A-4147-A177-3AD203B41FA5}">
                      <a16:colId xmlns:a16="http://schemas.microsoft.com/office/drawing/2014/main" xmlns="" val="1977582776"/>
                    </a:ext>
                  </a:extLst>
                </a:gridCol>
              </a:tblGrid>
              <a:tr h="641672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solidFill>
                            <a:srgbClr val="002060"/>
                          </a:solidFill>
                        </a:rPr>
                        <a:t>Docente y técnico docente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solidFill>
                            <a:srgbClr val="002060"/>
                          </a:solidFill>
                        </a:rPr>
                        <a:t>Director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solidFill>
                            <a:srgbClr val="002060"/>
                          </a:solidFill>
                        </a:rPr>
                        <a:t>Supervisor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5613638"/>
                  </a:ext>
                </a:extLst>
              </a:tr>
              <a:tr h="2267824">
                <a:tc>
                  <a:txBody>
                    <a:bodyPr/>
                    <a:lstStyle/>
                    <a:p>
                      <a:pPr marL="93663" indent="0" algn="l" fontAlgn="ctr"/>
                      <a:r>
                        <a:rPr lang="es-MX" sz="2000" dirty="0">
                          <a:solidFill>
                            <a:srgbClr val="002060"/>
                          </a:solidFill>
                        </a:rPr>
                        <a:t>Fomento un ambiente emocionalmente sano y seguro para mis alumnos.</a:t>
                      </a:r>
                      <a:endParaRPr lang="es-MX" sz="2000" b="0" i="0" u="none" strike="noStrike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>
                          <a:solidFill>
                            <a:srgbClr val="002060"/>
                          </a:solidFill>
                        </a:rPr>
                        <a:t>Fomento un ambiente emocionalmente sano y seguro para los docentes y las familias de la escuela a mi cargo.</a:t>
                      </a:r>
                      <a:endParaRPr lang="es-MX" sz="2000" b="0" i="0" u="none" strike="noStrike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>
                          <a:solidFill>
                            <a:srgbClr val="002060"/>
                          </a:solidFill>
                        </a:rPr>
                        <a:t>Fomento un ambiente emocionalmente sano y seguro para la comunidad </a:t>
                      </a:r>
                      <a:r>
                        <a:rPr lang="es-MX" sz="2000" dirty="0" smtClean="0">
                          <a:solidFill>
                            <a:srgbClr val="002060"/>
                          </a:solidFill>
                        </a:rPr>
                        <a:t>educativa de las escuelas bajo mi responsabilidad.</a:t>
                      </a:r>
                      <a:endParaRPr lang="es-MX" sz="2000" b="0" i="0" u="none" strike="noStrike" dirty="0">
                        <a:solidFill>
                          <a:srgbClr val="002060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23112219"/>
                  </a:ext>
                </a:extLst>
              </a:tr>
            </a:tbl>
          </a:graphicData>
        </a:graphic>
      </p:graphicFrame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2BA90281-D7BB-2D47-9C2A-B476317A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553384"/>
            <a:ext cx="10515600" cy="629957"/>
          </a:xfrm>
        </p:spPr>
        <p:txBody>
          <a:bodyPr>
            <a:normAutofit/>
          </a:bodyPr>
          <a:lstStyle/>
          <a:p>
            <a:r>
              <a:rPr lang="es-MX" sz="2800" dirty="0" smtClean="0">
                <a:solidFill>
                  <a:srgbClr val="C00000"/>
                </a:solidFill>
                <a:latin typeface="+mn-lt"/>
              </a:rPr>
              <a:t>Ejemplo </a:t>
            </a:r>
            <a:r>
              <a:rPr lang="es-MX" sz="2800" dirty="0">
                <a:solidFill>
                  <a:srgbClr val="C00000"/>
                </a:solidFill>
                <a:latin typeface="+mn-lt"/>
              </a:rPr>
              <a:t>1 de adaptación de un ítem: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82F4C544-0683-3740-927C-1C9A52C5BF92}"/>
              </a:ext>
            </a:extLst>
          </p:cNvPr>
          <p:cNvSpPr txBox="1"/>
          <p:nvPr/>
        </p:nvSpPr>
        <p:spPr>
          <a:xfrm>
            <a:off x="1117600" y="1505915"/>
            <a:ext cx="10071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i="1" dirty="0">
                <a:solidFill>
                  <a:srgbClr val="002060"/>
                </a:solidFill>
                <a:latin typeface="+mj-lt"/>
              </a:rPr>
              <a:t>“Fomento un ambiente emocionalmente sano y seguro para compañeros, estudiantes, familias y miembros de la comunidad educativa escolar.”</a:t>
            </a:r>
          </a:p>
        </p:txBody>
      </p:sp>
    </p:spTree>
    <p:extLst>
      <p:ext uri="{BB962C8B-B14F-4D97-AF65-F5344CB8AC3E}">
        <p14:creationId xmlns:p14="http://schemas.microsoft.com/office/powerpoint/2010/main" val="338591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xmlns="" id="{C34DC5DE-4627-2840-B53C-428D955AA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106006"/>
              </p:ext>
            </p:extLst>
          </p:nvPr>
        </p:nvGraphicFramePr>
        <p:xfrm>
          <a:off x="838197" y="2639404"/>
          <a:ext cx="10793508" cy="29007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7836">
                  <a:extLst>
                    <a:ext uri="{9D8B030D-6E8A-4147-A177-3AD203B41FA5}">
                      <a16:colId xmlns:a16="http://schemas.microsoft.com/office/drawing/2014/main" xmlns="" val="2886200651"/>
                    </a:ext>
                  </a:extLst>
                </a:gridCol>
                <a:gridCol w="3597836">
                  <a:extLst>
                    <a:ext uri="{9D8B030D-6E8A-4147-A177-3AD203B41FA5}">
                      <a16:colId xmlns:a16="http://schemas.microsoft.com/office/drawing/2014/main" xmlns="" val="429110742"/>
                    </a:ext>
                  </a:extLst>
                </a:gridCol>
                <a:gridCol w="3597836">
                  <a:extLst>
                    <a:ext uri="{9D8B030D-6E8A-4147-A177-3AD203B41FA5}">
                      <a16:colId xmlns:a16="http://schemas.microsoft.com/office/drawing/2014/main" xmlns="" val="1977582776"/>
                    </a:ext>
                  </a:extLst>
                </a:gridCol>
              </a:tblGrid>
              <a:tr h="496187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solidFill>
                            <a:srgbClr val="002060"/>
                          </a:solidFill>
                        </a:rPr>
                        <a:t>Docente y técnico docente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solidFill>
                            <a:srgbClr val="002060"/>
                          </a:solidFill>
                        </a:rPr>
                        <a:t>Director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>
                          <a:solidFill>
                            <a:srgbClr val="002060"/>
                          </a:solidFill>
                        </a:rPr>
                        <a:t>Supervisor</a:t>
                      </a:r>
                      <a:endParaRPr lang="es-MX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5613638"/>
                  </a:ext>
                </a:extLst>
              </a:tr>
              <a:tr h="2404596">
                <a:tc>
                  <a:txBody>
                    <a:bodyPr/>
                    <a:lstStyle/>
                    <a:p>
                      <a:pPr marL="93663" indent="0" algn="l" defTabSz="914400" rtl="0" eaLnBrk="1" fontAlgn="ctr" latinLnBrk="0" hangingPunct="1"/>
                      <a:r>
                        <a:rPr lang="es-MX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Utilizo más de una medición para evaluar el progreso de las metas académicas, sociales y emocionales en mis alumnos.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3663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Tomo en cuenta las mediciones para evaluar el progreso de las metas académicas, sociales y emocionales de los alumnos en la escuela a mi cargo.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3663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Promuevo el uso de las mediciones para evaluar el progreso de las metas académicas, sociales y emocionales en </a:t>
                      </a:r>
                      <a:r>
                        <a:rPr lang="es-MX" sz="20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las escuelas bajo mi responsabilidad.</a:t>
                      </a:r>
                      <a:endParaRPr lang="es-MX" sz="20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23112219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E1DA5A3D-57F0-4047-9B88-725DAE98964E}"/>
              </a:ext>
            </a:extLst>
          </p:cNvPr>
          <p:cNvSpPr txBox="1"/>
          <p:nvPr/>
        </p:nvSpPr>
        <p:spPr>
          <a:xfrm>
            <a:off x="838197" y="1531409"/>
            <a:ext cx="107935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i="1" dirty="0">
                <a:solidFill>
                  <a:srgbClr val="002060"/>
                </a:solidFill>
                <a:latin typeface="+mj-lt"/>
              </a:rPr>
              <a:t>“Utilizo más de una medición para evaluar el progreso de metas sociales, emocionales y académicas.”</a:t>
            </a:r>
          </a:p>
          <a:p>
            <a:endParaRPr lang="es-MX" sz="2200" dirty="0">
              <a:solidFill>
                <a:srgbClr val="002060"/>
              </a:solidFill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xmlns="" id="{2BA90281-D7BB-2D47-9C2A-B476317A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491"/>
            <a:ext cx="10515600" cy="616510"/>
          </a:xfrm>
        </p:spPr>
        <p:txBody>
          <a:bodyPr>
            <a:normAutofit/>
          </a:bodyPr>
          <a:lstStyle/>
          <a:p>
            <a:r>
              <a:rPr lang="es-MX" sz="3000" dirty="0" smtClean="0">
                <a:solidFill>
                  <a:srgbClr val="C00000"/>
                </a:solidFill>
                <a:latin typeface="+mn-lt"/>
              </a:rPr>
              <a:t>Ejemplo 2 </a:t>
            </a:r>
            <a:r>
              <a:rPr lang="es-MX" sz="3000" dirty="0">
                <a:solidFill>
                  <a:srgbClr val="C00000"/>
                </a:solidFill>
                <a:latin typeface="+mn-lt"/>
              </a:rPr>
              <a:t>de adaptación de un ítem:</a:t>
            </a:r>
          </a:p>
        </p:txBody>
      </p:sp>
    </p:spTree>
    <p:extLst>
      <p:ext uri="{BB962C8B-B14F-4D97-AF65-F5344CB8AC3E}">
        <p14:creationId xmlns:p14="http://schemas.microsoft.com/office/powerpoint/2010/main" val="408039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095132"/>
              </p:ext>
            </p:extLst>
          </p:nvPr>
        </p:nvGraphicFramePr>
        <p:xfrm>
          <a:off x="451224" y="973654"/>
          <a:ext cx="11483787" cy="541630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97270"/>
                <a:gridCol w="6132763"/>
                <a:gridCol w="986972"/>
                <a:gridCol w="1001485"/>
                <a:gridCol w="1059543"/>
                <a:gridCol w="1005754"/>
              </a:tblGrid>
              <a:tr h="65327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AUTO-CONCIENCIA</a:t>
                      </a:r>
                      <a:endParaRPr lang="es-MX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Casi nunca</a:t>
                      </a:r>
                      <a:endParaRPr lang="es-MX" sz="16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Algunas veces</a:t>
                      </a:r>
                      <a:endParaRPr lang="es-MX" sz="16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Con frecuencia</a:t>
                      </a:r>
                      <a:endParaRPr lang="es-MX" sz="16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Casi siempre</a:t>
                      </a:r>
                      <a:endParaRPr lang="es-MX" sz="16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</a:tr>
              <a:tr h="65327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Auto-conciencia emocional</a:t>
                      </a:r>
                      <a:endParaRPr lang="es-MX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Soy capaz de identificar, reconocer y nombrar mis emociones en el momento.</a:t>
                      </a:r>
                      <a:endParaRPr lang="es-MX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</a:tr>
              <a:tr h="65327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Reconozco la relación entre mis sentimientos y mis reacciones hacia las personas y situaciones.</a:t>
                      </a:r>
                      <a:endParaRPr lang="es-MX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</a:tr>
              <a:tr h="33109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Puedo ver el panorama total en una situación compleja.</a:t>
                      </a:r>
                      <a:endParaRPr lang="es-MX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</a:tr>
              <a:tr h="33109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Auto-percepción</a:t>
                      </a:r>
                      <a:endParaRPr lang="es-MX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Conozco y soy realista acerca de mis fortalezas y mis limitaciones.</a:t>
                      </a:r>
                      <a:endParaRPr lang="es-MX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</a:tr>
              <a:tr h="33109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Aliento a otros a decirme como les han afectado mis acciones.</a:t>
                      </a:r>
                      <a:endParaRPr lang="es-MX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</a:tr>
              <a:tr h="33109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Sé como mis propias necesidades y valores afectan las decisiones que tomo.</a:t>
                      </a:r>
                      <a:endParaRPr lang="es-MX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</a:tr>
              <a:tr h="65327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Auto-confianza</a:t>
                      </a:r>
                      <a:endParaRPr lang="es-MX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Considero que tengo lo necesario para influenciar mi propio destino y </a:t>
                      </a:r>
                      <a:r>
                        <a:rPr lang="es-MX" sz="16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guiar </a:t>
                      </a:r>
                      <a:r>
                        <a:rPr lang="es-MX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a otros de forma efectiva.</a:t>
                      </a:r>
                      <a:endParaRPr lang="es-MX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</a:tr>
              <a:tr h="65327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Me siento confiado de que puedo lidiar con lo que venga con seguridad y tranquilidad.</a:t>
                      </a:r>
                      <a:endParaRPr lang="es-MX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</a:tr>
              <a:tr h="33109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MX" sz="1600" u="none" strike="noStrike" dirty="0" smtClean="0">
                          <a:solidFill>
                            <a:srgbClr val="002060"/>
                          </a:solidFill>
                          <a:effectLst/>
                        </a:rPr>
                        <a:t>Optimismo</a:t>
                      </a:r>
                      <a:endParaRPr lang="es-MX" sz="16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Considero que muchas experiencias me ayudan a aprender y crecer.</a:t>
                      </a:r>
                      <a:endParaRPr lang="es-MX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</a:tr>
              <a:tr h="33109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Puedo ver lo positivo de la situación, incluso en situaciones negativas.</a:t>
                      </a:r>
                      <a:endParaRPr lang="es-MX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s-MX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52" marR="6752" marT="6752" marB="0" anchor="ctr"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51224" y="387866"/>
            <a:ext cx="754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rgbClr val="C00000"/>
                </a:solidFill>
              </a:rPr>
              <a:t>Ejemplo de estructura por dimensión y factores</a:t>
            </a:r>
            <a:endParaRPr lang="es-MX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4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B1E48DE-D843-BA41-A1B0-FB78464E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978"/>
            <a:ext cx="10515600" cy="2329516"/>
          </a:xfrm>
        </p:spPr>
        <p:txBody>
          <a:bodyPr>
            <a:normAutofit/>
          </a:bodyPr>
          <a:lstStyle/>
          <a:p>
            <a:r>
              <a:rPr lang="es-MX" sz="2200" dirty="0" smtClean="0">
                <a:solidFill>
                  <a:srgbClr val="002060"/>
                </a:solidFill>
              </a:rPr>
              <a:t>Se presentan como un diagnóstico sobre las habilidades socioemocionales, identificando fortalezas y áreas de oportunidad.</a:t>
            </a:r>
          </a:p>
          <a:p>
            <a:r>
              <a:rPr lang="es-MX" sz="2200" dirty="0" smtClean="0">
                <a:solidFill>
                  <a:srgbClr val="002060"/>
                </a:solidFill>
              </a:rPr>
              <a:t>Se pueden incorporar como un apartado del </a:t>
            </a:r>
            <a:r>
              <a:rPr lang="es-MX" sz="2200" dirty="0" smtClean="0">
                <a:solidFill>
                  <a:srgbClr val="002060"/>
                </a:solidFill>
              </a:rPr>
              <a:t>reporte individualizado de la evaluación diagnóstica.</a:t>
            </a:r>
          </a:p>
          <a:p>
            <a:r>
              <a:rPr lang="es-MX" sz="2200" dirty="0" smtClean="0">
                <a:solidFill>
                  <a:srgbClr val="002060"/>
                </a:solidFill>
              </a:rPr>
              <a:t>Se pueden colocar en la plataforma para que al finalizar la respuesta a todos los ítems los sustentantes vean sus resultados.</a:t>
            </a:r>
            <a:endParaRPr lang="es-MX" sz="2200" dirty="0">
              <a:solidFill>
                <a:srgbClr val="00206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38200" y="477489"/>
            <a:ext cx="7503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solidFill>
                  <a:srgbClr val="C00000"/>
                </a:solidFill>
              </a:rPr>
              <a:t>Sobre la devolución de resultados individualizados</a:t>
            </a:r>
            <a:endParaRPr lang="es-MX" sz="2800" dirty="0">
              <a:solidFill>
                <a:srgbClr val="C0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632012" y="3940878"/>
            <a:ext cx="7503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solidFill>
                  <a:srgbClr val="C00000"/>
                </a:solidFill>
              </a:rPr>
              <a:t>Sobre el uso de los resultados</a:t>
            </a:r>
            <a:endParaRPr lang="es-MX" sz="2800" dirty="0">
              <a:solidFill>
                <a:srgbClr val="C0000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38200" y="4720482"/>
            <a:ext cx="106724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buFont typeface="Arial" panose="020B0604020202020204" pitchFamily="34" charset="0"/>
              <a:buChar char="•"/>
            </a:pPr>
            <a:r>
              <a:rPr lang="es-MX" sz="2200" dirty="0" smtClean="0">
                <a:solidFill>
                  <a:srgbClr val="002060"/>
                </a:solidFill>
              </a:rPr>
              <a:t>Tendrán fines de diagnóstico individual.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endParaRPr lang="es-MX" sz="2200" dirty="0" smtClean="0">
              <a:solidFill>
                <a:srgbClr val="002060"/>
              </a:solidFill>
            </a:endParaRP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es-MX" sz="2200" dirty="0" smtClean="0">
                <a:solidFill>
                  <a:srgbClr val="002060"/>
                </a:solidFill>
              </a:rPr>
              <a:t>Podrán tener cierta </a:t>
            </a:r>
            <a:r>
              <a:rPr lang="es-MX" sz="2200" dirty="0">
                <a:solidFill>
                  <a:srgbClr val="002060"/>
                </a:solidFill>
              </a:rPr>
              <a:t>ponderación </a:t>
            </a:r>
            <a:r>
              <a:rPr lang="es-MX" sz="2200" dirty="0" smtClean="0">
                <a:solidFill>
                  <a:srgbClr val="002060"/>
                </a:solidFill>
              </a:rPr>
              <a:t>en la evaluación diagnóstica.</a:t>
            </a:r>
            <a:endParaRPr lang="es-MX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904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984</Words>
  <Application>Microsoft Office PowerPoint</Application>
  <PresentationFormat>Panorámica</PresentationFormat>
  <Paragraphs>120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de Office</vt:lpstr>
      <vt:lpstr>Avance en el instrumento para apreciar habilidades socioemocionales</vt:lpstr>
      <vt:lpstr>Con el propósito de contar con una herramienta de apreciación de las HSE en las diferentes figuras pertenecientes a los diferentes niveles, que tenga sentido en relación a los criterios e indicadores para cada uno, se llevaron a cabo las siguientes acciones:</vt:lpstr>
      <vt:lpstr>Presentación de PowerPoint</vt:lpstr>
      <vt:lpstr>Sobre las adaptaciones:</vt:lpstr>
      <vt:lpstr>Presentación de PowerPoint</vt:lpstr>
      <vt:lpstr>Ejemplo 1 de adaptación de un ítem:</vt:lpstr>
      <vt:lpstr>Ejemplo 2 de adaptación de un ítem: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adaptación de Escala CASEL HSE</dc:title>
  <dc:creator>Daniela Arenas</dc:creator>
  <cp:lastModifiedBy>Ruth Guevara</cp:lastModifiedBy>
  <cp:revision>75</cp:revision>
  <dcterms:created xsi:type="dcterms:W3CDTF">2019-10-16T00:45:27Z</dcterms:created>
  <dcterms:modified xsi:type="dcterms:W3CDTF">2019-10-20T00:21:47Z</dcterms:modified>
</cp:coreProperties>
</file>