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EQlcUhVyMisfbkQiVINOyyyps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D431397-3C00-442C-82AB-652683678B28}">
  <a:tblStyle styleId="{DD431397-3C00-442C-82AB-652683678B2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25B949F2-CFA2-4C39-B1AE-1AF5B49F50C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dk1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dk1">
              <a:alpha val="20000"/>
            </a:scheme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fca2a076a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6fca2a07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fcc37999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fcc3799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658471" y="213089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alibri"/>
              <a:buNone/>
            </a:pPr>
            <a:r>
              <a:rPr lang="es-MX" sz="5400">
                <a:solidFill>
                  <a:srgbClr val="C00000"/>
                </a:solidFill>
              </a:rPr>
              <a:t>Avance en el instrumento para apreciar habilidades socioemocionales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9574306" y="5674659"/>
            <a:ext cx="18556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Octubre 22, 2019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Google Shape;152;p8"/>
          <p:cNvGraphicFramePr/>
          <p:nvPr/>
        </p:nvGraphicFramePr>
        <p:xfrm>
          <a:off x="451224" y="9736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{25B949F2-CFA2-4C39-B1AE-1AF5B49F50C7}</a:tableStyleId>
              </a:tblPr>
              <a:tblGrid>
                <a:gridCol w="1297275"/>
                <a:gridCol w="6132775"/>
                <a:gridCol w="986975"/>
                <a:gridCol w="1001475"/>
                <a:gridCol w="1059550"/>
                <a:gridCol w="1005750"/>
              </a:tblGrid>
              <a:tr h="6532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AUTO-CONCIENCIA</a:t>
                      </a:r>
                      <a:endParaRPr b="1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Casi nunca</a:t>
                      </a:r>
                      <a:endParaRPr b="1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Algunas veces</a:t>
                      </a:r>
                      <a:endParaRPr b="1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Con frecuencia</a:t>
                      </a:r>
                      <a:endParaRPr b="1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Casi siempre</a:t>
                      </a:r>
                      <a:endParaRPr b="1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</a:tr>
              <a:tr h="653275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Auto-conciencia emocional</a:t>
                      </a:r>
                      <a:endParaRPr b="1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72000" marL="72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Soy capaz de identificar, reconocer y nombrar mis emociones en el momento.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72000" marL="72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</a:tr>
              <a:tr h="6532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Reconozco la relación entre mis sentimientos y mis reacciones hacia las personas y situaciones.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72000" marL="72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</a:tr>
              <a:tr h="3311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Puedo ver el panorama total en una situación compleja.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72000" marL="72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</a:tr>
              <a:tr h="33110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Auto-percepción</a:t>
                      </a:r>
                      <a:endParaRPr b="1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72000" marL="72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Conozco y soy realista acerca de mis fortalezas y mis limitaciones.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72000" marL="72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</a:tr>
              <a:tr h="3311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Aliento a otros a decirme como les han afectado mis acciones.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72000" marL="72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</a:tr>
              <a:tr h="3311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Sé como mis propias necesidades y valores afectan las decisiones que tomo.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72000" marL="72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</a:tr>
              <a:tr h="6532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Auto-confianza</a:t>
                      </a:r>
                      <a:endParaRPr b="1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72000" marL="72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Considero que tengo lo necesario para influenciar mi propio destino y guiar a otros de forma efectiva.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72000" marL="72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</a:tr>
              <a:tr h="6532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Me siento confiado de que puedo lidiar con lo que venga con seguridad y tranquilidad.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72000" marL="72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</a:tr>
              <a:tr h="3311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Optimismo</a:t>
                      </a:r>
                      <a:endParaRPr b="1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72000" marL="72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Considero que muchas experiencias me ayudan a aprender y crecer.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72000" marL="72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</a:tr>
              <a:tr h="3311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Puedo ver lo positivo de la situación, incluso en situaciones negativas.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72000" marL="72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MX" sz="16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750" marB="0" marR="6750" marL="6750" anchor="ctr"/>
                </a:tc>
              </a:tr>
            </a:tbl>
          </a:graphicData>
        </a:graphic>
      </p:graphicFrame>
      <p:sp>
        <p:nvSpPr>
          <p:cNvPr id="153" name="Google Shape;153;p8"/>
          <p:cNvSpPr txBox="1"/>
          <p:nvPr/>
        </p:nvSpPr>
        <p:spPr>
          <a:xfrm>
            <a:off x="451224" y="387866"/>
            <a:ext cx="75461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Ejemplo de estructura por dimensión y factores</a:t>
            </a:r>
            <a:endParaRPr b="0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idx="1" type="body"/>
          </p:nvPr>
        </p:nvSpPr>
        <p:spPr>
          <a:xfrm>
            <a:off x="838200" y="1354978"/>
            <a:ext cx="10515600" cy="2329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Char char="•"/>
            </a:pPr>
            <a:r>
              <a:rPr lang="es-MX" sz="2200">
                <a:solidFill>
                  <a:srgbClr val="002060"/>
                </a:solidFill>
              </a:rPr>
              <a:t>Se presentan como un diagnóstico sobre las habilidades socioemocionales, identificando fortalezas y áreas de oportunidad.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200"/>
              <a:buChar char="•"/>
            </a:pPr>
            <a:r>
              <a:rPr lang="es-MX" sz="2200">
                <a:solidFill>
                  <a:srgbClr val="002060"/>
                </a:solidFill>
              </a:rPr>
              <a:t>Se pueden incorporar como un apartado del reporte individualizado de la evaluación diagnóstica.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200"/>
              <a:buChar char="•"/>
            </a:pPr>
            <a:r>
              <a:rPr lang="es-MX" sz="2200">
                <a:solidFill>
                  <a:srgbClr val="002060"/>
                </a:solidFill>
              </a:rPr>
              <a:t>Se pueden colocar en la plataforma para que al finalizar la respuesta a todos los ítems los sustentantes vean sus resultados.</a:t>
            </a:r>
            <a:endParaRPr sz="2200">
              <a:solidFill>
                <a:srgbClr val="002060"/>
              </a:solidFill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838200" y="477489"/>
            <a:ext cx="75034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MX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Sobre la devolución de resultados individualizados</a:t>
            </a:r>
            <a:endParaRPr b="0" i="0" sz="2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-632012" y="3940878"/>
            <a:ext cx="75034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MX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Sobre el uso de los resultados</a:t>
            </a:r>
            <a:endParaRPr b="0" i="0" sz="2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9"/>
          <p:cNvSpPr/>
          <p:nvPr/>
        </p:nvSpPr>
        <p:spPr>
          <a:xfrm>
            <a:off x="838200" y="4720482"/>
            <a:ext cx="10672482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8288" lvl="0" marL="2682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•"/>
            </a:pPr>
            <a:r>
              <a:rPr b="0" i="0" lang="es-MX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Tendrán fines de diagnóstico individual.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8588" lvl="0" marL="2682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288" lvl="0" marL="2682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•"/>
            </a:pPr>
            <a:r>
              <a:rPr b="0" i="0" lang="es-MX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Podrán tener cierta ponderación en la evaluación diagnóstica.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fca2a076a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es-MX"/>
            </a:br>
            <a:endParaRPr/>
          </a:p>
        </p:txBody>
      </p:sp>
      <p:sp>
        <p:nvSpPr>
          <p:cNvPr id="91" name="Google Shape;91;g6fca2a076a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2" name="Google Shape;92;g6fca2a076a_1_0"/>
          <p:cNvSpPr/>
          <p:nvPr/>
        </p:nvSpPr>
        <p:spPr>
          <a:xfrm>
            <a:off x="1772050" y="1825625"/>
            <a:ext cx="2271600" cy="3090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DEA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Aprobar el instrumento de conocimientos y aptitudes para la promoción a funciones de dirección y supervisión.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6fca2a076a_1_0"/>
          <p:cNvSpPr/>
          <p:nvPr/>
        </p:nvSpPr>
        <p:spPr>
          <a:xfrm>
            <a:off x="1772050" y="4273300"/>
            <a:ext cx="2271600" cy="642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MX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 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6fca2a076a_1_0"/>
          <p:cNvSpPr/>
          <p:nvPr/>
        </p:nvSpPr>
        <p:spPr>
          <a:xfrm>
            <a:off x="4567650" y="1825725"/>
            <a:ext cx="2214091" cy="3090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DEA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Responder el cuestionario de actitudes.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6fca2a076a_1_0"/>
          <p:cNvSpPr/>
          <p:nvPr/>
        </p:nvSpPr>
        <p:spPr>
          <a:xfrm>
            <a:off x="4567650" y="4273300"/>
            <a:ext cx="2214000" cy="642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MX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 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6fca2a076a_1_0"/>
          <p:cNvSpPr/>
          <p:nvPr/>
        </p:nvSpPr>
        <p:spPr>
          <a:xfrm>
            <a:off x="7219477" y="1825725"/>
            <a:ext cx="3019222" cy="3090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DEA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 sujeto a la valoración de sus pares, alumnos y las madres, padres o tutores de estos últimos, mediante la presentación de la encuesta de percepción.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6fca2a076a_1_0"/>
          <p:cNvSpPr/>
          <p:nvPr/>
        </p:nvSpPr>
        <p:spPr>
          <a:xfrm>
            <a:off x="7219477" y="4273300"/>
            <a:ext cx="3019222" cy="642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MX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 3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fcc37999b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6fcc37999b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title"/>
          </p:nvPr>
        </p:nvSpPr>
        <p:spPr>
          <a:xfrm>
            <a:off x="409903" y="381004"/>
            <a:ext cx="11517638" cy="11168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lang="es-MX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 el propósito de contar con una herramienta de apreciación de las HSE en las diferentes figuras pertenecientes a los diferentes niveles, que tenga sentido en relación a los criterios e indicadores para cada uno, se llevaron a cabo las siguientes acciones:</a:t>
            </a:r>
            <a:endParaRPr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551329" y="1692766"/>
            <a:ext cx="11066930" cy="4842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3538" lvl="0" marL="363538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AutoNum type="arabicPeriod"/>
            </a:pPr>
            <a:r>
              <a:rPr lang="es-MX" sz="2200">
                <a:solidFill>
                  <a:srgbClr val="002060"/>
                </a:solidFill>
              </a:rPr>
              <a:t>Traducción del instrumento original con pequeñas adaptaciones al lenguaje y contexto mexicano.</a:t>
            </a:r>
            <a:endParaRPr/>
          </a:p>
          <a:p>
            <a:pPr indent="-363538" lvl="0" marL="363538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AutoNum type="arabicPeriod"/>
            </a:pPr>
            <a:r>
              <a:rPr lang="es-MX" sz="2200">
                <a:solidFill>
                  <a:srgbClr val="002060"/>
                </a:solidFill>
              </a:rPr>
              <a:t>Revisión bajo el punto de vista de una docente de educación primaria y con amplia experiencia en los procesos formativos y de evaluación de las distintas figuras, tomando como referente los perfiles vigentes. A partir de ello se considera que:</a:t>
            </a:r>
            <a:endParaRPr/>
          </a:p>
          <a:p>
            <a:pPr indent="-223838" lvl="0" marL="363538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sz="2200">
              <a:solidFill>
                <a:srgbClr val="002060"/>
              </a:solidFill>
            </a:endParaRPr>
          </a:p>
          <a:p>
            <a:pPr indent="-444500" lvl="1" marL="9017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Noto Sans Symbols"/>
              <a:buChar char="❑"/>
            </a:pPr>
            <a:r>
              <a:rPr lang="es-MX" sz="2200">
                <a:solidFill>
                  <a:srgbClr val="002060"/>
                </a:solidFill>
              </a:rPr>
              <a:t>33% de los ítems son apropiados para utilizarlos con la población objetivo sin ninguna adaptación.</a:t>
            </a:r>
            <a:endParaRPr/>
          </a:p>
          <a:p>
            <a:pPr indent="-304800" lvl="1" marL="9017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>
              <a:solidFill>
                <a:srgbClr val="002060"/>
              </a:solidFill>
            </a:endParaRPr>
          </a:p>
          <a:p>
            <a:pPr indent="-444500" lvl="1" marL="9017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Noto Sans Symbols"/>
              <a:buChar char="❑"/>
            </a:pPr>
            <a:r>
              <a:rPr lang="es-MX" sz="2200">
                <a:solidFill>
                  <a:srgbClr val="002060"/>
                </a:solidFill>
              </a:rPr>
              <a:t>67% de los ítems son de naturaleza genérica, por lo que podrían aplicarse a cualquier población. Esto implica que requieren adaptarse al contexto y a las figuras por evaluar para favorecer que los sustentantes se sientan identificados con la situación que plantean los ítems y tengan mayor interés por responder a estos.</a:t>
            </a:r>
            <a:endParaRPr sz="2200">
              <a:solidFill>
                <a:srgbClr val="002060"/>
              </a:solidFill>
            </a:endParaRPr>
          </a:p>
          <a:p>
            <a:pPr indent="-889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200"/>
              <a:buNone/>
            </a:pPr>
            <a:br>
              <a:rPr lang="es-MX" sz="2200">
                <a:solidFill>
                  <a:srgbClr val="002060"/>
                </a:solidFill>
              </a:rPr>
            </a:br>
            <a:endParaRPr sz="2200">
              <a:solidFill>
                <a:srgbClr val="002060"/>
              </a:solidFill>
            </a:endParaRPr>
          </a:p>
          <a:p>
            <a:pPr indent="-88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409904" y="764920"/>
            <a:ext cx="11517638" cy="781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1" marL="806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Char char="❑"/>
            </a:pPr>
            <a:r>
              <a:rPr lang="es-MX" sz="2000">
                <a:solidFill>
                  <a:srgbClr val="002060"/>
                </a:solidFill>
              </a:rPr>
              <a:t>Acordar el uso de los algunos términos, por su acepción en el contexto institucional y por el perfil profesiográfico, como: </a:t>
            </a:r>
            <a:br>
              <a:rPr lang="es-MX" sz="2000">
                <a:solidFill>
                  <a:srgbClr val="002060"/>
                </a:solidFill>
              </a:rPr>
            </a:br>
            <a:endParaRPr sz="2000">
              <a:solidFill>
                <a:srgbClr val="002060"/>
              </a:solidFill>
            </a:endParaRPr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33719" y="1953659"/>
            <a:ext cx="10636622" cy="339826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Educandos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Calibri"/>
              <a:buChar char="•"/>
            </a:pPr>
            <a:r>
              <a:rPr b="0" i="0" lang="es-MX" sz="17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Utilizar el término educando al referir a estudiantes o alumnos, o emplear siempre estudiantes o siempre alumnos. </a:t>
            </a:r>
            <a:endParaRPr b="0" i="0" sz="17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Comunidad escolar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Calibri"/>
              <a:buChar char="•"/>
            </a:pPr>
            <a:r>
              <a:rPr b="0" i="0" lang="es-MX" sz="17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Utilizar el término comunidad escolar cuando se alude a los actores que participan directamente con la escuela (directivos, docentes, personal de apoyo, alumnos, padres de familia). Este término se asocia más con los docentes.</a:t>
            </a:r>
            <a:endParaRPr b="0" i="0" sz="17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Comunidad educativa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•"/>
            </a:pPr>
            <a:r>
              <a:rPr b="0" i="0" lang="es-MX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Utilizar el término comunidad educativa cuando aludimos a la comunidad escolar y extendemos a los agentes externos a la escuela que se involucran con ella (autoridades municipales, iglesia, centros de salud). Este término, por las funciones que realizan se aplica con mayor frecuencia a los directivos y fundamentalmente al personal con funciones de supervisión.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838200" y="365125"/>
            <a:ext cx="10515600" cy="656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Calibri"/>
              <a:buNone/>
            </a:pPr>
            <a:r>
              <a:rPr lang="es-MX" sz="3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Sobre las adaptaciones:</a:t>
            </a:r>
            <a:endParaRPr/>
          </a:p>
        </p:txBody>
      </p:sp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986118" y="150289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538" lvl="0" marL="363538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Noto Sans Symbols"/>
              <a:buChar char="❑"/>
            </a:pPr>
            <a:r>
              <a:rPr lang="es-MX" sz="2200">
                <a:solidFill>
                  <a:srgbClr val="002060"/>
                </a:solidFill>
              </a:rPr>
              <a:t>Adaptación e integración de 3 instrumentos para las figuras: </a:t>
            </a:r>
            <a:endParaRPr sz="2200">
              <a:solidFill>
                <a:srgbClr val="002060"/>
              </a:solidFill>
            </a:endParaRPr>
          </a:p>
          <a:p>
            <a:pPr indent="-187325" lvl="0" marL="631825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200"/>
              <a:buChar char="•"/>
            </a:pPr>
            <a:r>
              <a:rPr lang="es-MX" sz="2200">
                <a:solidFill>
                  <a:srgbClr val="002060"/>
                </a:solidFill>
              </a:rPr>
              <a:t>Docente y técnico docente</a:t>
            </a:r>
            <a:endParaRPr/>
          </a:p>
          <a:p>
            <a:pPr indent="-187325" lvl="0" marL="631825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200"/>
              <a:buChar char="•"/>
            </a:pPr>
            <a:r>
              <a:rPr lang="es-MX" sz="2200">
                <a:solidFill>
                  <a:srgbClr val="002060"/>
                </a:solidFill>
              </a:rPr>
              <a:t>Directivos</a:t>
            </a:r>
            <a:endParaRPr/>
          </a:p>
          <a:p>
            <a:pPr indent="-187325" lvl="0" marL="631825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200"/>
              <a:buChar char="•"/>
            </a:pPr>
            <a:r>
              <a:rPr lang="es-MX" sz="2200">
                <a:solidFill>
                  <a:srgbClr val="002060"/>
                </a:solidFill>
              </a:rPr>
              <a:t>Supervisores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solidFill>
                <a:srgbClr val="002060"/>
              </a:solidFill>
            </a:endParaRPr>
          </a:p>
          <a:p>
            <a:pPr indent="-363538" lvl="0" marL="363538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Noto Sans Symbols"/>
              <a:buChar char="❑"/>
            </a:pPr>
            <a:r>
              <a:rPr lang="es-MX" sz="2200">
                <a:solidFill>
                  <a:srgbClr val="002060"/>
                </a:solidFill>
              </a:rPr>
              <a:t>Adaptación de 31 ítems de los 46 que contiene el instrumento, conforme al contexto y figuras por evaluar.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solidFill>
                <a:srgbClr val="00206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200"/>
              <a:buNone/>
            </a:pPr>
            <a:r>
              <a:rPr lang="es-MX" sz="2200">
                <a:solidFill>
                  <a:srgbClr val="002060"/>
                </a:solidFill>
              </a:rPr>
              <a:t>La adaptación se realizará con base en los perfiles vigentes, a fin de que exista congruencia entre lo que se pregunta y lo que compete a cada figura.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/>
          <p:nvPr/>
        </p:nvSpPr>
        <p:spPr>
          <a:xfrm>
            <a:off x="6459111" y="4567962"/>
            <a:ext cx="591672" cy="9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6459111" y="1737101"/>
            <a:ext cx="591672" cy="9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336329" y="1204615"/>
            <a:ext cx="6122782" cy="19793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•"/>
            </a:pPr>
            <a:r>
              <a:rPr lang="es-MX" sz="21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Reducir el número de ítems o sustituirlos puede incurrir en una alteración considerable de la estructura original.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100"/>
              <a:buChar char="•"/>
            </a:pPr>
            <a:r>
              <a:rPr lang="es-MX" sz="21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Eliminar, modificar la denominación, el contenido o la proporción de las dimensiones puede afectar el sustento teórico del instrumento. 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231227" y="322815"/>
            <a:ext cx="116980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MX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Consideraciones psicométricas de la adaptación</a:t>
            </a:r>
            <a:endParaRPr b="0" i="0" sz="2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7221071" y="1214998"/>
            <a:ext cx="4479570" cy="20313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MX" sz="2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Los alcances, la interpretación y uso de resultados serían más limitados. O bien se requeriría de un proceso más largo y detallado de validación y sustentación teórica para una adecuación más amplia.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324932" y="3921914"/>
            <a:ext cx="6134179" cy="235449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Noto Sans Symbols"/>
              <a:buChar char="✔"/>
            </a:pPr>
            <a:r>
              <a:rPr b="0" i="0" lang="es-MX" sz="2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 adaptarán los ítems lo más cercano posible al contexto.</a:t>
            </a:r>
            <a:endParaRPr b="0" i="0" sz="21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Noto Sans Symbols"/>
              <a:buChar char="✔"/>
            </a:pPr>
            <a:r>
              <a:rPr b="0" i="0" lang="es-MX" sz="2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 conservará la estructura conforme a las dimensiones originales: auto-gestión, auto-conciencia, conciencia social, habilidades para relacionarse, toma de decisiones responsable para evitar un cambio significativo.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7221071" y="4280365"/>
            <a:ext cx="4439228" cy="17081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MX" sz="2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 esta forma se esperaría que las diferencias entre los resultados del uso previo del instrumento (EEUU) y los resultados en el contexto mexicano, fueran menores.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231227" y="3423958"/>
            <a:ext cx="15686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Propuestas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6"/>
          <p:cNvGraphicFramePr/>
          <p:nvPr/>
        </p:nvGraphicFramePr>
        <p:xfrm>
          <a:off x="820271" y="2402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{DD431397-3C00-442C-82AB-652683678B28}</a:tableStyleId>
              </a:tblPr>
              <a:tblGrid>
                <a:gridCol w="3545550"/>
                <a:gridCol w="3545550"/>
                <a:gridCol w="3545550"/>
              </a:tblGrid>
              <a:tr h="64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MX" sz="2000" u="none" cap="none" strike="noStrike">
                          <a:solidFill>
                            <a:srgbClr val="002060"/>
                          </a:solidFill>
                        </a:rPr>
                        <a:t>Docente y técnico docente</a:t>
                      </a:r>
                      <a:endParaRPr sz="20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MX" sz="2000" u="none" cap="none" strike="noStrike">
                          <a:solidFill>
                            <a:srgbClr val="002060"/>
                          </a:solidFill>
                        </a:rPr>
                        <a:t>Director</a:t>
                      </a:r>
                      <a:endParaRPr sz="20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MX" sz="2000" u="none" cap="none" strike="noStrike">
                          <a:solidFill>
                            <a:srgbClr val="002060"/>
                          </a:solidFill>
                        </a:rPr>
                        <a:t>Supervisor</a:t>
                      </a:r>
                      <a:endParaRPr sz="20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267825">
                <a:tc>
                  <a:txBody>
                    <a:bodyPr/>
                    <a:lstStyle/>
                    <a:p>
                      <a:pPr indent="0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MX" sz="2000" u="none" cap="none" strike="noStrike">
                          <a:solidFill>
                            <a:srgbClr val="002060"/>
                          </a:solidFill>
                        </a:rPr>
                        <a:t>Fomento un ambiente emocionalmente sano y seguro para mis alumnos.</a:t>
                      </a:r>
                      <a:endParaRPr b="0" i="0" sz="20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000"/>
                        <a:buFont typeface="Calibri"/>
                        <a:buNone/>
                      </a:pPr>
                      <a:r>
                        <a:rPr lang="es-MX" sz="2000" u="none" cap="none" strike="noStrike">
                          <a:solidFill>
                            <a:srgbClr val="002060"/>
                          </a:solidFill>
                        </a:rPr>
                        <a:t>Fomento un ambiente emocionalmente sano y seguro para los docentes y las familias de la escuela a mi cargo.</a:t>
                      </a:r>
                      <a:endParaRPr b="0" i="0" sz="20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000"/>
                        <a:buFont typeface="Calibri"/>
                        <a:buNone/>
                      </a:pPr>
                      <a:r>
                        <a:rPr lang="es-MX" sz="2000" u="none" cap="none" strike="noStrike">
                          <a:solidFill>
                            <a:srgbClr val="002060"/>
                          </a:solidFill>
                        </a:rPr>
                        <a:t>Fomento un ambiente emocionalmente sano y seguro para la comunidad educativa de las escuelas bajo mi responsabilidad.</a:t>
                      </a:r>
                      <a:endParaRPr b="0" i="0" sz="20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39" name="Google Shape;139;p6"/>
          <p:cNvSpPr txBox="1"/>
          <p:nvPr>
            <p:ph type="title"/>
          </p:nvPr>
        </p:nvSpPr>
        <p:spPr>
          <a:xfrm>
            <a:off x="673100" y="553384"/>
            <a:ext cx="10515600" cy="6299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None/>
            </a:pPr>
            <a:r>
              <a:rPr lang="es-MX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Ejemplo 1 de adaptación de un ítem:</a:t>
            </a:r>
            <a:endParaRPr/>
          </a:p>
        </p:txBody>
      </p:sp>
      <p:sp>
        <p:nvSpPr>
          <p:cNvPr id="140" name="Google Shape;140;p6"/>
          <p:cNvSpPr txBox="1"/>
          <p:nvPr/>
        </p:nvSpPr>
        <p:spPr>
          <a:xfrm>
            <a:off x="1117600" y="1505915"/>
            <a:ext cx="100711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1" lang="es-MX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“Fomento un ambiente emocionalmente sano y seguro para compañeros, estudiantes, familias y miembros de la comunidad educativa escolar.”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7"/>
          <p:cNvGraphicFramePr/>
          <p:nvPr/>
        </p:nvGraphicFramePr>
        <p:xfrm>
          <a:off x="838197" y="26394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{DD431397-3C00-442C-82AB-652683678B28}</a:tableStyleId>
              </a:tblPr>
              <a:tblGrid>
                <a:gridCol w="3597825"/>
                <a:gridCol w="3597825"/>
                <a:gridCol w="3597825"/>
              </a:tblGrid>
              <a:tr h="496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MX" sz="2000" u="none" cap="none" strike="noStrike">
                          <a:solidFill>
                            <a:srgbClr val="002060"/>
                          </a:solidFill>
                        </a:rPr>
                        <a:t>Docente y técnico docente</a:t>
                      </a:r>
                      <a:endParaRPr sz="20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MX" sz="2000" u="none" cap="none" strike="noStrike">
                          <a:solidFill>
                            <a:srgbClr val="002060"/>
                          </a:solidFill>
                        </a:rPr>
                        <a:t>Director</a:t>
                      </a:r>
                      <a:endParaRPr sz="20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MX" sz="2000" u="none" cap="none" strike="noStrike">
                          <a:solidFill>
                            <a:srgbClr val="002060"/>
                          </a:solidFill>
                        </a:rPr>
                        <a:t>Supervisor</a:t>
                      </a:r>
                      <a:endParaRPr sz="20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404600">
                <a:tc>
                  <a:txBody>
                    <a:bodyPr/>
                    <a:lstStyle/>
                    <a:p>
                      <a:pPr indent="0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MX" sz="20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Utilizo más de una medición para evaluar el progreso de las metas académicas, sociales y emocionales en mis alumnos.</a:t>
                      </a:r>
                      <a:endParaRPr sz="1400" u="none" cap="none" strike="noStrike"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000"/>
                        <a:buFont typeface="Calibri"/>
                        <a:buNone/>
                      </a:pPr>
                      <a:r>
                        <a:rPr lang="es-MX" sz="20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Tomo en cuenta las mediciones para evaluar el progreso de las metas académicas, sociales y emocionales de los alumnos en la escuela a mi cargo.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000"/>
                        <a:buFont typeface="Calibri"/>
                        <a:buNone/>
                      </a:pPr>
                      <a:r>
                        <a:rPr lang="es-MX" sz="2000" u="none" cap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Promuevo el uso de las mediciones para evaluar el progreso de las metas académicas, sociales y emocionales en las escuelas bajo mi responsabilidad.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46" name="Google Shape;146;p7"/>
          <p:cNvSpPr txBox="1"/>
          <p:nvPr/>
        </p:nvSpPr>
        <p:spPr>
          <a:xfrm>
            <a:off x="838197" y="1531409"/>
            <a:ext cx="10793508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1" lang="es-MX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“Utilizo más de una medición para evaluar el progreso de metas sociales, emocionales y académicas.”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"/>
          <p:cNvSpPr txBox="1"/>
          <p:nvPr>
            <p:ph type="title"/>
          </p:nvPr>
        </p:nvSpPr>
        <p:spPr>
          <a:xfrm>
            <a:off x="838200" y="526491"/>
            <a:ext cx="10515600" cy="616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Calibri"/>
              <a:buNone/>
            </a:pPr>
            <a:r>
              <a:rPr lang="es-MX" sz="3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Ejemplo 2 de adaptación de un ítem: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2019-10-16T00:45:27Z</dcterms:created>
  <dc:creator>Daniela Arenas</dc:creator>
</cp:coreProperties>
</file>