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rdnmnWEICWbQ42nZzldRvAv90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1c9a27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741c9a27c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41c9a27c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741c9a27c6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1c9a27c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741c9a27c6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41c9a27c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741c9a27c6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331081" y="561032"/>
            <a:ext cx="94748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b="0" i="0" lang="es-MX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Etapas de apreciación del proceso de selección para </a:t>
            </a:r>
            <a:r>
              <a:rPr lang="es-MX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 promoción horizontal</a:t>
            </a:r>
            <a:endParaRPr b="0" i="0" sz="2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30725" y="2152600"/>
            <a:ext cx="2046600" cy="2956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/>
              <a:t>Instrumento para la valoración de los conocimientos y aptitudes asociados al ejercicio de su función.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1"/>
          <p:cNvSpPr/>
          <p:nvPr/>
        </p:nvSpPr>
        <p:spPr>
          <a:xfrm>
            <a:off x="2610311" y="2152600"/>
            <a:ext cx="2046600" cy="2956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/>
              <a:t>Proyecto de seguimiento del trabajo de sus alumnos, considerando la valoración y reflexión sobre su práctica.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Google Shape;87;p1"/>
          <p:cNvSpPr/>
          <p:nvPr/>
        </p:nvSpPr>
        <p:spPr>
          <a:xfrm>
            <a:off x="4989873" y="2152600"/>
            <a:ext cx="2046600" cy="2956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/>
              <a:t>Entrevista sobre el seguimiento al trabajo de sus alumnos con comité de revisión.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" name="Google Shape;88;p1"/>
          <p:cNvSpPr/>
          <p:nvPr/>
        </p:nvSpPr>
        <p:spPr>
          <a:xfrm>
            <a:off x="7369433" y="2152600"/>
            <a:ext cx="2046600" cy="2956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/>
              <a:t>Observación de clase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" name="Google Shape;89;p1"/>
          <p:cNvSpPr/>
          <p:nvPr/>
        </p:nvSpPr>
        <p:spPr>
          <a:xfrm>
            <a:off x="9716259" y="2152600"/>
            <a:ext cx="2046600" cy="2956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/>
              <a:t>Instrumento para la valoración del Aprendizaje Socio-emocional.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" name="Google Shape;90;p1"/>
          <p:cNvSpPr/>
          <p:nvPr/>
        </p:nvSpPr>
        <p:spPr>
          <a:xfrm>
            <a:off x="230725" y="4767222"/>
            <a:ext cx="2046600" cy="706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Factor 1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2610300" y="4767097"/>
            <a:ext cx="2046600" cy="706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Factor 2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4989875" y="4767097"/>
            <a:ext cx="2046600" cy="706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Factor 3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7369450" y="4767075"/>
            <a:ext cx="2046600" cy="706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Factor 4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9716250" y="4767100"/>
            <a:ext cx="2046600" cy="706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Factor 5 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 rot="1735439">
            <a:off x="7338259" y="3481370"/>
            <a:ext cx="2108968" cy="1038281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/>
              <a:t>Sólo para docentes y técnicos docentes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2960867" y="214625"/>
            <a:ext cx="68342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s-MX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Etapas de apreciación del proceso de selección para la </a:t>
            </a:r>
            <a:r>
              <a:rPr lang="es-MX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promoción horizontal</a:t>
            </a:r>
            <a:endParaRPr b="0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00745" y="792109"/>
            <a:ext cx="11628659" cy="6065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r>
              <a:rPr lang="es-MX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MX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Instrumento para la valoración de los conocimientos y aptitudes asociados al ejercicio de su función.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Población objetivo: 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Aspirantes a recibir una promoción horizontal dentro de sus función como docente, técnico docente, directivo o supervisor, que cumplan con los requisitos y factores establecidos para ello.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Propósito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V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alorar los conocimientos y capacidades que poseen los participantes y que se consideran necesarios para el ejercicio de su función como docente o técnico docente, directivo o supervisor, conforme a los perfiles profesionales correspondientes.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Estructura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El instrumento consiste en una prueba objetiva de opción múltiple con aproximadamente 50 reactivos. 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Contenidos: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En el caso el personal con funciones docentes y de dirección, se destaca que el 70% de los ítems cubren aspectos comunes a su práctica en educación básica y el 30% restante, aspectos específicos desagregados por nivel educativo: inicial, preescolar, primaria, secundaria y especial. Para el caso del instrumento desarrollado para el personal con funciones de supervisión, la totalidad de los ítems incluídos corresponden a la valoración de los elementos comunes a su práctica en educación básica.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 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Calificación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Se utilizará un método diagnóstico que permite identificar las estrategias cognitivas empleadas por los sustentantes a partir de la aplicación de un modelo multidimensional para variables latentes discretas (también llamados “modelos de diagnóstico cognitivo”). Bajo este marco, el patrón de aciertos y errores observado en cada participante, permite  hacer inferencias sobre el procedimiento utilizado para la resolución de cada ítem e identificar el dominio que se tiene sobre cada habilidad, permitiendo  generar un informe de resultados individualizado robusto y granulado, que permita identificar las áreas de fortaleza y de oportunidad a lo largo de las distintas áreas contempladas.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Devolución de resultados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Reportes individualizados, específicos a cada área, conocimiento o habilidad evaluado en la prueba.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Estrategias de retroalimentación y mejora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La metodología propuesta para la calificación de este instrumento permite retroalimentar a cada uno de los sustentantes participantes en cuanto al grado de dominio que presentan a lo largo de los distintos conocimientos y aptitudes asociados con su práctica, facilitando la toma de decisiones informadas respecto a su formación.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Duración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2 horas 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Lugar y hora de Aplicación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Por definir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41c9a27c6_1_0"/>
          <p:cNvSpPr/>
          <p:nvPr/>
        </p:nvSpPr>
        <p:spPr>
          <a:xfrm>
            <a:off x="2960867" y="214625"/>
            <a:ext cx="68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s-MX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Etapas de apreciación del proceso de selección para la </a:t>
            </a:r>
            <a:r>
              <a:rPr lang="es-MX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promoción horizontal</a:t>
            </a:r>
            <a:endParaRPr b="0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741c9a27c6_1_0"/>
          <p:cNvSpPr txBox="1"/>
          <p:nvPr/>
        </p:nvSpPr>
        <p:spPr>
          <a:xfrm>
            <a:off x="300745" y="792109"/>
            <a:ext cx="11628600" cy="60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Etapa 2. Proyecto del seguimiento del trabajo de sus alumnos, considerando la valoración y reflexión sobre su práctica.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Población objetivo: 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Aspirantes a recibir una promoción horizontal dentro de sus función como docente, técnico docente, directivo o supervisor, que cumplan con los requisitos y factores establecidos para ello y que hayan aprobado la Etapa 1.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Propósito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Valorar la capacidad de análisis que poseen los participantes en torno al impacto de su propia práctica sobre el trabajo de los alumnos.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Estructura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Consiste en una prueba tipo ensayo. Considera la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integración de un portafolio de evidencias en torno a un tema particular de su práctica referente a los alumnos el cual incluye las evidencias que se tengan a través del ciclo escolar. El portafolio de evidencias vendrá acompañado de la valoración y la reflexión sobre los cambios observados en el aprovechamiento de los alumnos a través del ciclo escolar. Asimismo, incluirá las fortalezas y necesidades identificadas en los mismos a partir de las evidencias consideradas en el Proyecto, además de su papel como guía en la superación y consolidación del logro de los aprendizajes de los alumnos.</a:t>
            </a:r>
            <a:endParaRPr>
              <a:solidFill>
                <a:srgbClr val="002060"/>
              </a:solidFill>
            </a:endParaRPr>
          </a:p>
          <a:p>
            <a:pPr indent="-285750" lvl="0" marL="28575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Contenidos: 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Portafolio de evidencias y valoración y reflexión 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Calificación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Se realizará mediante el uso de rúbricas distintivas para cada función.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2667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Devolución de resultados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Reporte de resultados donde se indique el posicionamiento del aspirante dentro de la rúbrica.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2667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Estrategias de retroalimentación y mejora</a:t>
            </a:r>
            <a:r>
              <a:rPr lang="es-MX" sz="1600">
                <a:solidFill>
                  <a:srgbClr val="00206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A través del reporte de resultados, el aspirante identificará sus fortalezas y áreas de oportunidad.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2667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Duración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NA</a:t>
            </a:r>
            <a:endParaRPr>
              <a:solidFill>
                <a:schemeClr val="dk1"/>
              </a:solidFill>
            </a:endParaRPr>
          </a:p>
          <a:p>
            <a:pPr indent="-266700" lvl="0" marL="2667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Lugar y hora de Aplicación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Por definir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1c9a27c6_1_5"/>
          <p:cNvSpPr/>
          <p:nvPr/>
        </p:nvSpPr>
        <p:spPr>
          <a:xfrm>
            <a:off x="2960867" y="214625"/>
            <a:ext cx="68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s-MX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Etapas de apreciación del proceso de selección para la </a:t>
            </a:r>
            <a:r>
              <a:rPr lang="es-MX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promoción horizontal</a:t>
            </a:r>
            <a:endParaRPr b="0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741c9a27c6_1_5"/>
          <p:cNvSpPr txBox="1"/>
          <p:nvPr/>
        </p:nvSpPr>
        <p:spPr>
          <a:xfrm>
            <a:off x="300745" y="792109"/>
            <a:ext cx="11628600" cy="60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Etapa 3. Entrevista sobre el seguimiento al trabajo de sus alumnos con comité de revisión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Población objetivo: 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Aspirantes a recibir una promoción horizontal dentro de sus función como docente, técnico docente, directivo o supervisor, que cumplan con los requisitos y factores establecidos para ello y que hayan aprobado la Etapa 2.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Propósito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Ahondar en la obtención de información detallada acerca del proyecto de seguimiento del trabajo de sus alumnos considerando la valoración y reflexión de su práctica, b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rindando a los aspirantes el espacio para que elaboren y desarrollen a profundidad su relatoría en cuanto al producto presentado como parte de la Etapa 2.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Estructura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Las entrevistas son individuales y serán realizadas en función a un formato de revisión particular a cada figura, compuesto por preguntas guía que orienten la obtención sistematizada de información acerca de los elementos que se consideran clave para la valoración de su práctica a partir del contenido del proyecto presentado.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Contenidos: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Las preguntas a realizar durante la entrevista están orientadas a promover la  homologación en el grado de detalle y profundidad con que se describen las acciones de seguimiento al trabajo de los alumnos por parte de los aspirantes, así como la valoración y reflexión sobre su propia práctica, brindándoles la oportunidad de apropiarse de la exposición de los motivos, planes, acciones y adaptaciones propias de su práctica.</a:t>
            </a:r>
            <a:endParaRPr>
              <a:solidFill>
                <a:schemeClr val="dk1"/>
              </a:solidFill>
            </a:endParaRPr>
          </a:p>
          <a:p>
            <a:pPr indent="-266700" lvl="0" marL="2667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Calificación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Las respuestas de los participantes serán registradas y valoradas en función a una rúbrica, por los dos miembros del comité de revisión que se propone estén a cargo de la realización de cada entrevista, asegurando el consenso en la calificación del participante.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2667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Devolución de resultados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Los participantes recibirán el resultado obtenido a lo largo de los distintos elementos considerados en la rúbrica, junto con los descriptores estandarizados correspondientes y los comentarios particulares realizados por los propios entrevistadores en cuanto a sus áreas de fortaleza y mejora.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2667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Estrategias de retroalimentación y mejora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Se espera que el resultado obtenido en la entrevista, ermita a los sustentantes identificar las áreas de mejora y reconocer sus áreas de fortaleza en cuanto al seguimiento proporcionado al trabajo de sus alumnos.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2667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Duración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Entre 40 y 60 minutos por aspirante. </a:t>
            </a:r>
            <a:endParaRPr>
              <a:solidFill>
                <a:schemeClr val="dk1"/>
              </a:solidFill>
            </a:endParaRPr>
          </a:p>
          <a:p>
            <a:pPr indent="-266700" lvl="0" marL="2667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Lugar y hora de Aplicación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Las entrevistas se realizarán en sede,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41c9a27c6_1_10"/>
          <p:cNvSpPr/>
          <p:nvPr/>
        </p:nvSpPr>
        <p:spPr>
          <a:xfrm>
            <a:off x="2960867" y="214625"/>
            <a:ext cx="68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s-MX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Etapas de apreciación del proceso de selección para la </a:t>
            </a:r>
            <a:r>
              <a:rPr lang="es-MX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promoción horizontal</a:t>
            </a:r>
            <a:endParaRPr b="0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741c9a27c6_1_10"/>
          <p:cNvSpPr txBox="1"/>
          <p:nvPr/>
        </p:nvSpPr>
        <p:spPr>
          <a:xfrm>
            <a:off x="300745" y="792109"/>
            <a:ext cx="11628600" cy="60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Etapa 4. Observación de clase (solo para docentes y técnicos docentes).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Población objetivo: 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Aspirantes a recibir una promoción horizontal dentro de sus función como docente o técnico docente, que cumplan con los requisitos y factores establecidos para ello y que hayan aprobado la Etapa 3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Propósito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Valorar el trabajo de los docentes y técnicos docentes dentro del aula. 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Estructura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El aspirante entrega con antelación su plan de clase, posteriormente se realiza la observación y al finalizar la clase se tiene un momento con el aspirante para agregar comentarios sobre su desempeño en la misma .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Contenidos: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Se valorará: la planeación de clase, explicación de temas, pertinencia de tareas, manejo de clase, manejo de tiempo, solución de dudas, atención diferenciada a alumnos, logro del objetivo de clase.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Calificación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Se realizará mediante el uso de rúbricas.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Devolución de resultados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Inmediatamente después de la observación se le entrega un formato donde el docente firma de conformidad..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Estrategias de retroalimentación y mejora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Los aspirantes recibirán retroalimentación al finalizar su clase basándose en la rúbrica y sus propios comentarios.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Duración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1-2 horas 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Lugar y hora de Aplicación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Salón de clases del aspirante.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1c9a27c6_1_15"/>
          <p:cNvSpPr/>
          <p:nvPr/>
        </p:nvSpPr>
        <p:spPr>
          <a:xfrm>
            <a:off x="2960867" y="214625"/>
            <a:ext cx="68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s-MX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Etapas de apreciación del proceso de selección para la </a:t>
            </a:r>
            <a:r>
              <a:rPr lang="es-MX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promoción horizontal</a:t>
            </a:r>
            <a:endParaRPr b="0" i="0" sz="2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741c9a27c6_1_15"/>
          <p:cNvSpPr txBox="1"/>
          <p:nvPr/>
        </p:nvSpPr>
        <p:spPr>
          <a:xfrm>
            <a:off x="300745" y="792109"/>
            <a:ext cx="11628600" cy="60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Etapa 5. Instrumento para la valoración del Aprendizaje Socio-emocional.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Población objetivo: 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Aspirantes a recibir una promoción horizontal dentro de sus función como directivos o supervisores, que cumplan con los requisitos y factores establecidos para ello y que hayan aprobado la Etapa 3,  y docentes y técnicos docentes que hayan aprobado la Etapa 4..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Propósito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Valorar el Aprendizaje Socio-emocional de los aspirantes, definido como el conjunto de procesos a partir de los cuales los individuos adquieren y aplican de manera efectiva los conocimientos, actitudes y habilidades necesarias para entender y manejar sus propias emociones, mostrar empatía, establecer metas, desarrollar relaciones positivas y tomar decisiones responsables.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Estructura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El instrumento consiste en una escala conformada por 46 ítems previamente traducidos del inglés y adaptados para su aplicación al personal con funciones docente, técnico docente, directivos y supervisores de la Nueva Escuela Mexicana.. 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Contenidos: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Se considera la valoración de 20 habilidades socio-emocionales relacionadas con: 1) La conciencia emocional, la percepción y confianza que se tiene en uno mismo; 2) La auto-gestión y el  manejo emocional;  3) La empatía; 4) La comunicación, el manejo de conflictos, el trabajo en equipo y la colaboración y 5) La capacidad de resolución de problemas. 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Calificación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El instrumento propuesto constituye una adaptación de una prueba ya existente, que ha probado su confiabilidad y validez en poblaciones similares a la objetivo, denominada CASEL. Es por ello que la calificación se realizará de acuerdo con los estándares de la misma, permitiendo la obtención de una calificación por cada dimensión, a lo largo de las 20 distintas habilidades evaluadas.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Devolución de resultados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Reportes individualizados de los resultados específicos obtenidos en  cada dimensión y habilidad considerada dentro del instrumento.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Estrategias de retroalimentación y mejora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La metodología propuesta para la calificación de este instrumento permite retroalimentar a cada uno de los sustentantes participantes en cuanto al grado de dominio que presentan a lo largo de los distintos conocimientos y aptitudes asociados con su práctica, facilitando la toma de decisiones informadas respecto a su formación.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Duración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2 horas 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✔"/>
            </a:pPr>
            <a:r>
              <a:rPr b="1"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Lugar y hora de Aplicación</a:t>
            </a:r>
            <a:r>
              <a:rPr lang="es-MX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Por definir</a:t>
            </a:r>
            <a:endParaRPr b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2019-11-09T19:25:24Z</dcterms:created>
  <dc:creator>Ruth Guevara</dc:creator>
</cp:coreProperties>
</file>