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1226f0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1226f0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1226f0b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1226f0b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1226f0b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1226f0b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51226f0b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51226f0b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51226f0b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51226f0b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51226f0b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1226f0b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1226f0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1226f0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51226f0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51226f0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Modelos de Diagnóstico Cognitivo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a:t>Definición general: </a:t>
            </a:r>
            <a:endParaRPr b="1"/>
          </a:p>
          <a:p>
            <a:pPr indent="-342900" lvl="0" marL="457200" rtl="0" algn="l">
              <a:spcBef>
                <a:spcPts val="1600"/>
              </a:spcBef>
              <a:spcAft>
                <a:spcPts val="0"/>
              </a:spcAft>
              <a:buSzPts val="1800"/>
              <a:buChar char="●"/>
            </a:pPr>
            <a:r>
              <a:rPr lang="es"/>
              <a:t>Los modelos de diagnóstico cognitivo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Modelos de Diagnóstico Cognitivo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a:t>Bondades para la evaluación:</a:t>
            </a:r>
            <a:endParaRPr b="1"/>
          </a:p>
          <a:p>
            <a:pPr indent="-342900" lvl="0" marL="457200" rtl="0" algn="l">
              <a:spcBef>
                <a:spcPts val="1600"/>
              </a:spcBef>
              <a:spcAft>
                <a:spcPts val="0"/>
              </a:spcAft>
              <a:buSzPts val="1800"/>
              <a:buChar char="●"/>
            </a:pPr>
            <a:r>
              <a:rPr lang="es"/>
              <a:t>A diferencia de los  modelos psicométricos usualmente aplicados (TCT, TRI), los Modelos de Diagnóstico Cognitivo permiten evaluar de manera granular el grado de dominio que los sustentantes evaluados tienen a lo largo de la serie de componentes que se ha identificado como parte esencial del constructo que interesa evaluar.</a:t>
            </a:r>
            <a:endParaRPr/>
          </a:p>
          <a:p>
            <a:pPr indent="-342900" lvl="0" marL="457200" rtl="0" algn="l">
              <a:spcBef>
                <a:spcPts val="0"/>
              </a:spcBef>
              <a:spcAft>
                <a:spcPts val="0"/>
              </a:spcAft>
              <a:buSzPts val="1800"/>
              <a:buChar char="●"/>
            </a:pPr>
            <a:r>
              <a:rPr lang="es"/>
              <a:t>Toma como insumo la relación existente entre el contenido de los diversos insumos, y la correlación que hay entre las respuestas correctas e incorrectas alcanzadas por todos los participantes, para permitir estimaciones segregadas que permitan identificar con fineza las áreas de mejora de cada sustentante.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458455"/>
            <a:ext cx="3999900" cy="412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b="1" sz="1800"/>
          </a:p>
        </p:txBody>
      </p:sp>
      <p:sp>
        <p:nvSpPr>
          <p:cNvPr id="74" name="Google Shape;74;p16"/>
          <p:cNvSpPr txBox="1"/>
          <p:nvPr>
            <p:ph idx="2" type="body"/>
          </p:nvPr>
        </p:nvSpPr>
        <p:spPr>
          <a:xfrm>
            <a:off x="5143500" y="812150"/>
            <a:ext cx="36888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
              <a:t>Asume </a:t>
            </a:r>
            <a:r>
              <a:rPr b="1" lang="es"/>
              <a:t>unidimensionalidad</a:t>
            </a:r>
            <a:endParaRPr b="1"/>
          </a:p>
          <a:p>
            <a:pPr indent="0" lvl="0" marL="457200" rtl="0" algn="just">
              <a:spcBef>
                <a:spcPts val="1600"/>
              </a:spcBef>
              <a:spcAft>
                <a:spcPts val="0"/>
              </a:spcAft>
              <a:buNone/>
            </a:pPr>
            <a:r>
              <a:t/>
            </a:r>
            <a:endParaRPr/>
          </a:p>
          <a:p>
            <a:pPr indent="-317500" lvl="0" marL="457200" rtl="0" algn="just">
              <a:spcBef>
                <a:spcPts val="1600"/>
              </a:spcBef>
              <a:spcAft>
                <a:spcPts val="0"/>
              </a:spcAft>
              <a:buSzPts val="1400"/>
              <a:buChar char="●"/>
            </a:pPr>
            <a:r>
              <a:rPr lang="es"/>
              <a:t>Permite </a:t>
            </a:r>
            <a:endParaRPr/>
          </a:p>
          <a:p>
            <a:pPr indent="0" lvl="0" marL="457200" rtl="0" algn="just">
              <a:spcBef>
                <a:spcPts val="1600"/>
              </a:spcBef>
              <a:spcAft>
                <a:spcPts val="0"/>
              </a:spcAft>
              <a:buNone/>
            </a:pPr>
            <a:r>
              <a:t/>
            </a:r>
            <a:endParaRPr/>
          </a:p>
          <a:p>
            <a:pPr indent="-317500" lvl="0" marL="457200" rtl="0" algn="just">
              <a:spcBef>
                <a:spcPts val="1600"/>
              </a:spcBef>
              <a:spcAft>
                <a:spcPts val="0"/>
              </a:spcAft>
              <a:buSzPts val="1400"/>
              <a:buChar char="●"/>
            </a:pPr>
            <a:r>
              <a:rPr lang="es"/>
              <a:t>La devolución de resultados es poco clara en términos de su traducción al diseño de cursos y planes de capacitación continua.</a:t>
            </a:r>
            <a:endParaRPr/>
          </a:p>
          <a:p>
            <a:pPr indent="0" lvl="0" marL="457200" rtl="0" algn="just">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95500" y="1017725"/>
            <a:ext cx="4798800" cy="359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Ejemplo 1: Aplicación de los MDC en el contexto de la evaluación de habilidades en matemáticas en estudiantes de primaria</a:t>
            </a:r>
            <a:endParaRPr sz="2400"/>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2" name="Google Shape;8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0" y="1980343"/>
            <a:ext cx="9144000" cy="29645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Modelos de Diagnóstico Cognitivo</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a:t>Propiedades técnicas</a:t>
            </a:r>
            <a:endParaRPr b="1"/>
          </a:p>
          <a:p>
            <a:pPr indent="-342900" lvl="0" marL="457200" rtl="0" algn="l">
              <a:spcBef>
                <a:spcPts val="1600"/>
              </a:spcBef>
              <a:spcAft>
                <a:spcPts val="0"/>
              </a:spcAft>
              <a:buSzPts val="1800"/>
              <a:buChar char="●"/>
            </a:pPr>
            <a:r>
              <a:rPr lang="es"/>
              <a:t>Los modelos de diagnóstico cognitivo con los que  se propone trabajar consideran:</a:t>
            </a:r>
            <a:endParaRPr/>
          </a:p>
          <a:p>
            <a:pPr indent="-317500" lvl="1" marL="914400" rtl="0" algn="l">
              <a:spcBef>
                <a:spcPts val="0"/>
              </a:spcBef>
              <a:spcAft>
                <a:spcPts val="0"/>
              </a:spcAft>
              <a:buSzPts val="1400"/>
              <a:buChar char="○"/>
            </a:pPr>
            <a:r>
              <a:rPr lang="es"/>
              <a:t>El papel del azar (Respuestas correctas “por pura suerte”, que no reflejan el dominio del componente evaluado por el reactivo)</a:t>
            </a:r>
            <a:endParaRPr/>
          </a:p>
          <a:p>
            <a:pPr indent="0" lvl="0" marL="914400" rtl="0" algn="l">
              <a:spcBef>
                <a:spcPts val="1600"/>
              </a:spcBef>
              <a:spcAft>
                <a:spcPts val="0"/>
              </a:spcAft>
              <a:buNone/>
            </a:pPr>
            <a:r>
              <a:rPr b="1" lang="es"/>
              <a:t>Parámetros de adivinación</a:t>
            </a:r>
            <a:endParaRPr b="1"/>
          </a:p>
          <a:p>
            <a:pPr indent="-317500" lvl="1" marL="914400" rtl="0" algn="l">
              <a:spcBef>
                <a:spcPts val="1600"/>
              </a:spcBef>
              <a:spcAft>
                <a:spcPts val="0"/>
              </a:spcAft>
              <a:buSzPts val="1400"/>
              <a:buChar char="○"/>
            </a:pPr>
            <a:r>
              <a:rPr lang="es"/>
              <a:t>El papel de la fatiga o falta de atención (Respuestas incorrectas “por descuido”, que no necesariamente reflejan que no se domina el componente evaluado.</a:t>
            </a:r>
            <a:endParaRPr/>
          </a:p>
          <a:p>
            <a:pPr indent="0" lvl="0" marL="914400" rtl="0" algn="l">
              <a:spcBef>
                <a:spcPts val="1600"/>
              </a:spcBef>
              <a:spcAft>
                <a:spcPts val="1600"/>
              </a:spcAft>
              <a:buNone/>
            </a:pPr>
            <a:r>
              <a:rPr b="1" lang="es"/>
              <a:t>Parámetros de desliz</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6" name="Google Shape;96;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1290638" y="109525"/>
            <a:ext cx="6867525" cy="492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383988" y="277175"/>
            <a:ext cx="8590925" cy="429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Cotización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15,000,000 MXN</a:t>
            </a:r>
            <a:endParaRPr/>
          </a:p>
          <a:p>
            <a:pPr indent="-317500" lvl="1" marL="914400" rtl="0" algn="l">
              <a:spcBef>
                <a:spcPts val="0"/>
              </a:spcBef>
              <a:spcAft>
                <a:spcPts val="0"/>
              </a:spcAft>
              <a:buSzPts val="1400"/>
              <a:buChar char="○"/>
            </a:pPr>
            <a:r>
              <a:rPr lang="es"/>
              <a:t>Gastos de operación</a:t>
            </a:r>
            <a:endParaRPr/>
          </a:p>
          <a:p>
            <a:pPr indent="-317500" lvl="2" marL="1371600" rtl="0" algn="l">
              <a:spcBef>
                <a:spcPts val="0"/>
              </a:spcBef>
              <a:spcAft>
                <a:spcPts val="0"/>
              </a:spcAft>
              <a:buSzPts val="1400"/>
              <a:buChar char="■"/>
            </a:pPr>
            <a:r>
              <a:rPr lang="es"/>
              <a:t>Trabajo de calibración (Manejo y lectura de la base de datos; diseño del algoritmo para la estimación, ejercicios de simulación y pruebas la calibración y evaluación de bondad de ajuste del modelo a fin de garantizar una estimación confiable)</a:t>
            </a:r>
            <a:endParaRPr/>
          </a:p>
          <a:p>
            <a:pPr indent="-342900" lvl="0" marL="457200" rtl="0" algn="l">
              <a:spcBef>
                <a:spcPts val="0"/>
              </a:spcBef>
              <a:spcAft>
                <a:spcPts val="0"/>
              </a:spcAft>
              <a:buSzPts val="1800"/>
              <a:buChar char="●"/>
            </a:pPr>
            <a:r>
              <a:rPr lang="es"/>
              <a:t>10,000,000 MXN</a:t>
            </a:r>
            <a:endParaRPr/>
          </a:p>
          <a:p>
            <a:pPr indent="-317500" lvl="1" marL="914400" rtl="0" algn="l">
              <a:spcBef>
                <a:spcPts val="0"/>
              </a:spcBef>
              <a:spcAft>
                <a:spcPts val="0"/>
              </a:spcAft>
              <a:buSzPts val="1400"/>
              <a:buChar char="○"/>
            </a:pPr>
            <a:r>
              <a:rPr lang="es"/>
              <a:t>El trabajo será revisado con el apoyo de la Facultad de Psicología, de la Universidad Nacional Autónoma de México, quienes en vísperas de la inauguración del programa de Maestría en Psicometría, cuentan con un amplio cuerpo de académicos con amplia experiencia en materia de psicometría y evaluación.</a:t>
            </a:r>
            <a:endParaRPr/>
          </a:p>
          <a:p>
            <a:pPr indent="-342900" lvl="0" marL="457200" rtl="0" algn="l">
              <a:spcBef>
                <a:spcPts val="0"/>
              </a:spcBef>
              <a:spcAft>
                <a:spcPts val="0"/>
              </a:spcAft>
              <a:buSzPts val="1800"/>
              <a:buChar char="●"/>
            </a:pPr>
            <a:r>
              <a:rPr lang="es"/>
              <a:t>75,000,000 MXN</a:t>
            </a:r>
            <a:endParaRPr/>
          </a:p>
          <a:p>
            <a:pPr indent="-317500" lvl="1" marL="914400" rtl="0" algn="l">
              <a:spcBef>
                <a:spcPts val="0"/>
              </a:spcBef>
              <a:spcAft>
                <a:spcPts val="0"/>
              </a:spcAft>
              <a:buSzPts val="1400"/>
              <a:buChar char="○"/>
            </a:pPr>
            <a:r>
              <a:rPr lang="es"/>
              <a:t>Se considera la estimación y devolución de 150,000 reportes individualizados (con un costo individualde $500.00, cada uno)</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