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31" r:id="rId2"/>
    <p:sldId id="413" r:id="rId3"/>
    <p:sldId id="333" r:id="rId4"/>
    <p:sldId id="334" r:id="rId5"/>
    <p:sldId id="391" r:id="rId6"/>
    <p:sldId id="335" r:id="rId7"/>
    <p:sldId id="336" r:id="rId8"/>
    <p:sldId id="337" r:id="rId9"/>
    <p:sldId id="392" r:id="rId10"/>
    <p:sldId id="338" r:id="rId11"/>
    <p:sldId id="339" r:id="rId12"/>
    <p:sldId id="393" r:id="rId13"/>
    <p:sldId id="379" r:id="rId14"/>
    <p:sldId id="409" r:id="rId15"/>
    <p:sldId id="397" r:id="rId16"/>
    <p:sldId id="344" r:id="rId17"/>
    <p:sldId id="345" r:id="rId18"/>
    <p:sldId id="346" r:id="rId19"/>
    <p:sldId id="398" r:id="rId20"/>
    <p:sldId id="356" r:id="rId21"/>
    <p:sldId id="410" r:id="rId22"/>
    <p:sldId id="357" r:id="rId23"/>
    <p:sldId id="399" r:id="rId24"/>
    <p:sldId id="400" r:id="rId25"/>
    <p:sldId id="377" r:id="rId26"/>
    <p:sldId id="378" r:id="rId27"/>
    <p:sldId id="359" r:id="rId28"/>
    <p:sldId id="401" r:id="rId29"/>
    <p:sldId id="360" r:id="rId30"/>
    <p:sldId id="361" r:id="rId31"/>
    <p:sldId id="362" r:id="rId32"/>
    <p:sldId id="402" r:id="rId33"/>
    <p:sldId id="382" r:id="rId34"/>
    <p:sldId id="411" r:id="rId35"/>
    <p:sldId id="403" r:id="rId36"/>
    <p:sldId id="383" r:id="rId37"/>
    <p:sldId id="404" r:id="rId38"/>
    <p:sldId id="385" r:id="rId39"/>
    <p:sldId id="405" r:id="rId40"/>
    <p:sldId id="374" r:id="rId41"/>
    <p:sldId id="375" r:id="rId42"/>
    <p:sldId id="376" r:id="rId43"/>
    <p:sldId id="406" r:id="rId44"/>
    <p:sldId id="368" r:id="rId45"/>
    <p:sldId id="412" r:id="rId46"/>
    <p:sldId id="369" r:id="rId47"/>
    <p:sldId id="407" r:id="rId48"/>
    <p:sldId id="408" r:id="rId49"/>
    <p:sldId id="394" r:id="rId50"/>
    <p:sldId id="395" r:id="rId51"/>
  </p:sldIdLst>
  <p:sldSz cx="12192000" cy="6858000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Adriana Dander Flores" initials="MADF" lastIdx="2" clrIdx="0">
    <p:extLst>
      <p:ext uri="{19B8F6BF-5375-455C-9EA6-DF929625EA0E}">
        <p15:presenceInfo xmlns:p15="http://schemas.microsoft.com/office/powerpoint/2012/main" userId="S-1-5-21-4100486095-2910406311-1643779924-22097" providerId="AD"/>
      </p:ext>
    </p:extLst>
  </p:cmAuthor>
  <p:cmAuthor id="2" name="UR600" initials="U" lastIdx="1" clrIdx="1">
    <p:extLst>
      <p:ext uri="{19B8F6BF-5375-455C-9EA6-DF929625EA0E}">
        <p15:presenceInfo xmlns:p15="http://schemas.microsoft.com/office/powerpoint/2012/main" userId="UR60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9DC"/>
    <a:srgbClr val="B08A5A"/>
    <a:srgbClr val="993142"/>
    <a:srgbClr val="E8DECA"/>
    <a:srgbClr val="D4C19C"/>
    <a:srgbClr val="4E232E"/>
    <a:srgbClr val="D7BE95"/>
    <a:srgbClr val="696663"/>
    <a:srgbClr val="621132"/>
    <a:srgbClr val="D4C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357" autoAdjust="0"/>
  </p:normalViewPr>
  <p:slideViewPr>
    <p:cSldViewPr snapToGrid="0" snapToObjects="1">
      <p:cViewPr varScale="1">
        <p:scale>
          <a:sx n="66" d="100"/>
          <a:sy n="66" d="100"/>
        </p:scale>
        <p:origin x="108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0CEE5-ACD9-4760-96AA-A319992AE495}" type="datetimeFigureOut">
              <a:rPr lang="es-MX" smtClean="0"/>
              <a:t>21/10/2019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1" y="882967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338" y="882967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3E7D7-0CBE-48B4-B447-8ED72668C7E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3123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6"/>
            <a:ext cx="3038604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159" y="6"/>
            <a:ext cx="3038604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A8E72-BED2-4346-9A56-9E768C170F77}" type="datetimeFigureOut">
              <a:rPr lang="es-MX" smtClean="0"/>
              <a:t>21/10/2019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0719" y="4415535"/>
            <a:ext cx="5608975" cy="4183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574"/>
            <a:ext cx="3038604" cy="465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159" y="8829574"/>
            <a:ext cx="3038604" cy="465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1692-932A-46DD-9A6D-6DB2867D777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324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71692-932A-46DD-9A6D-6DB2867D7776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3178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71692-932A-46DD-9A6D-6DB2867D7776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3854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71692-932A-46DD-9A6D-6DB2867D7776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8347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71692-932A-46DD-9A6D-6DB2867D7776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527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71692-932A-46DD-9A6D-6DB2867D7776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978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71692-932A-46DD-9A6D-6DB2867D7776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2299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E542ABD-F528-0E48-9231-474752B7A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7C3A0FDC-C3E5-5A48-BF55-D122EC2F9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3A4F5D8-AC59-C844-88C3-8843D908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1997-B6B0-4C1F-A863-7D3A40D2BD84}" type="datetime1">
              <a:rPr lang="es-MX" smtClean="0"/>
              <a:t>21/10/2019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072FB5F-3D67-D749-9154-A9E7E7D0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239AA9E-4BA2-7646-924A-836C8760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598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27D01FB-B487-6646-BE4E-4F74AAF2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1A28A1F3-5F32-B042-9276-A8017E944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99BD988-9FC1-8049-AE01-1F972439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39F2-0E73-41DE-B7A4-59E186DDE227}" type="datetime1">
              <a:rPr lang="es-MX" smtClean="0"/>
              <a:t>21/10/2019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3398041-85DB-3148-B139-4F484EA9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1CD05DA-8255-E44F-83AD-4C1A4491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58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942B0D8C-176A-F44E-8DA4-A4D1A5586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97CDAE5D-C738-F747-931F-B55B7BCF5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75FBD53-6ABC-EE4F-8495-5C4AF76F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230C-D770-4CD2-AF98-AD196E7DC79A}" type="datetime1">
              <a:rPr lang="es-MX" smtClean="0"/>
              <a:t>21/10/2019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D811C04-BB55-9344-8A98-06042B09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1383D4E-39CD-C74F-919E-23BFC727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794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86F628E-0A91-B341-9607-EB33B9FB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63860CA-7211-1243-B5B1-E05A681EA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486CF67-898F-994B-AB90-E80C742C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478D-A056-405E-83A6-C0406A23AABD}" type="datetime1">
              <a:rPr lang="es-MX" smtClean="0"/>
              <a:t>21/10/2019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FCC7038-CA9F-1C4A-8E4A-80D61CFD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6D1A551-ED3D-FB4C-A83E-46779A65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645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88216D9-A789-2044-9A85-DE1420546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89E15D19-7AEC-1045-84BE-DA55ECE2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49DD510-D136-1149-B837-92D6AA23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D7D2-B2D3-46FE-A751-7678FEA4442C}" type="datetime1">
              <a:rPr lang="es-MX" smtClean="0"/>
              <a:t>21/10/2019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2B640D8-12C6-1341-A554-290ACD45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C69180D-F423-8540-B64B-9184E0A6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198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2F8825-7683-FD45-9F57-30153376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E59E05E-C4D8-F840-B9EC-064E2391E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3B85EC60-811A-3047-BBBA-338A89B81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E4EC9279-C919-C74C-83B4-AF215B0E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E726-6D96-4B44-9FB2-8D402BEC07AB}" type="datetime1">
              <a:rPr lang="es-MX" smtClean="0"/>
              <a:t>21/10/2019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4EA7ADF-1AF5-5042-AD95-A24606FB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E7DD8E27-402D-254D-AF18-379C1ED1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672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63CF215-27FE-E14B-B545-78DEC3F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12051C8-B3AA-F446-8C8C-4EC7A1A65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A3E8BB64-31A3-5140-AD6B-7D86E995E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7F48B04E-0686-BC46-B3FF-2AD711BD7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BDFE9FA5-1968-7442-B88C-FAAA137D0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B56E6E23-ABCA-3D45-8407-F96DD60B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A85A-84EA-4063-A424-72DCD7F385F2}" type="datetime1">
              <a:rPr lang="es-MX" smtClean="0"/>
              <a:t>21/10/2019</a:t>
            </a:fld>
            <a:endParaRPr lang="es-MX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F487DE6C-B60D-4C44-939A-7AE0B5FE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FB19029C-E3E2-A447-9ED7-63D46F97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550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40DD55-8A3E-1B46-B29C-FC4B438A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4E22B85A-CFA6-0A49-BC38-B8522B7A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9E95A-4D18-4B0E-958A-8369193FFF47}" type="datetime1">
              <a:rPr lang="es-MX" smtClean="0"/>
              <a:t>21/10/2019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C876476D-12B3-2C4E-82EF-E62BB882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353D1421-F9BF-CD4D-98A7-A4145843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979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112AAEFD-7CB0-9A49-BA53-9F173596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5EA8-170F-4AF9-A7E4-58E39E18A584}" type="datetime1">
              <a:rPr lang="es-MX" smtClean="0"/>
              <a:t>21/10/2019</a:t>
            </a:fld>
            <a:endParaRPr lang="es-MX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A0DD72F8-90ED-6E47-9052-5472245D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7B1CF06D-33C8-D342-9F6F-9F13E49D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8892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C733E98-6D31-FF48-BF78-338ACE84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FE35710-8166-FA47-9B6B-9DAA87389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30CF8157-969B-0147-A6CA-1D478B8D8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2619C1CE-2873-8C44-B155-0D608334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5733-ABEE-4794-8393-0D0CAFD6EFE0}" type="datetime1">
              <a:rPr lang="es-MX" smtClean="0"/>
              <a:t>21/10/2019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0C282236-8FBA-F246-A63C-666BFB27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A11576DE-0F9F-D749-9974-DE505F38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037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78689E7-4B5D-3F42-AB1B-0F420BF4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01746D34-34FD-6D4E-B5D0-E516C42D6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470497FC-DC41-FC4D-AF59-C1D5E02F9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F1AB738B-49A0-1F4F-A439-3B559BCA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911-012F-4090-A242-CD1030489186}" type="datetime1">
              <a:rPr lang="es-MX" smtClean="0"/>
              <a:t>21/10/2019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47622C91-99A2-A140-98E2-3C8D778B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676445B0-2A79-D24B-ABB9-A021B07F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394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FB8F134B-BDFF-3C4F-BDAE-6F3906EA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79C33A8-1893-B54F-B050-5932BF65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9F6ED81-9858-014D-B297-FD51CBFAB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42792-FB7E-4EC0-8869-FE580A9D3C18}" type="datetime1">
              <a:rPr lang="es-MX" smtClean="0"/>
              <a:t>21/10/2019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8A15016-10F7-6E49-AB29-C14C66B10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E3366AF-9711-E54F-865B-BAA9B1D19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360E4-D671-0845-B1D3-D0273542F642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303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2001329" y="395555"/>
            <a:ext cx="8029344" cy="6111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621132"/>
              </a:solidFill>
              <a:effectLst/>
              <a:uLnTx/>
              <a:uFillTx/>
              <a:latin typeface="Montserrat" panose="00000500000000000000" pitchFamily="2" charset="0"/>
              <a:ea typeface="+mj-ea"/>
              <a:cs typeface="Arial" pitchFamily="34" charset="0"/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936924" y="1107254"/>
            <a:ext cx="10158153" cy="5341938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449263" lvl="0" indent="-449263" algn="just">
              <a:buFont typeface="+mj-lt"/>
              <a:buAutoNum type="romanUcPeriod"/>
              <a:defRPr/>
            </a:pPr>
            <a:endParaRPr lang="es-MX" sz="15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  <a:cs typeface="Arial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1</a:t>
            </a:fld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264511"/>
              </p:ext>
            </p:extLst>
          </p:nvPr>
        </p:nvGraphicFramePr>
        <p:xfrm>
          <a:off x="89578" y="355470"/>
          <a:ext cx="11986308" cy="6522025"/>
        </p:xfrm>
        <a:graphic>
          <a:graphicData uri="http://schemas.openxmlformats.org/drawingml/2006/table">
            <a:tbl>
              <a:tblPr firstRow="1" firstCol="1" bandRow="1"/>
              <a:tblGrid>
                <a:gridCol w="335111">
                  <a:extLst>
                    <a:ext uri="{9D8B030D-6E8A-4147-A177-3AD203B41FA5}">
                      <a16:colId xmlns:a16="http://schemas.microsoft.com/office/drawing/2014/main" xmlns="" val="441684903"/>
                    </a:ext>
                  </a:extLst>
                </a:gridCol>
                <a:gridCol w="117235"/>
                <a:gridCol w="2922657">
                  <a:extLst>
                    <a:ext uri="{9D8B030D-6E8A-4147-A177-3AD203B41FA5}">
                      <a16:colId xmlns:a16="http://schemas.microsoft.com/office/drawing/2014/main" xmlns="" val="3920821897"/>
                    </a:ext>
                  </a:extLst>
                </a:gridCol>
                <a:gridCol w="1274826"/>
                <a:gridCol w="1167907"/>
                <a:gridCol w="1727200"/>
                <a:gridCol w="1219200"/>
                <a:gridCol w="1611086"/>
                <a:gridCol w="1611086"/>
              </a:tblGrid>
              <a:tr h="370191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 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Equipo externo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3er especializado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9912365"/>
                  </a:ext>
                </a:extLst>
              </a:tr>
              <a:tr h="316416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Disposiciones para el proceso de selección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7941796"/>
                  </a:ext>
                </a:extLst>
              </a:tr>
              <a:tr h="5465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Expedición de Disposiciones generales del proceso de selección para la Admisión</a:t>
                      </a:r>
                      <a:endParaRPr lang="en-US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diciembre </a:t>
                      </a:r>
                      <a:r>
                        <a:rPr lang="es-MX" sz="15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  <a:endParaRPr lang="en-US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USCMM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0158671"/>
                  </a:ext>
                </a:extLst>
              </a:tr>
              <a:tr h="474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Publicación de Perfiles Profesionales, Criterios e Indicadores</a:t>
                      </a:r>
                      <a:endParaRPr lang="en-US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 diciembre </a:t>
                      </a:r>
                      <a:r>
                        <a:rPr lang="es-MX" sz="15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  <a:endParaRPr lang="en-US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USCMM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Propuesta validación con grupos focales</a:t>
                      </a:r>
                      <a:endParaRPr lang="en-US" sz="1400" kern="1200" baseline="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Segunda semana de noviembre??</a:t>
                      </a:r>
                      <a:endParaRPr lang="en-US" sz="1400" kern="1200" baseline="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7494718"/>
                  </a:ext>
                </a:extLst>
              </a:tr>
              <a:tr h="517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Publicación de disposiciones específicas. Mecanismos y procedimientos</a:t>
                      </a:r>
                      <a:endParaRPr lang="en-US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 diciembre </a:t>
                      </a:r>
                      <a:r>
                        <a:rPr lang="es-MX" sz="15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  <a:endParaRPr lang="en-US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USCMM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Aportaciones a la Unidad. Qué se espera</a:t>
                      </a:r>
                      <a:endParaRPr lang="en-US" sz="1400" kern="1200" baseline="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177832"/>
                  </a:ext>
                </a:extLst>
              </a:tr>
              <a:tr h="7133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Diseño y elaboración de las herramientas del sistema de apreciación de conocimientos y aptitudes</a:t>
                      </a:r>
                      <a:endParaRPr lang="en-US" sz="15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enero a </a:t>
                      </a:r>
                      <a:r>
                        <a:rPr lang="es-MX" sz="15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</a:t>
                      </a:r>
                      <a:r>
                        <a:rPr lang="es-MX" sz="1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abril </a:t>
                      </a:r>
                      <a:r>
                        <a:rPr lang="es-MX" sz="15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  <a:endParaRPr lang="en-US" sz="15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USCMM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Diseño y validación</a:t>
                      </a:r>
                      <a:endParaRPr lang="en-US" sz="1400" kern="1200" baseline="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8 de enero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(se aplican hasta abril y mayo) </a:t>
                      </a:r>
                      <a:endParaRPr lang="en-US" sz="1400" kern="1200" baseline="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Acordar para tiempo anticipación para subir a plataforma</a:t>
                      </a:r>
                      <a:endParaRPr lang="en-US" sz="1400" kern="1200" baseline="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075300"/>
                  </a:ext>
                </a:extLst>
              </a:tr>
              <a:tr h="296280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5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s-MX" sz="15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s-MX" sz="15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Fase previa al proceso de selección</a:t>
                      </a:r>
                      <a:endParaRPr lang="es-MX" sz="15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0657094"/>
                  </a:ext>
                </a:extLst>
              </a:tr>
              <a:tr h="500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Emisión de convocatoria base</a:t>
                      </a:r>
                      <a:endParaRPr lang="en-US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 enero </a:t>
                      </a:r>
                      <a:r>
                        <a:rPr lang="es-MX" sz="15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  <a:endParaRPr lang="en-US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USCMM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3006343"/>
                  </a:ext>
                </a:extLst>
              </a:tr>
              <a:tr h="7133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Publicación de convocatorias para el proceso de admisión en las entidades federativas</a:t>
                      </a:r>
                      <a:endParaRPr lang="en-US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 </a:t>
                      </a:r>
                      <a:r>
                        <a:rPr lang="es-MX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febrero </a:t>
                      </a:r>
                      <a:r>
                        <a:rPr lang="es-MX" sz="15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  <a:endParaRPr lang="en-US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USCMM y</a:t>
                      </a:r>
                      <a:endParaRPr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AE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694233"/>
                  </a:ext>
                </a:extLst>
              </a:tr>
              <a:tr h="5522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5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Pre-registro de aspirantes 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5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 febrero a </a:t>
                      </a:r>
                      <a:r>
                        <a:rPr lang="es-MX" sz="15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 </a:t>
                      </a:r>
                      <a:r>
                        <a:rPr lang="es-MX" sz="15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marzo </a:t>
                      </a:r>
                      <a:r>
                        <a:rPr lang="es-MX" sz="15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2020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USCMM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5047447"/>
                  </a:ext>
                </a:extLst>
              </a:tr>
              <a:tr h="71337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Registro de aspirantes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a </a:t>
                      </a:r>
                      <a:r>
                        <a:rPr lang="es-MX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  <a:r>
                        <a:rPr lang="es-MX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marzo </a:t>
                      </a:r>
                      <a:r>
                        <a:rPr lang="es-MX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USCMM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AE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Recibe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 genera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usuarios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semana antes de la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aplicación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1283373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2986268" y="57001"/>
            <a:ext cx="4498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>
                <a:latin typeface="Montserrat" panose="00000500000000000000" pitchFamily="2" charset="0"/>
              </a:rPr>
              <a:t>I</a:t>
            </a:r>
            <a:r>
              <a:rPr lang="es-MX" sz="1600" b="1" dirty="0" smtClean="0">
                <a:latin typeface="Montserrat" panose="00000500000000000000" pitchFamily="2" charset="0"/>
              </a:rPr>
              <a:t>. Proceso de selección para la Admisión</a:t>
            </a:r>
            <a:endParaRPr lang="en-US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83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10</a:t>
            </a:fld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3492"/>
              </p:ext>
            </p:extLst>
          </p:nvPr>
        </p:nvGraphicFramePr>
        <p:xfrm>
          <a:off x="516195" y="1159021"/>
          <a:ext cx="11078236" cy="5340436"/>
        </p:xfrm>
        <a:graphic>
          <a:graphicData uri="http://schemas.openxmlformats.org/drawingml/2006/table">
            <a:tbl>
              <a:tblPr firstRow="1" firstCol="1" bandRow="1"/>
              <a:tblGrid>
                <a:gridCol w="624972">
                  <a:extLst>
                    <a:ext uri="{9D8B030D-6E8A-4147-A177-3AD203B41FA5}">
                      <a16:colId xmlns:a16="http://schemas.microsoft.com/office/drawing/2014/main" xmlns="" val="2242094098"/>
                    </a:ext>
                  </a:extLst>
                </a:gridCol>
                <a:gridCol w="6321517">
                  <a:extLst>
                    <a:ext uri="{9D8B030D-6E8A-4147-A177-3AD203B41FA5}">
                      <a16:colId xmlns:a16="http://schemas.microsoft.com/office/drawing/2014/main" xmlns="" val="2409032007"/>
                    </a:ext>
                  </a:extLst>
                </a:gridCol>
                <a:gridCol w="2153264">
                  <a:extLst>
                    <a:ext uri="{9D8B030D-6E8A-4147-A177-3AD203B41FA5}">
                      <a16:colId xmlns:a16="http://schemas.microsoft.com/office/drawing/2014/main" xmlns="" val="980666452"/>
                    </a:ext>
                  </a:extLst>
                </a:gridCol>
                <a:gridCol w="1978483">
                  <a:extLst>
                    <a:ext uri="{9D8B030D-6E8A-4147-A177-3AD203B41FA5}">
                      <a16:colId xmlns:a16="http://schemas.microsoft.com/office/drawing/2014/main" xmlns="" val="3681359578"/>
                    </a:ext>
                  </a:extLst>
                </a:gridCol>
              </a:tblGrid>
              <a:tr h="469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1890489"/>
                  </a:ext>
                </a:extLst>
              </a:tr>
              <a:tr h="7794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Emisión y publicación del Programa de Promoción Horizontal por Niveles con Incentivos en Educación Básica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27 de marzo</a:t>
                      </a:r>
                      <a:r>
                        <a:rPr lang="es-MX" sz="1400" dirty="0">
                          <a:solidFill>
                            <a:srgbClr val="FF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2270876"/>
                  </a:ext>
                </a:extLst>
              </a:tr>
              <a:tr h="681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Difusión del Programa de Promoción Horizontal por Niveles con Incentivos en Educación Básica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Abril y Mayo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5630044"/>
                  </a:ext>
                </a:extLst>
              </a:tr>
              <a:tr h="681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Publicación del calendario específico para la aplicación del Programa de Promoción Horizontal por Niveles con Incentivos en Educación Básica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abril</a:t>
                      </a:r>
                      <a:r>
                        <a:rPr lang="es-MX" sz="1400" dirty="0" smtClean="0">
                          <a:solidFill>
                            <a:srgbClr val="FF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2966318"/>
                  </a:ext>
                </a:extLst>
              </a:tr>
              <a:tr h="681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Publicación de Perfiles Profesionales, Criterios e Indicadores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Abril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436137"/>
                  </a:ext>
                </a:extLst>
              </a:tr>
              <a:tr h="681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Publicación de disposiciones específicas. Mecanismos y procedimientos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Al </a:t>
                      </a: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</a:t>
                      </a: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Abril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3077256"/>
                  </a:ext>
                </a:extLst>
              </a:tr>
              <a:tr h="681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Emisión de convocatoria base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</a:t>
                      </a: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 </a:t>
                      </a: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</a:t>
                      </a: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mayo </a:t>
                      </a: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9632182"/>
                  </a:ext>
                </a:extLst>
              </a:tr>
              <a:tr h="681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Publicación de convocatorias de las entidades federativas para la inscripción al proceso de selección al Programa</a:t>
                      </a:r>
                      <a:r>
                        <a:rPr lang="es-MX" sz="1400" b="1" strike="noStrike" dirty="0">
                          <a:solidFill>
                            <a:srgbClr val="00B0F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MX" sz="1400" strike="noStrike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</a:t>
                      </a: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 de mayo 2020</a:t>
                      </a:r>
                      <a:endParaRPr lang="es-MX" sz="1400" strike="noStrike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  <a:r>
                        <a:rPr lang="es-MX" sz="1400" strike="noStrike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 </a:t>
                      </a: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Autoridades </a:t>
                      </a: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Educativas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5997296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205815" y="790965"/>
            <a:ext cx="5698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III. Promoción horizontal con niveles por incentivos</a:t>
            </a:r>
            <a:endParaRPr lang="en-US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09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11</a:t>
            </a:fld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34129"/>
              </p:ext>
            </p:extLst>
          </p:nvPr>
        </p:nvGraphicFramePr>
        <p:xfrm>
          <a:off x="501444" y="1082924"/>
          <a:ext cx="11179278" cy="5220926"/>
        </p:xfrm>
        <a:graphic>
          <a:graphicData uri="http://schemas.openxmlformats.org/drawingml/2006/table">
            <a:tbl>
              <a:tblPr firstRow="1" firstCol="1" bandRow="1"/>
              <a:tblGrid>
                <a:gridCol w="630672">
                  <a:extLst>
                    <a:ext uri="{9D8B030D-6E8A-4147-A177-3AD203B41FA5}">
                      <a16:colId xmlns:a16="http://schemas.microsoft.com/office/drawing/2014/main" xmlns="" val="3732486397"/>
                    </a:ext>
                  </a:extLst>
                </a:gridCol>
                <a:gridCol w="6005904">
                  <a:extLst>
                    <a:ext uri="{9D8B030D-6E8A-4147-A177-3AD203B41FA5}">
                      <a16:colId xmlns:a16="http://schemas.microsoft.com/office/drawing/2014/main" xmlns="" val="1121141202"/>
                    </a:ext>
                  </a:extLst>
                </a:gridCol>
                <a:gridCol w="2300210">
                  <a:extLst>
                    <a:ext uri="{9D8B030D-6E8A-4147-A177-3AD203B41FA5}">
                      <a16:colId xmlns:a16="http://schemas.microsoft.com/office/drawing/2014/main" xmlns="" val="14364776"/>
                    </a:ext>
                  </a:extLst>
                </a:gridCol>
                <a:gridCol w="2242492">
                  <a:extLst>
                    <a:ext uri="{9D8B030D-6E8A-4147-A177-3AD203B41FA5}">
                      <a16:colId xmlns:a16="http://schemas.microsoft.com/office/drawing/2014/main" xmlns="" val="3162237525"/>
                    </a:ext>
                  </a:extLst>
                </a:gridCol>
              </a:tblGrid>
              <a:tr h="4279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9791616"/>
                  </a:ext>
                </a:extLst>
              </a:tr>
              <a:tr h="8109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Pre-registro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al 15 de </a:t>
                      </a: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junio </a:t>
                      </a: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</a:rPr>
                        <a:t>USCMM y</a:t>
                      </a:r>
                      <a:endParaRPr lang="en-US" sz="1400" strike="noStrike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Autoridades </a:t>
                      </a: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Educativas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57970353"/>
                  </a:ext>
                </a:extLst>
              </a:tr>
              <a:tr h="7964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Registro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s-MX" sz="1400" strike="noStrike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30 </a:t>
                      </a: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</a:t>
                      </a: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junio </a:t>
                      </a: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</a:rPr>
                        <a:t>USCMM y</a:t>
                      </a:r>
                      <a:endParaRPr lang="en-US" sz="1400" strike="noStrike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Autoridades </a:t>
                      </a: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Educativas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8041267"/>
                  </a:ext>
                </a:extLst>
              </a:tr>
              <a:tr h="909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Desarrollo</a:t>
                      </a:r>
                      <a:r>
                        <a:rPr lang="es-MX" sz="1400" strike="noStrike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las etapas </a:t>
                      </a: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 Programa.</a:t>
                      </a:r>
                      <a:r>
                        <a:rPr lang="es-MX" sz="1400" strike="noStrike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MX" sz="1400" strike="noStrike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strike="noStrike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Durante el ciclo escolar 2020-2021</a:t>
                      </a:r>
                      <a:endParaRPr lang="es-MX" sz="1400" strike="noStrike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s-MX" sz="1400" strike="noStrike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</a:rPr>
                        <a:t>USCMM y</a:t>
                      </a:r>
                      <a:endParaRPr lang="en-US" sz="1400" strike="noStrike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Autoridades Educativas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1783742"/>
                  </a:ext>
                </a:extLst>
              </a:tr>
              <a:tr h="741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s-MX" sz="1400" strike="noStrike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Publicación de resultados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julio 2021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  <a:endParaRPr lang="es-MX" sz="1400" strike="noStrike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0656993"/>
                  </a:ext>
                </a:extLst>
              </a:tr>
              <a:tr h="737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s-MX" sz="1400" strike="noStrike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Asignación de incentivos del Programa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Septiembre 2021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6672006"/>
                  </a:ext>
                </a:extLst>
              </a:tr>
              <a:tr h="7964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s-MX" sz="1400" strike="noStrike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Seguimiento de la asignación de incentivos del Programa 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Permanente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 y </a:t>
                      </a: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Autoridades Educativas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8944239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344168" y="718120"/>
            <a:ext cx="5698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III. Promoción horizontal con niveles por incentivos</a:t>
            </a:r>
            <a:endParaRPr lang="en-US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2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0" y="2875935"/>
            <a:ext cx="12192000" cy="1569660"/>
          </a:xfrm>
          <a:prstGeom prst="rect">
            <a:avLst/>
          </a:prstGeom>
          <a:solidFill>
            <a:srgbClr val="B08A5A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MX" sz="3200" b="1" dirty="0" smtClean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es-MX" sz="32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IV. PROMOCIÓN DE PLAZAS POR HORA-SEMANA-MES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9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13</a:t>
            </a:fld>
            <a:endParaRPr lang="es-MX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160784"/>
              </p:ext>
            </p:extLst>
          </p:nvPr>
        </p:nvGraphicFramePr>
        <p:xfrm>
          <a:off x="516194" y="1233659"/>
          <a:ext cx="11223522" cy="4792533"/>
        </p:xfrm>
        <a:graphic>
          <a:graphicData uri="http://schemas.openxmlformats.org/drawingml/2006/table">
            <a:tbl>
              <a:tblPr firstRow="1" firstCol="1" bandRow="1"/>
              <a:tblGrid>
                <a:gridCol w="594847">
                  <a:extLst>
                    <a:ext uri="{9D8B030D-6E8A-4147-A177-3AD203B41FA5}">
                      <a16:colId xmlns:a16="http://schemas.microsoft.com/office/drawing/2014/main" xmlns="" val="2874087958"/>
                    </a:ext>
                  </a:extLst>
                </a:gridCol>
                <a:gridCol w="5844558">
                  <a:extLst>
                    <a:ext uri="{9D8B030D-6E8A-4147-A177-3AD203B41FA5}">
                      <a16:colId xmlns:a16="http://schemas.microsoft.com/office/drawing/2014/main" xmlns="" val="1729839058"/>
                    </a:ext>
                  </a:extLst>
                </a:gridCol>
                <a:gridCol w="3073654">
                  <a:extLst>
                    <a:ext uri="{9D8B030D-6E8A-4147-A177-3AD203B41FA5}">
                      <a16:colId xmlns:a16="http://schemas.microsoft.com/office/drawing/2014/main" xmlns="" val="256214640"/>
                    </a:ext>
                  </a:extLst>
                </a:gridCol>
                <a:gridCol w="1710463">
                  <a:extLst>
                    <a:ext uri="{9D8B030D-6E8A-4147-A177-3AD203B41FA5}">
                      <a16:colId xmlns:a16="http://schemas.microsoft.com/office/drawing/2014/main" xmlns="" val="898972603"/>
                    </a:ext>
                  </a:extLst>
                </a:gridCol>
              </a:tblGrid>
              <a:tr h="4046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Fechas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3478310"/>
                  </a:ext>
                </a:extLst>
              </a:tr>
              <a:tr h="324465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Disposiciones del proceso de selección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6630501"/>
                  </a:ext>
                </a:extLst>
              </a:tr>
              <a:tr h="4707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Emisión de </a:t>
                      </a:r>
                      <a:r>
                        <a:rPr lang="es-MX" sz="1400" b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Disposiciones</a:t>
                      </a:r>
                      <a:r>
                        <a:rPr lang="es-MX" sz="1400" b="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 Criterios</a:t>
                      </a:r>
                      <a:endParaRPr lang="es-MX" sz="1400" b="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marzo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1188414"/>
                  </a:ext>
                </a:extLst>
              </a:tr>
              <a:tr h="318565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I. Fase previa del proceso de selección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1114243"/>
                  </a:ext>
                </a:extLst>
              </a:tr>
              <a:tr h="5220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Emisión de convocatoria base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de abril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732763"/>
                  </a:ext>
                </a:extLst>
              </a:tr>
              <a:tr h="5309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Validación de Convocatorias Estatales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 al 30 de abril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80557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Publicación y difusión de las Convocatorias Estatales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al 15 de mayo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USCMM, Autoridades Educativas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178582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Recepción de documentos e integración de expedientes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al 30 de junio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Autoridades Educativas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1287227"/>
                  </a:ext>
                </a:extLst>
              </a:tr>
              <a:tr h="300867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II. Fase de aplicación del proceso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259027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Valoración de los elementos multifactoriales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al 17 de julio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 y Autoridad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 Educativa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1565263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530929" y="820701"/>
            <a:ext cx="5194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IV. Promoción de plazas por hora-semana-mes</a:t>
            </a:r>
            <a:endParaRPr lang="en-US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2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14</a:t>
            </a:fld>
            <a:endParaRPr lang="es-MX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04219"/>
              </p:ext>
            </p:extLst>
          </p:nvPr>
        </p:nvGraphicFramePr>
        <p:xfrm>
          <a:off x="516194" y="1233659"/>
          <a:ext cx="11223522" cy="2357290"/>
        </p:xfrm>
        <a:graphic>
          <a:graphicData uri="http://schemas.openxmlformats.org/drawingml/2006/table">
            <a:tbl>
              <a:tblPr firstRow="1" firstCol="1" bandRow="1"/>
              <a:tblGrid>
                <a:gridCol w="594847">
                  <a:extLst>
                    <a:ext uri="{9D8B030D-6E8A-4147-A177-3AD203B41FA5}">
                      <a16:colId xmlns:a16="http://schemas.microsoft.com/office/drawing/2014/main" xmlns="" val="2874087958"/>
                    </a:ext>
                  </a:extLst>
                </a:gridCol>
                <a:gridCol w="5844558">
                  <a:extLst>
                    <a:ext uri="{9D8B030D-6E8A-4147-A177-3AD203B41FA5}">
                      <a16:colId xmlns:a16="http://schemas.microsoft.com/office/drawing/2014/main" xmlns="" val="1729839058"/>
                    </a:ext>
                  </a:extLst>
                </a:gridCol>
                <a:gridCol w="3073654">
                  <a:extLst>
                    <a:ext uri="{9D8B030D-6E8A-4147-A177-3AD203B41FA5}">
                      <a16:colId xmlns:a16="http://schemas.microsoft.com/office/drawing/2014/main" xmlns="" val="256214640"/>
                    </a:ext>
                  </a:extLst>
                </a:gridCol>
                <a:gridCol w="1710463">
                  <a:extLst>
                    <a:ext uri="{9D8B030D-6E8A-4147-A177-3AD203B41FA5}">
                      <a16:colId xmlns:a16="http://schemas.microsoft.com/office/drawing/2014/main" xmlns="" val="898972603"/>
                    </a:ext>
                  </a:extLst>
                </a:gridCol>
              </a:tblGrid>
              <a:tr h="4046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Fechas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3478310"/>
                  </a:ext>
                </a:extLst>
              </a:tr>
              <a:tr h="333313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III. Fase de emisión de resultados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583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Publicación de resultados 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 de julio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9816014"/>
                  </a:ext>
                </a:extLst>
              </a:tr>
              <a:tr h="33921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IV. Fase de asignación </a:t>
                      </a:r>
                      <a:endParaRPr lang="es-MX" sz="1400" dirty="0" smtClean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82451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Asignación de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plazas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por hora-semana-mes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conforme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las necesidades del servicio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partir del 16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agosto </a:t>
                      </a:r>
                      <a:endParaRPr lang="es-MX" sz="1400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Autoridad Educativa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6850030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530929" y="820701"/>
            <a:ext cx="5194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IV. Promoción de plazas por hora-semana-mes</a:t>
            </a:r>
            <a:endParaRPr lang="en-US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0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0" y="2875935"/>
            <a:ext cx="12192000" cy="2062103"/>
          </a:xfrm>
          <a:prstGeom prst="rect">
            <a:avLst/>
          </a:prstGeom>
          <a:solidFill>
            <a:srgbClr val="B08A5A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MX" sz="3200" b="1" dirty="0" smtClean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es-MX" sz="32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V. RECONOCIMIENTO</a:t>
            </a:r>
            <a:r>
              <a:rPr lang="en-US" sz="32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: TUTORÍA, ASESORÍA TÉCNICA Y ASESORÍA TÉCNICO PEDAGÓGICA</a:t>
            </a:r>
          </a:p>
          <a:p>
            <a:pPr algn="ctr"/>
            <a:endParaRPr lang="es-MX" sz="3200" b="1" dirty="0" smtClean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58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16</a:t>
            </a:fld>
            <a:endParaRPr lang="es-MX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426232"/>
              </p:ext>
            </p:extLst>
          </p:nvPr>
        </p:nvGraphicFramePr>
        <p:xfrm>
          <a:off x="607290" y="1034267"/>
          <a:ext cx="11164527" cy="5961850"/>
        </p:xfrm>
        <a:graphic>
          <a:graphicData uri="http://schemas.openxmlformats.org/drawingml/2006/table">
            <a:tbl>
              <a:tblPr firstRow="1" firstCol="1" bandRow="1"/>
              <a:tblGrid>
                <a:gridCol w="591720">
                  <a:extLst>
                    <a:ext uri="{9D8B030D-6E8A-4147-A177-3AD203B41FA5}">
                      <a16:colId xmlns:a16="http://schemas.microsoft.com/office/drawing/2014/main" xmlns="" val="2874087958"/>
                    </a:ext>
                  </a:extLst>
                </a:gridCol>
                <a:gridCol w="4548428">
                  <a:extLst>
                    <a:ext uri="{9D8B030D-6E8A-4147-A177-3AD203B41FA5}">
                      <a16:colId xmlns:a16="http://schemas.microsoft.com/office/drawing/2014/main" xmlns="" val="1729839058"/>
                    </a:ext>
                  </a:extLst>
                </a:gridCol>
                <a:gridCol w="1411197">
                  <a:extLst>
                    <a:ext uri="{9D8B030D-6E8A-4147-A177-3AD203B41FA5}">
                      <a16:colId xmlns:a16="http://schemas.microsoft.com/office/drawing/2014/main" xmlns="" val="1470465398"/>
                    </a:ext>
                  </a:extLst>
                </a:gridCol>
                <a:gridCol w="1411197">
                  <a:extLst>
                    <a:ext uri="{9D8B030D-6E8A-4147-A177-3AD203B41FA5}">
                      <a16:colId xmlns:a16="http://schemas.microsoft.com/office/drawing/2014/main" xmlns="" val="634425991"/>
                    </a:ext>
                  </a:extLst>
                </a:gridCol>
                <a:gridCol w="1500512">
                  <a:extLst>
                    <a:ext uri="{9D8B030D-6E8A-4147-A177-3AD203B41FA5}">
                      <a16:colId xmlns:a16="http://schemas.microsoft.com/office/drawing/2014/main" xmlns="" val="3531562919"/>
                    </a:ext>
                  </a:extLst>
                </a:gridCol>
                <a:gridCol w="1701473">
                  <a:extLst>
                    <a:ext uri="{9D8B030D-6E8A-4147-A177-3AD203B41FA5}">
                      <a16:colId xmlns:a16="http://schemas.microsoft.com/office/drawing/2014/main" xmlns="" val="898972603"/>
                    </a:ext>
                  </a:extLst>
                </a:gridCol>
              </a:tblGrid>
              <a:tr h="63787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Tutoría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Asesoría Técnica 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Asesoría Técnica </a:t>
                      </a:r>
                      <a:r>
                        <a:rPr lang="es-MX" sz="1400" b="1" dirty="0" smtClean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Pedagógica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3478310"/>
                  </a:ext>
                </a:extLst>
              </a:tr>
              <a:tr h="3019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Fechas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678394"/>
                  </a:ext>
                </a:extLst>
              </a:tr>
              <a:tr h="280219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Disposiciones del proceso de selección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6630501"/>
                  </a:ext>
                </a:extLst>
              </a:tr>
              <a:tr h="6378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Emisión de los Lineamientos Generales para la prestación del Servicio de Asesoría y Acompañamiento a las Escuelas (SAAE)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28 de febrero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1188414"/>
                  </a:ext>
                </a:extLst>
              </a:tr>
              <a:tr h="6378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Expedición de Disposiciones del proceso de selección y desarrollo de las funciones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6 de marzo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18349"/>
                  </a:ext>
                </a:extLst>
              </a:tr>
              <a:tr h="565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Publicación de Perfiles Profesionales, Criterios e Indicadores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13 de marzo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6284104"/>
                  </a:ext>
                </a:extLst>
              </a:tr>
              <a:tr h="311169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I. Fase previa del proceso de selección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1114243"/>
                  </a:ext>
                </a:extLst>
              </a:tr>
              <a:tr h="5604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Emisión de convocatoria base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de abril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732763"/>
                  </a:ext>
                </a:extLst>
              </a:tr>
              <a:tr h="5309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Validación de Convocatorias Estatales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 al 30 de abril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8055701"/>
                  </a:ext>
                </a:extLst>
              </a:tr>
              <a:tr h="560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Publicación y difusión de las Convocatorias Estatales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al 15 de mayo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USCMM, Autoridades Educativas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1785822"/>
                  </a:ext>
                </a:extLst>
              </a:tr>
              <a:tr h="6378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Recepción de documentos e integración de expedientes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al 30 de junio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Autoridades Educativas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1287227"/>
                  </a:ext>
                </a:extLst>
              </a:tr>
            </a:tbl>
          </a:graphicData>
        </a:graphic>
      </p:graphicFrame>
      <p:sp>
        <p:nvSpPr>
          <p:cNvPr id="11" name="Rectángulo 10"/>
          <p:cNvSpPr/>
          <p:nvPr/>
        </p:nvSpPr>
        <p:spPr>
          <a:xfrm>
            <a:off x="607290" y="710463"/>
            <a:ext cx="113942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 smtClean="0">
                <a:latin typeface="Montserrat" panose="00000500000000000000" pitchFamily="2" charset="0"/>
              </a:rPr>
              <a:t>V. Reconocimiento: Tutoría, Asesoría </a:t>
            </a:r>
            <a:r>
              <a:rPr lang="es-MX" sz="1600" b="1" dirty="0">
                <a:latin typeface="Montserrat" panose="00000500000000000000" pitchFamily="2" charset="0"/>
              </a:rPr>
              <a:t>T</a:t>
            </a:r>
            <a:r>
              <a:rPr lang="es-MX" sz="1600" b="1" dirty="0" smtClean="0">
                <a:latin typeface="Montserrat" panose="00000500000000000000" pitchFamily="2" charset="0"/>
              </a:rPr>
              <a:t>écnica y Asesoría </a:t>
            </a:r>
            <a:r>
              <a:rPr lang="es-MX" sz="1600" b="1" dirty="0">
                <a:latin typeface="Montserrat" panose="00000500000000000000" pitchFamily="2" charset="0"/>
              </a:rPr>
              <a:t>T</a:t>
            </a:r>
            <a:r>
              <a:rPr lang="es-MX" sz="1600" b="1" dirty="0" smtClean="0">
                <a:latin typeface="Montserrat" panose="00000500000000000000" pitchFamily="2" charset="0"/>
              </a:rPr>
              <a:t>écnica Pedagógica</a:t>
            </a:r>
            <a:endParaRPr lang="es-MX" sz="16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26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17</a:t>
            </a:fld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93064"/>
              </p:ext>
            </p:extLst>
          </p:nvPr>
        </p:nvGraphicFramePr>
        <p:xfrm>
          <a:off x="486695" y="1218654"/>
          <a:ext cx="11194027" cy="4580412"/>
        </p:xfrm>
        <a:graphic>
          <a:graphicData uri="http://schemas.openxmlformats.org/drawingml/2006/table">
            <a:tbl>
              <a:tblPr firstRow="1" firstCol="1" bandRow="1"/>
              <a:tblGrid>
                <a:gridCol w="593284">
                  <a:extLst>
                    <a:ext uri="{9D8B030D-6E8A-4147-A177-3AD203B41FA5}">
                      <a16:colId xmlns:a16="http://schemas.microsoft.com/office/drawing/2014/main" xmlns="" val="1028790350"/>
                    </a:ext>
                  </a:extLst>
                </a:gridCol>
                <a:gridCol w="4560446">
                  <a:extLst>
                    <a:ext uri="{9D8B030D-6E8A-4147-A177-3AD203B41FA5}">
                      <a16:colId xmlns:a16="http://schemas.microsoft.com/office/drawing/2014/main" xmlns="" val="3420546216"/>
                    </a:ext>
                  </a:extLst>
                </a:gridCol>
                <a:gridCol w="1414925">
                  <a:extLst>
                    <a:ext uri="{9D8B030D-6E8A-4147-A177-3AD203B41FA5}">
                      <a16:colId xmlns:a16="http://schemas.microsoft.com/office/drawing/2014/main" xmlns="" val="3481918260"/>
                    </a:ext>
                  </a:extLst>
                </a:gridCol>
                <a:gridCol w="1414925">
                  <a:extLst>
                    <a:ext uri="{9D8B030D-6E8A-4147-A177-3AD203B41FA5}">
                      <a16:colId xmlns:a16="http://schemas.microsoft.com/office/drawing/2014/main" xmlns="" val="899360827"/>
                    </a:ext>
                  </a:extLst>
                </a:gridCol>
                <a:gridCol w="1504478">
                  <a:extLst>
                    <a:ext uri="{9D8B030D-6E8A-4147-A177-3AD203B41FA5}">
                      <a16:colId xmlns:a16="http://schemas.microsoft.com/office/drawing/2014/main" xmlns="" val="954386307"/>
                    </a:ext>
                  </a:extLst>
                </a:gridCol>
                <a:gridCol w="1705969">
                  <a:extLst>
                    <a:ext uri="{9D8B030D-6E8A-4147-A177-3AD203B41FA5}">
                      <a16:colId xmlns:a16="http://schemas.microsoft.com/office/drawing/2014/main" xmlns="" val="165908711"/>
                    </a:ext>
                  </a:extLst>
                </a:gridCol>
              </a:tblGrid>
              <a:tr h="8534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Tutoría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Asesoría Técnica 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Asesoría Técnica Pedagógica 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2515381"/>
                  </a:ext>
                </a:extLst>
              </a:tr>
              <a:tr h="31714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Fechas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2635953"/>
                  </a:ext>
                </a:extLst>
              </a:tr>
              <a:tr h="309716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II. Fase de aplicación del proceso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2619314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Valoración de los elementos multifactoriales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al 17 de julio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USCMM, Autoridades Educativas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9720393"/>
                  </a:ext>
                </a:extLst>
              </a:tr>
              <a:tr h="326431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III. Fase de emisión de resultados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903679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Proceso público para poner a disposición de las AE y de las representaciones sindicales, los resultados de la valoración de los elementos multifactoriales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 de julio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 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023026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Publicación de resultados 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 de julio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 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3900076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607290" y="931689"/>
            <a:ext cx="113942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 smtClean="0">
                <a:latin typeface="Montserrat" panose="00000500000000000000" pitchFamily="2" charset="0"/>
              </a:rPr>
              <a:t>V. Reconocimiento: Tutoría, Asesoría </a:t>
            </a:r>
            <a:r>
              <a:rPr lang="es-MX" sz="1600" b="1" dirty="0">
                <a:latin typeface="Montserrat" panose="00000500000000000000" pitchFamily="2" charset="0"/>
              </a:rPr>
              <a:t>T</a:t>
            </a:r>
            <a:r>
              <a:rPr lang="es-MX" sz="1600" b="1" dirty="0" smtClean="0">
                <a:latin typeface="Montserrat" panose="00000500000000000000" pitchFamily="2" charset="0"/>
              </a:rPr>
              <a:t>écnica y Asesoría </a:t>
            </a:r>
            <a:r>
              <a:rPr lang="es-MX" sz="1600" b="1" dirty="0">
                <a:latin typeface="Montserrat" panose="00000500000000000000" pitchFamily="2" charset="0"/>
              </a:rPr>
              <a:t>T</a:t>
            </a:r>
            <a:r>
              <a:rPr lang="es-MX" sz="1600" b="1" dirty="0" smtClean="0">
                <a:latin typeface="Montserrat" panose="00000500000000000000" pitchFamily="2" charset="0"/>
              </a:rPr>
              <a:t>écnica Pedagógica</a:t>
            </a:r>
            <a:endParaRPr lang="es-MX" sz="16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8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18</a:t>
            </a:fld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52070"/>
              </p:ext>
            </p:extLst>
          </p:nvPr>
        </p:nvGraphicFramePr>
        <p:xfrm>
          <a:off x="486696" y="1270243"/>
          <a:ext cx="11311604" cy="4702854"/>
        </p:xfrm>
        <a:graphic>
          <a:graphicData uri="http://schemas.openxmlformats.org/drawingml/2006/table">
            <a:tbl>
              <a:tblPr firstRow="1" firstCol="1" bandRow="1"/>
              <a:tblGrid>
                <a:gridCol w="599516">
                  <a:extLst>
                    <a:ext uri="{9D8B030D-6E8A-4147-A177-3AD203B41FA5}">
                      <a16:colId xmlns:a16="http://schemas.microsoft.com/office/drawing/2014/main" xmlns="" val="1028790350"/>
                    </a:ext>
                  </a:extLst>
                </a:gridCol>
                <a:gridCol w="4608346">
                  <a:extLst>
                    <a:ext uri="{9D8B030D-6E8A-4147-A177-3AD203B41FA5}">
                      <a16:colId xmlns:a16="http://schemas.microsoft.com/office/drawing/2014/main" xmlns="" val="3420546216"/>
                    </a:ext>
                  </a:extLst>
                </a:gridCol>
                <a:gridCol w="1429787">
                  <a:extLst>
                    <a:ext uri="{9D8B030D-6E8A-4147-A177-3AD203B41FA5}">
                      <a16:colId xmlns:a16="http://schemas.microsoft.com/office/drawing/2014/main" xmlns="" val="3481918260"/>
                    </a:ext>
                  </a:extLst>
                </a:gridCol>
                <a:gridCol w="1429787">
                  <a:extLst>
                    <a:ext uri="{9D8B030D-6E8A-4147-A177-3AD203B41FA5}">
                      <a16:colId xmlns:a16="http://schemas.microsoft.com/office/drawing/2014/main" xmlns="" val="899360827"/>
                    </a:ext>
                  </a:extLst>
                </a:gridCol>
                <a:gridCol w="1520280">
                  <a:extLst>
                    <a:ext uri="{9D8B030D-6E8A-4147-A177-3AD203B41FA5}">
                      <a16:colId xmlns:a16="http://schemas.microsoft.com/office/drawing/2014/main" xmlns="" val="954386307"/>
                    </a:ext>
                  </a:extLst>
                </a:gridCol>
                <a:gridCol w="1723888">
                  <a:extLst>
                    <a:ext uri="{9D8B030D-6E8A-4147-A177-3AD203B41FA5}">
                      <a16:colId xmlns:a16="http://schemas.microsoft.com/office/drawing/2014/main" xmlns="" val="165908711"/>
                    </a:ext>
                  </a:extLst>
                </a:gridCol>
              </a:tblGrid>
              <a:tr h="64008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Tutoría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Asesoría Técnica 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Asesoría Técnica Pedagógica 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2515381"/>
                  </a:ext>
                </a:extLst>
              </a:tr>
              <a:tr h="42180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Fechas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2635953"/>
                  </a:ext>
                </a:extLst>
              </a:tr>
              <a:tr h="440572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IV. Fase de asignación 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546625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Registro en el sistema de la USCMM 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14 de agosto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USCMM, Autoridades Educativas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65347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Asignación de la función conforme a las necesidades del servicio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 de agosto a 18 de septiembre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Autoridades Educativas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3420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Entrega de resultados del proceso de  selección a la Comisión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30 de septiembre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534014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Capacitación a las funciones específicas. Tutoría, Asesoría Técnica y asesoría Técnica Pedagógica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30 de noviembre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Autoridades Educativas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930872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Seguimiento de la función 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Durante el Ciclo Escolar 2020-2021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USCMM, Autoridades Educativas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6178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607290" y="931689"/>
            <a:ext cx="113942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 smtClean="0">
                <a:latin typeface="Montserrat" panose="00000500000000000000" pitchFamily="2" charset="0"/>
              </a:rPr>
              <a:t>V. Reconocimiento: Tutoría, Asesoría </a:t>
            </a:r>
            <a:r>
              <a:rPr lang="es-MX" sz="1600" b="1" dirty="0">
                <a:latin typeface="Montserrat" panose="00000500000000000000" pitchFamily="2" charset="0"/>
              </a:rPr>
              <a:t>T</a:t>
            </a:r>
            <a:r>
              <a:rPr lang="es-MX" sz="1600" b="1" dirty="0" smtClean="0">
                <a:latin typeface="Montserrat" panose="00000500000000000000" pitchFamily="2" charset="0"/>
              </a:rPr>
              <a:t>écnica y Asesoría </a:t>
            </a:r>
            <a:r>
              <a:rPr lang="es-MX" sz="1600" b="1" dirty="0">
                <a:latin typeface="Montserrat" panose="00000500000000000000" pitchFamily="2" charset="0"/>
              </a:rPr>
              <a:t>T</a:t>
            </a:r>
            <a:r>
              <a:rPr lang="es-MX" sz="1600" b="1" dirty="0" smtClean="0">
                <a:latin typeface="Montserrat" panose="00000500000000000000" pitchFamily="2" charset="0"/>
              </a:rPr>
              <a:t>écnica Pedagógica</a:t>
            </a:r>
            <a:endParaRPr lang="es-MX" sz="16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0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19</a:t>
            </a:fld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0" y="2610464"/>
            <a:ext cx="12192000" cy="1569660"/>
          </a:xfrm>
          <a:prstGeom prst="rect">
            <a:avLst/>
          </a:prstGeom>
          <a:solidFill>
            <a:srgbClr val="B08A5A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MX" sz="3200" b="1" dirty="0" smtClean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es-MX" sz="32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VI. EVALUACIÓN DIAGNÓSTICA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63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2001329" y="395555"/>
            <a:ext cx="8029344" cy="6111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621132"/>
              </a:solidFill>
              <a:effectLst/>
              <a:uLnTx/>
              <a:uFillTx/>
              <a:latin typeface="Montserrat" panose="00000500000000000000" pitchFamily="2" charset="0"/>
              <a:ea typeface="+mj-ea"/>
              <a:cs typeface="Arial" pitchFamily="34" charset="0"/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936924" y="1107254"/>
            <a:ext cx="10158153" cy="5341938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449263" lvl="0" indent="-449263" algn="just">
              <a:buFont typeface="+mj-lt"/>
              <a:buAutoNum type="romanUcPeriod"/>
              <a:defRPr/>
            </a:pPr>
            <a:endParaRPr lang="es-MX" sz="15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  <a:cs typeface="Arial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2</a:t>
            </a:fld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39344"/>
              </p:ext>
            </p:extLst>
          </p:nvPr>
        </p:nvGraphicFramePr>
        <p:xfrm>
          <a:off x="174522" y="179426"/>
          <a:ext cx="10580564" cy="3421569"/>
        </p:xfrm>
        <a:graphic>
          <a:graphicData uri="http://schemas.openxmlformats.org/drawingml/2006/table">
            <a:tbl>
              <a:tblPr firstRow="1" firstCol="1" bandRow="1"/>
              <a:tblGrid>
                <a:gridCol w="540531">
                  <a:extLst>
                    <a:ext uri="{9D8B030D-6E8A-4147-A177-3AD203B41FA5}">
                      <a16:colId xmlns:a16="http://schemas.microsoft.com/office/drawing/2014/main" xmlns="" val="441684903"/>
                    </a:ext>
                  </a:extLst>
                </a:gridCol>
                <a:gridCol w="3537633">
                  <a:extLst>
                    <a:ext uri="{9D8B030D-6E8A-4147-A177-3AD203B41FA5}">
                      <a16:colId xmlns:a16="http://schemas.microsoft.com/office/drawing/2014/main" xmlns="" val="3920821897"/>
                    </a:ext>
                  </a:extLst>
                </a:gridCol>
                <a:gridCol w="1698171"/>
                <a:gridCol w="1683657"/>
                <a:gridCol w="1582057"/>
                <a:gridCol w="1538515"/>
              </a:tblGrid>
              <a:tr h="3701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 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9912365"/>
                  </a:ext>
                </a:extLst>
              </a:tr>
              <a:tr h="2776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  <a:endParaRPr lang="en-US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8A5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II. </a:t>
                      </a:r>
                      <a:r>
                        <a:rPr lang="es-MX" sz="1400" b="1" dirty="0" smtClean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Fase </a:t>
                      </a: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de aplicación del proceso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8A5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8A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0657094"/>
                  </a:ext>
                </a:extLst>
              </a:tr>
              <a:tr h="5005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strike="sngStrike" dirty="0">
                          <a:effectLst/>
                          <a:latin typeface="Montserrat" panose="00000500000000000000" pitchFamily="2" charset="0"/>
                        </a:rPr>
                        <a:t>9</a:t>
                      </a:r>
                      <a:endParaRPr lang="en-US" sz="1400" strike="sngStrike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strike="sngStrike" kern="1200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Recopilación de la información. Plan de clase</a:t>
                      </a:r>
                      <a:endParaRPr lang="en-US" sz="1400" strike="sngStrike" kern="1200" dirty="0">
                        <a:solidFill>
                          <a:schemeClr val="dk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strike="sngStrike" dirty="0">
                          <a:solidFill>
                            <a:srgbClr val="FF0000"/>
                          </a:solidFill>
                          <a:effectLst/>
                          <a:latin typeface="Montserrat" panose="00000500000000000000" pitchFamily="2" charset="0"/>
                        </a:rPr>
                        <a:t>Del 23 de marzo al</a:t>
                      </a:r>
                      <a:endParaRPr lang="en-US" sz="1400" strike="sngStrike" dirty="0">
                        <a:solidFill>
                          <a:srgbClr val="FF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strike="sngStrike" dirty="0">
                          <a:solidFill>
                            <a:srgbClr val="FF0000"/>
                          </a:solidFill>
                          <a:effectLst/>
                          <a:latin typeface="Montserrat" panose="00000500000000000000" pitchFamily="2" charset="0"/>
                        </a:rPr>
                        <a:t>5 de abril 2020</a:t>
                      </a:r>
                      <a:endParaRPr lang="en-US" sz="1400" strike="sngStrike" dirty="0">
                        <a:solidFill>
                          <a:srgbClr val="FF0000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strike="sngStrike" dirty="0" smtClean="0">
                          <a:effectLst/>
                          <a:latin typeface="Montserrat" panose="00000500000000000000" pitchFamily="2" charset="0"/>
                        </a:rPr>
                        <a:t>USCMM</a:t>
                      </a:r>
                      <a:endParaRPr lang="en-US" sz="1400" strike="sngStrike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strike="sngStrike" dirty="0" smtClean="0">
                          <a:effectLst/>
                          <a:latin typeface="Montserrat" panose="00000500000000000000" pitchFamily="2" charset="0"/>
                        </a:rPr>
                        <a:t>y </a:t>
                      </a:r>
                      <a:r>
                        <a:rPr lang="es-MX" sz="1400" strike="sngStrike" dirty="0">
                          <a:effectLst/>
                          <a:latin typeface="Montserrat" panose="00000500000000000000" pitchFamily="2" charset="0"/>
                        </a:rPr>
                        <a:t>Autoridades Educativas</a:t>
                      </a:r>
                      <a:endParaRPr lang="en-US" sz="1400" strike="sngStrike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strike="sngStrike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strike="sngStrike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3006343"/>
                  </a:ext>
                </a:extLst>
              </a:tr>
              <a:tr h="7133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</a:rPr>
                        <a:t>10</a:t>
                      </a:r>
                      <a:endParaRPr lang="en-US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Realización y acreditación del curso “Habilidades </a:t>
                      </a:r>
                      <a:r>
                        <a:rPr lang="es-MX" sz="1400" kern="1200" dirty="0" smtClean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Docentes para la</a:t>
                      </a:r>
                      <a:r>
                        <a:rPr lang="es-MX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  Nueva Escuela Mexicana</a:t>
                      </a:r>
                      <a:r>
                        <a:rPr lang="es-MX" sz="1400" kern="1200" dirty="0" smtClean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”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solidFill>
                            <a:srgbClr val="FF0000"/>
                          </a:solidFill>
                          <a:effectLst/>
                          <a:latin typeface="Montserrat" panose="00000500000000000000" pitchFamily="2" charset="0"/>
                        </a:rPr>
                        <a:t>27 abril a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rgbClr val="FF0000"/>
                          </a:solidFill>
                          <a:effectLst/>
                          <a:latin typeface="Montserrat" panose="00000500000000000000" pitchFamily="2" charset="0"/>
                        </a:rPr>
                        <a:t>5 </a:t>
                      </a:r>
                      <a:r>
                        <a:rPr lang="es-MX" sz="1400" dirty="0" smtClean="0">
                          <a:solidFill>
                            <a:srgbClr val="FF0000"/>
                          </a:solidFill>
                          <a:effectLst/>
                          <a:latin typeface="Montserrat" panose="00000500000000000000" pitchFamily="2" charset="0"/>
                        </a:rPr>
                        <a:t>junio </a:t>
                      </a:r>
                      <a:r>
                        <a:rPr lang="es-MX" sz="1400" dirty="0">
                          <a:solidFill>
                            <a:srgbClr val="FF0000"/>
                          </a:solidFill>
                          <a:effectLst/>
                          <a:latin typeface="Montserrat" panose="00000500000000000000" pitchFamily="2" charset="0"/>
                        </a:rPr>
                        <a:t>2020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</a:rPr>
                        <a:t>USCMM</a:t>
                      </a:r>
                      <a:endParaRPr lang="en-US" sz="1400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</a:rPr>
                        <a:t>y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</a:rPr>
                        <a:t>Autoridades Educativas</a:t>
                      </a:r>
                      <a:endParaRPr lang="en-US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694233"/>
                  </a:ext>
                </a:extLst>
              </a:tr>
              <a:tr h="5522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  <a:endParaRPr lang="en-US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</a:rPr>
                        <a:t>Aplicación de instrumento de valoración de conocimientos y aptitudes </a:t>
                      </a:r>
                      <a:endParaRPr lang="en-US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</a:rPr>
                        <a:t>Del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</a:rPr>
                        <a:t>23 al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</a:rPr>
                        <a:t> 30 de mayo y  13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</a:rPr>
                        <a:t> y</a:t>
                      </a:r>
                      <a:endParaRPr lang="en-US" sz="1400" dirty="0">
                        <a:effectLst/>
                        <a:latin typeface="Montserrat" panose="00000500000000000000" pitchFamily="2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</a:rPr>
                        <a:t>14 de junio 2020</a:t>
                      </a:r>
                      <a:endParaRPr lang="en-US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</a:rPr>
                        <a:t>USCMM</a:t>
                      </a:r>
                      <a:endParaRPr lang="en-US" sz="1400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</a:rPr>
                        <a:t>y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</a:rPr>
                        <a:t>Autoridades Educativas</a:t>
                      </a:r>
                      <a:endParaRPr lang="en-US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5047447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3886155" y="701148"/>
            <a:ext cx="4498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>
                <a:latin typeface="Montserrat" panose="00000500000000000000" pitchFamily="2" charset="0"/>
              </a:rPr>
              <a:t>I</a:t>
            </a:r>
            <a:r>
              <a:rPr lang="es-MX" sz="1600" b="1" dirty="0" smtClean="0">
                <a:latin typeface="Montserrat" panose="00000500000000000000" pitchFamily="2" charset="0"/>
              </a:rPr>
              <a:t>. Proceso de selección para la Admisión</a:t>
            </a:r>
            <a:endParaRPr lang="en-US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4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20</a:t>
            </a:fld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370748"/>
              </p:ext>
            </p:extLst>
          </p:nvPr>
        </p:nvGraphicFramePr>
        <p:xfrm>
          <a:off x="501444" y="1371560"/>
          <a:ext cx="11208774" cy="4984790"/>
        </p:xfrm>
        <a:graphic>
          <a:graphicData uri="http://schemas.openxmlformats.org/drawingml/2006/table">
            <a:tbl>
              <a:tblPr firstRow="1" firstCol="1" bandRow="1"/>
              <a:tblGrid>
                <a:gridCol w="686754">
                  <a:extLst>
                    <a:ext uri="{9D8B030D-6E8A-4147-A177-3AD203B41FA5}">
                      <a16:colId xmlns:a16="http://schemas.microsoft.com/office/drawing/2014/main" xmlns="" val="441684903"/>
                    </a:ext>
                  </a:extLst>
                </a:gridCol>
                <a:gridCol w="6045870">
                  <a:extLst>
                    <a:ext uri="{9D8B030D-6E8A-4147-A177-3AD203B41FA5}">
                      <a16:colId xmlns:a16="http://schemas.microsoft.com/office/drawing/2014/main" xmlns="" val="3920821897"/>
                    </a:ext>
                  </a:extLst>
                </a:gridCol>
                <a:gridCol w="2538530">
                  <a:extLst>
                    <a:ext uri="{9D8B030D-6E8A-4147-A177-3AD203B41FA5}">
                      <a16:colId xmlns:a16="http://schemas.microsoft.com/office/drawing/2014/main" xmlns="" val="2369401140"/>
                    </a:ext>
                  </a:extLst>
                </a:gridCol>
                <a:gridCol w="1937620">
                  <a:extLst>
                    <a:ext uri="{9D8B030D-6E8A-4147-A177-3AD203B41FA5}">
                      <a16:colId xmlns:a16="http://schemas.microsoft.com/office/drawing/2014/main" xmlns="" val="2604439697"/>
                    </a:ext>
                  </a:extLst>
                </a:gridCol>
              </a:tblGrid>
              <a:tr h="3783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 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9912365"/>
                  </a:ext>
                </a:extLst>
              </a:tr>
              <a:tr h="339213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Disposiciones para el proceso de selección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7941796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Publicación de Lineamientos para la evaluación diagnóstica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Enero 2020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Comisión Nacional para la Mejora Continua de la Educación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015867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Expedición de la normativa de los procesos de la evaluación diagnóstica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Febrero </a:t>
                      </a: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2020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USCMM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7494718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Publicación de criterios e indicadores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Febrero </a:t>
                      </a: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2020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USCMM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17783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Publicación de mecanismos de participación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Febrero </a:t>
                      </a: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2020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USCMM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0753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Diseño y desarrollo del proceso para apreciar las capacidades, conocimientos, aptitudes, habilidades, destrezas y actitudes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De febrero  a </a:t>
                      </a:r>
                      <a:r>
                        <a:rPr lang="es-MX" sz="1400" dirty="0" smtClean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agosto </a:t>
                      </a: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2020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USCMM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3707655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501444" y="1006435"/>
            <a:ext cx="113942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 smtClean="0">
                <a:latin typeface="Montserrat" panose="00000500000000000000" pitchFamily="2" charset="0"/>
              </a:rPr>
              <a:t>VI. Evaluación Diagnóstica</a:t>
            </a:r>
            <a:endParaRPr lang="es-MX" sz="16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21</a:t>
            </a:fld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567849"/>
              </p:ext>
            </p:extLst>
          </p:nvPr>
        </p:nvGraphicFramePr>
        <p:xfrm>
          <a:off x="501444" y="1304920"/>
          <a:ext cx="11208774" cy="4194031"/>
        </p:xfrm>
        <a:graphic>
          <a:graphicData uri="http://schemas.openxmlformats.org/drawingml/2006/table">
            <a:tbl>
              <a:tblPr firstRow="1" firstCol="1" bandRow="1"/>
              <a:tblGrid>
                <a:gridCol w="686754">
                  <a:extLst>
                    <a:ext uri="{9D8B030D-6E8A-4147-A177-3AD203B41FA5}">
                      <a16:colId xmlns:a16="http://schemas.microsoft.com/office/drawing/2014/main" xmlns="" val="441684903"/>
                    </a:ext>
                  </a:extLst>
                </a:gridCol>
                <a:gridCol w="6045870">
                  <a:extLst>
                    <a:ext uri="{9D8B030D-6E8A-4147-A177-3AD203B41FA5}">
                      <a16:colId xmlns:a16="http://schemas.microsoft.com/office/drawing/2014/main" xmlns="" val="3920821897"/>
                    </a:ext>
                  </a:extLst>
                </a:gridCol>
                <a:gridCol w="2538530">
                  <a:extLst>
                    <a:ext uri="{9D8B030D-6E8A-4147-A177-3AD203B41FA5}">
                      <a16:colId xmlns:a16="http://schemas.microsoft.com/office/drawing/2014/main" xmlns="" val="2369401140"/>
                    </a:ext>
                  </a:extLst>
                </a:gridCol>
                <a:gridCol w="1937620">
                  <a:extLst>
                    <a:ext uri="{9D8B030D-6E8A-4147-A177-3AD203B41FA5}">
                      <a16:colId xmlns:a16="http://schemas.microsoft.com/office/drawing/2014/main" xmlns="" val="2604439697"/>
                    </a:ext>
                  </a:extLst>
                </a:gridCol>
              </a:tblGrid>
              <a:tr h="445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 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9912365"/>
                  </a:ext>
                </a:extLst>
              </a:tr>
              <a:tr h="334297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s-MX" sz="1400" b="1" kern="1200" dirty="0" smtClean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I. Fase de registro y validación de participantes</a:t>
                      </a:r>
                      <a:endParaRPr lang="en-US" sz="1400" b="1" kern="12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400" b="1" kern="12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0657094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6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Publicación de convocatoria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Al 30 de abril 2020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300634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7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Registro de participantes en el sistema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De 1 mayo al 15 de junio 2020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69423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8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Validación de participantes 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Del 15 de junio al 10 de julio 2020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 y Autoridades </a:t>
                      </a: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Educativas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5047447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9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Notificación a los participantes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Del 14 de agosto al  2020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 y Autoridades </a:t>
                      </a: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educativas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1283373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501444" y="966366"/>
            <a:ext cx="113942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 smtClean="0">
                <a:latin typeface="Montserrat" panose="00000500000000000000" pitchFamily="2" charset="0"/>
              </a:rPr>
              <a:t>VI. Evaluación Diagnóstica</a:t>
            </a:r>
            <a:endParaRPr lang="es-MX" sz="16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4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22</a:t>
            </a:fld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549899"/>
              </p:ext>
            </p:extLst>
          </p:nvPr>
        </p:nvGraphicFramePr>
        <p:xfrm>
          <a:off x="501444" y="1332216"/>
          <a:ext cx="11181039" cy="3626209"/>
        </p:xfrm>
        <a:graphic>
          <a:graphicData uri="http://schemas.openxmlformats.org/drawingml/2006/table">
            <a:tbl>
              <a:tblPr firstRow="1" firstCol="1" bandRow="1"/>
              <a:tblGrid>
                <a:gridCol w="685054">
                  <a:extLst>
                    <a:ext uri="{9D8B030D-6E8A-4147-A177-3AD203B41FA5}">
                      <a16:colId xmlns:a16="http://schemas.microsoft.com/office/drawing/2014/main" xmlns="" val="441684903"/>
                    </a:ext>
                  </a:extLst>
                </a:gridCol>
                <a:gridCol w="6030911">
                  <a:extLst>
                    <a:ext uri="{9D8B030D-6E8A-4147-A177-3AD203B41FA5}">
                      <a16:colId xmlns:a16="http://schemas.microsoft.com/office/drawing/2014/main" xmlns="" val="3920821897"/>
                    </a:ext>
                  </a:extLst>
                </a:gridCol>
                <a:gridCol w="2532248">
                  <a:extLst>
                    <a:ext uri="{9D8B030D-6E8A-4147-A177-3AD203B41FA5}">
                      <a16:colId xmlns:a16="http://schemas.microsoft.com/office/drawing/2014/main" xmlns="" val="2369401140"/>
                    </a:ext>
                  </a:extLst>
                </a:gridCol>
                <a:gridCol w="1932826">
                  <a:extLst>
                    <a:ext uri="{9D8B030D-6E8A-4147-A177-3AD203B41FA5}">
                      <a16:colId xmlns:a16="http://schemas.microsoft.com/office/drawing/2014/main" xmlns="" val="2604439697"/>
                    </a:ext>
                  </a:extLst>
                </a:gridCol>
              </a:tblGrid>
              <a:tr h="3684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 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9912365"/>
                  </a:ext>
                </a:extLst>
              </a:tr>
              <a:tr h="368489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II. Fase de aplicación de estrategia de valoración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794179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</a:rPr>
                        <a:t>10</a:t>
                      </a:r>
                      <a:endParaRPr lang="en-US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</a:rPr>
                        <a:t>Aplicación de instrumentos de evaluación de docentes, directores, supervisores y de asesores técnico pedagógicos</a:t>
                      </a:r>
                      <a:endParaRPr lang="en-US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</a:rPr>
                        <a:t> De Septiembre a Octubre  de 2020</a:t>
                      </a:r>
                      <a:endParaRPr lang="en-US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</a:rPr>
                        <a:t>USCMM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</a:rPr>
                        <a:t> y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</a:rPr>
                        <a:t>Autoridades Educativas </a:t>
                      </a:r>
                      <a:endParaRPr lang="en-US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0158671"/>
                  </a:ext>
                </a:extLst>
              </a:tr>
              <a:tr h="328911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III. Fase de integración y emisión de resultados para la retroalimentación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696663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E9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065709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11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Integración y procesamiento de la información para la emisión de resultados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De Noviembre a Diciembre de 2020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300634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12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Emisión de dictamen individual de las fortalezas y áreas de oportunidad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11 de enero  de 2021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6942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13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Remisión de resultados de la evaluación diagnóstica a las instancias correspondientes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Al 18 de enero de 2021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5047447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501444" y="966366"/>
            <a:ext cx="113942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 smtClean="0">
                <a:latin typeface="Montserrat" panose="00000500000000000000" pitchFamily="2" charset="0"/>
              </a:rPr>
              <a:t>VI. Evaluación Diagnóstica</a:t>
            </a:r>
            <a:endParaRPr lang="es-MX" sz="16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83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23</a:t>
            </a:fld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0" y="2875935"/>
            <a:ext cx="12192000" cy="1569660"/>
          </a:xfrm>
          <a:prstGeom prst="rect">
            <a:avLst/>
          </a:prstGeom>
          <a:solidFill>
            <a:srgbClr val="99314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MX" sz="3200" b="1" dirty="0" smtClean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es-MX" sz="32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EDUCACIÓN MEDIA SUPERIOR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34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24</a:t>
            </a:fld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0" y="2875935"/>
            <a:ext cx="12192000" cy="1569660"/>
          </a:xfrm>
          <a:prstGeom prst="rect">
            <a:avLst/>
          </a:prstGeom>
          <a:solidFill>
            <a:srgbClr val="B08A5A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MX" sz="3200" b="1" dirty="0" smtClean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es-MX" sz="32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I. ADMISIÓN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08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2001329" y="395555"/>
            <a:ext cx="8029344" cy="6111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621132"/>
              </a:solidFill>
              <a:effectLst/>
              <a:uLnTx/>
              <a:uFillTx/>
              <a:latin typeface="Montserrat" panose="00000500000000000000" pitchFamily="2" charset="0"/>
              <a:ea typeface="+mj-ea"/>
              <a:cs typeface="Arial" pitchFamily="34" charset="0"/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936924" y="1107254"/>
            <a:ext cx="10158153" cy="5341938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449263" lvl="0" indent="-449263" algn="just">
              <a:buFont typeface="+mj-lt"/>
              <a:buAutoNum type="romanUcPeriod"/>
              <a:defRPr/>
            </a:pPr>
            <a:endParaRPr lang="es-MX" sz="15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  <a:cs typeface="Arial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25</a:t>
            </a:fld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079944"/>
              </p:ext>
            </p:extLst>
          </p:nvPr>
        </p:nvGraphicFramePr>
        <p:xfrm>
          <a:off x="413594" y="1431263"/>
          <a:ext cx="11204811" cy="4693920"/>
        </p:xfrm>
        <a:graphic>
          <a:graphicData uri="http://schemas.openxmlformats.org/drawingml/2006/table">
            <a:tbl>
              <a:tblPr firstRow="1" firstCol="1" bandRow="1"/>
              <a:tblGrid>
                <a:gridCol w="686511">
                  <a:extLst>
                    <a:ext uri="{9D8B030D-6E8A-4147-A177-3AD203B41FA5}">
                      <a16:colId xmlns:a16="http://schemas.microsoft.com/office/drawing/2014/main" xmlns="" val="441684903"/>
                    </a:ext>
                  </a:extLst>
                </a:gridCol>
                <a:gridCol w="6043732">
                  <a:extLst>
                    <a:ext uri="{9D8B030D-6E8A-4147-A177-3AD203B41FA5}">
                      <a16:colId xmlns:a16="http://schemas.microsoft.com/office/drawing/2014/main" xmlns="" val="3920821897"/>
                    </a:ext>
                  </a:extLst>
                </a:gridCol>
                <a:gridCol w="2537632">
                  <a:extLst>
                    <a:ext uri="{9D8B030D-6E8A-4147-A177-3AD203B41FA5}">
                      <a16:colId xmlns:a16="http://schemas.microsoft.com/office/drawing/2014/main" xmlns="" val="2369401140"/>
                    </a:ext>
                  </a:extLst>
                </a:gridCol>
                <a:gridCol w="1936936">
                  <a:extLst>
                    <a:ext uri="{9D8B030D-6E8A-4147-A177-3AD203B41FA5}">
                      <a16:colId xmlns:a16="http://schemas.microsoft.com/office/drawing/2014/main" xmlns="" val="2604439697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 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9912365"/>
                  </a:ext>
                </a:extLst>
              </a:tr>
              <a:tr h="42672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Disposiciones para el proceso de selección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794179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kern="1200" baseline="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1</a:t>
                      </a:r>
                      <a:endParaRPr lang="en-US" sz="1400" b="0" kern="1200" baseline="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baseline="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Expedición de Disposiciones generales del proceso de selección para la Admisión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baseline="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Al 6 de diciembre 2019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baseline="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015867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kern="1200" baseline="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2</a:t>
                      </a:r>
                      <a:endParaRPr lang="en-US" sz="1400" b="0" kern="1200" baseline="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baseline="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Publicación de Perfiles Profesionales, Criterios e Indicadores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baseline="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Al 13 de diciembre 2019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baseline="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749471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kern="1200" baseline="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3</a:t>
                      </a:r>
                      <a:endParaRPr lang="en-US" sz="1400" b="0" kern="1200" baseline="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baseline="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Publicación de disposiciones específicas. Mecanismos y procedimientos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baseline="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Al 13 de diciembre 2019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baseline="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17783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kern="1200" baseline="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4</a:t>
                      </a:r>
                      <a:endParaRPr lang="en-US" sz="1400" b="0" kern="1200" baseline="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baseline="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Diseño y elaboración de las herramientas del sistema de apreciación de conocimientos y aptitudes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baseline="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Del 13 de enero al 30 de abril 2020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baseline="0" dirty="0" smtClean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075300"/>
                  </a:ext>
                </a:extLst>
              </a:tr>
              <a:tr h="42672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s-MX" sz="1400" b="1" dirty="0" smtClean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Fase previa al proceso de selección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rgbClr val="696663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E9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065709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kern="1200" baseline="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5</a:t>
                      </a:r>
                      <a:endParaRPr lang="en-US" sz="1400" b="0" kern="1200" baseline="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baseline="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Emisión de convocatoria base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baseline="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Al 31 de enero 2020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baseline="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300634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kern="1200" baseline="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6</a:t>
                      </a:r>
                      <a:endParaRPr lang="en-US" sz="1400" b="0" kern="1200" baseline="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baseline="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Publicación de convocatorias para el proceso de admisión en las entidades federativas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baseline="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21 de febrero 2020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baseline="0" dirty="0" smtClean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USCMM, AEMS y ODE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69423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Pre-registro de aspirantes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Del 25 de febrero al 10 de marzo 2020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USCMM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504744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b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8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Registro de aspirantes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Del 3 al 20 de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marzo 2020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baseline="0" dirty="0" smtClean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USCMM, AEMS y ODE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1283373"/>
                  </a:ext>
                </a:extLst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3886155" y="1052797"/>
            <a:ext cx="4498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>
                <a:latin typeface="Montserrat" panose="00000500000000000000" pitchFamily="2" charset="0"/>
              </a:rPr>
              <a:t>I</a:t>
            </a:r>
            <a:r>
              <a:rPr lang="es-MX" sz="1600" b="1" dirty="0" smtClean="0">
                <a:latin typeface="Montserrat" panose="00000500000000000000" pitchFamily="2" charset="0"/>
              </a:rPr>
              <a:t>. Proceso de selección para la Admisión</a:t>
            </a:r>
            <a:endParaRPr lang="en-US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39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26</a:t>
            </a:fld>
            <a:endParaRPr lang="es-MX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217669"/>
              </p:ext>
            </p:extLst>
          </p:nvPr>
        </p:nvGraphicFramePr>
        <p:xfrm>
          <a:off x="491319" y="876572"/>
          <a:ext cx="11218459" cy="5908866"/>
        </p:xfrm>
        <a:graphic>
          <a:graphicData uri="http://schemas.openxmlformats.org/drawingml/2006/table">
            <a:tbl>
              <a:tblPr firstRow="1" firstCol="1" bandRow="1"/>
              <a:tblGrid>
                <a:gridCol w="576248">
                  <a:extLst>
                    <a:ext uri="{9D8B030D-6E8A-4147-A177-3AD203B41FA5}">
                      <a16:colId xmlns:a16="http://schemas.microsoft.com/office/drawing/2014/main" xmlns="" val="2141215470"/>
                    </a:ext>
                  </a:extLst>
                </a:gridCol>
                <a:gridCol w="6494978">
                  <a:extLst>
                    <a:ext uri="{9D8B030D-6E8A-4147-A177-3AD203B41FA5}">
                      <a16:colId xmlns:a16="http://schemas.microsoft.com/office/drawing/2014/main" xmlns="" val="1686968741"/>
                    </a:ext>
                  </a:extLst>
                </a:gridCol>
                <a:gridCol w="2429654">
                  <a:extLst>
                    <a:ext uri="{9D8B030D-6E8A-4147-A177-3AD203B41FA5}">
                      <a16:colId xmlns:a16="http://schemas.microsoft.com/office/drawing/2014/main" xmlns="" val="888476670"/>
                    </a:ext>
                  </a:extLst>
                </a:gridCol>
                <a:gridCol w="1717579">
                  <a:extLst>
                    <a:ext uri="{9D8B030D-6E8A-4147-A177-3AD203B41FA5}">
                      <a16:colId xmlns:a16="http://schemas.microsoft.com/office/drawing/2014/main" xmlns="" val="3727043709"/>
                    </a:ext>
                  </a:extLst>
                </a:gridCol>
              </a:tblGrid>
              <a:tr h="511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</a:t>
                      </a:r>
                      <a:r>
                        <a:rPr lang="es-MX" sz="1400" b="1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3806157"/>
                  </a:ext>
                </a:extLst>
              </a:tr>
              <a:tr h="362977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</a:t>
                      </a: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Fase de aplicación del proceso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rgbClr val="696663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E9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8967662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b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9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Recopilación de la información. Plan de clase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Del 23 de marzo al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5 de abril 2020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USCMM, AEMS y ODE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1766454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b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10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Realización y acreditación del curso “Habilidades docentes para una educación integral”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20 </a:t>
                      </a: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de abril al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29 </a:t>
                      </a: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de 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mayo </a:t>
                      </a: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2020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USCMM, AEMS y ODE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130434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b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11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Aplicación de instrumento de valoración de conocimientos y aptitudes 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6</a:t>
                      </a:r>
                      <a:r>
                        <a:rPr lang="es-MX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 y 7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de junio 2020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USCMM, AEMS y ODE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7406433"/>
                  </a:ext>
                </a:extLst>
              </a:tr>
              <a:tr h="30500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kern="1200" dirty="0" smtClean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III. Fase de integración y emisión de resultados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9351155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Emisión de criterios para la integración de la lista ordenada de resultados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19 de junio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9683433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Compilación de datos de los elementos multifactoriales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 6 de abril al 21 de junio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</a:rPr>
                        <a:t>USCMM</a:t>
                      </a:r>
                      <a:endParaRPr lang="en-US" sz="1400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6143927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Ejecución de protocolos de análisis de los elementos multifactoriales 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 1 al 21 de junio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</a:rPr>
                        <a:t>USCMM</a:t>
                      </a:r>
                      <a:endParaRPr lang="en-US" sz="1400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1074921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Integración de la lista ordenada de resultados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 22 de junio al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de julio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</a:rPr>
                        <a:t>USCMM</a:t>
                      </a:r>
                      <a:endParaRPr lang="en-US" sz="1400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876614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Proceso público para poner a disposición de las autoridades educativas y de las representaciones sindicales los resultados del análisis de los elementos multifactoriales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 6 al 9 de julio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SEP, </a:t>
                      </a:r>
                      <a:r>
                        <a:rPr lang="es-MX" sz="1400" kern="1200" baseline="0" dirty="0" smtClean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AEMS y ODE</a:t>
                      </a:r>
                      <a:endParaRPr lang="en-US" sz="1400" kern="1200" baseline="0" dirty="0" smtClean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0714639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Publicación de resultados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de julio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USCMM, AEMS y ODE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632906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3886155" y="523544"/>
            <a:ext cx="4498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>
                <a:latin typeface="Montserrat" panose="00000500000000000000" pitchFamily="2" charset="0"/>
              </a:rPr>
              <a:t>I</a:t>
            </a:r>
            <a:r>
              <a:rPr lang="es-MX" sz="1600" b="1" dirty="0" smtClean="0">
                <a:latin typeface="Montserrat" panose="00000500000000000000" pitchFamily="2" charset="0"/>
              </a:rPr>
              <a:t>. Proceso de selección para la Admisión</a:t>
            </a:r>
            <a:endParaRPr lang="en-US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14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27</a:t>
            </a:fld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247701"/>
              </p:ext>
            </p:extLst>
          </p:nvPr>
        </p:nvGraphicFramePr>
        <p:xfrm>
          <a:off x="504967" y="1401699"/>
          <a:ext cx="11218459" cy="3419997"/>
        </p:xfrm>
        <a:graphic>
          <a:graphicData uri="http://schemas.openxmlformats.org/drawingml/2006/table">
            <a:tbl>
              <a:tblPr firstRow="1" firstCol="1" bandRow="1"/>
              <a:tblGrid>
                <a:gridCol w="902177">
                  <a:extLst>
                    <a:ext uri="{9D8B030D-6E8A-4147-A177-3AD203B41FA5}">
                      <a16:colId xmlns:a16="http://schemas.microsoft.com/office/drawing/2014/main" xmlns="" val="1485672016"/>
                    </a:ext>
                  </a:extLst>
                </a:gridCol>
                <a:gridCol w="6169052">
                  <a:extLst>
                    <a:ext uri="{9D8B030D-6E8A-4147-A177-3AD203B41FA5}">
                      <a16:colId xmlns:a16="http://schemas.microsoft.com/office/drawing/2014/main" xmlns="" val="2513170920"/>
                    </a:ext>
                  </a:extLst>
                </a:gridCol>
                <a:gridCol w="2259527">
                  <a:extLst>
                    <a:ext uri="{9D8B030D-6E8A-4147-A177-3AD203B41FA5}">
                      <a16:colId xmlns:a16="http://schemas.microsoft.com/office/drawing/2014/main" xmlns="" val="686150727"/>
                    </a:ext>
                  </a:extLst>
                </a:gridCol>
                <a:gridCol w="1887703">
                  <a:extLst>
                    <a:ext uri="{9D8B030D-6E8A-4147-A177-3AD203B41FA5}">
                      <a16:colId xmlns:a16="http://schemas.microsoft.com/office/drawing/2014/main" xmlns="" val="313095061"/>
                    </a:ext>
                  </a:extLst>
                </a:gridCol>
              </a:tblGrid>
              <a:tr h="488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</a:t>
                      </a:r>
                      <a:r>
                        <a:rPr lang="es-MX" sz="1400" b="1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6565406"/>
                  </a:ext>
                </a:extLst>
              </a:tr>
              <a:tr h="488571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s-MX" sz="1400" b="1" dirty="0" smtClean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IV</a:t>
                      </a: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Fase de Incorporación al servicio público educativo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rgbClr val="696663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E9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7171627"/>
                  </a:ext>
                </a:extLst>
              </a:tr>
              <a:tr h="488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Registro de vacancia 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31 de julio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USCMM, AEMS y ODE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0172955"/>
                  </a:ext>
                </a:extLst>
              </a:tr>
              <a:tr h="488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Evento público de asignación de plazas con base en la lista ordenada de resultados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16 de agosto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AEMS y ODE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1108324"/>
                  </a:ext>
                </a:extLst>
              </a:tr>
              <a:tr h="488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Seguimiento de la asignación de plazas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Permanente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4520135"/>
                  </a:ext>
                </a:extLst>
              </a:tr>
              <a:tr h="488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Entrega de resultados del proceso de  selección a la Comisión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31 de </a:t>
                      </a:r>
                      <a:r>
                        <a:rPr lang="es-MX" sz="1400" b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Agosto 2020</a:t>
                      </a:r>
                      <a:endParaRPr lang="es-MX" sz="1400" b="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5127913"/>
                  </a:ext>
                </a:extLst>
              </a:tr>
              <a:tr h="488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Asignación de tutor al personal incorporado al Servicio Público Educativo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partir del 1 </a:t>
                      </a:r>
                      <a:r>
                        <a:rPr lang="es-MX" sz="1400" b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septiembre 2020</a:t>
                      </a:r>
                      <a:endParaRPr lang="es-MX" sz="1400" b="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AEMS y ODE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2173507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3865022" y="980969"/>
            <a:ext cx="4498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>
                <a:latin typeface="Montserrat" panose="00000500000000000000" pitchFamily="2" charset="0"/>
              </a:rPr>
              <a:t>I</a:t>
            </a:r>
            <a:r>
              <a:rPr lang="es-MX" sz="1600" b="1" dirty="0" smtClean="0">
                <a:latin typeface="Montserrat" panose="00000500000000000000" pitchFamily="2" charset="0"/>
              </a:rPr>
              <a:t>. Proceso de selección para la Admisión</a:t>
            </a:r>
            <a:endParaRPr lang="en-US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54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28</a:t>
            </a:fld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0" y="2875935"/>
            <a:ext cx="12192000" cy="2062103"/>
          </a:xfrm>
          <a:prstGeom prst="rect">
            <a:avLst/>
          </a:prstGeom>
          <a:solidFill>
            <a:srgbClr val="B08A5A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MX" sz="3200" b="1" dirty="0" smtClean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es-MX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I</a:t>
            </a:r>
            <a:r>
              <a:rPr lang="es-MX" sz="32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I. PROMOCIÓN A FUNCIONES DE DIRECCIÓN Y DE SUPERVISIÓN (PROMOCIÓN VERTICAL)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6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29</a:t>
            </a:fld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327967"/>
              </p:ext>
            </p:extLst>
          </p:nvPr>
        </p:nvGraphicFramePr>
        <p:xfrm>
          <a:off x="539606" y="1523880"/>
          <a:ext cx="11029196" cy="4990651"/>
        </p:xfrm>
        <a:graphic>
          <a:graphicData uri="http://schemas.openxmlformats.org/drawingml/2006/table">
            <a:tbl>
              <a:tblPr firstRow="1" firstCol="1" bandRow="1"/>
              <a:tblGrid>
                <a:gridCol w="675751">
                  <a:extLst>
                    <a:ext uri="{9D8B030D-6E8A-4147-A177-3AD203B41FA5}">
                      <a16:colId xmlns:a16="http://schemas.microsoft.com/office/drawing/2014/main" xmlns="" val="441684903"/>
                    </a:ext>
                  </a:extLst>
                </a:gridCol>
                <a:gridCol w="5949008">
                  <a:extLst>
                    <a:ext uri="{9D8B030D-6E8A-4147-A177-3AD203B41FA5}">
                      <a16:colId xmlns:a16="http://schemas.microsoft.com/office/drawing/2014/main" xmlns="" val="3920821897"/>
                    </a:ext>
                  </a:extLst>
                </a:gridCol>
                <a:gridCol w="2497859">
                  <a:extLst>
                    <a:ext uri="{9D8B030D-6E8A-4147-A177-3AD203B41FA5}">
                      <a16:colId xmlns:a16="http://schemas.microsoft.com/office/drawing/2014/main" xmlns="" val="2369401140"/>
                    </a:ext>
                  </a:extLst>
                </a:gridCol>
                <a:gridCol w="1906578">
                  <a:extLst>
                    <a:ext uri="{9D8B030D-6E8A-4147-A177-3AD203B41FA5}">
                      <a16:colId xmlns:a16="http://schemas.microsoft.com/office/drawing/2014/main" xmlns="" val="2604439697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 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9912365"/>
                  </a:ext>
                </a:extLst>
              </a:tr>
              <a:tr h="355872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Disposiciones para el proceso de selección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794179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Expedición de Lineamientos del proceso de selección para la promoción a la función directiva o de supervisión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6 de diciembre 2019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015867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Publicación de Perfiles Profesionales, Criterios e Indicadores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13 de diciembre 2019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749471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Publicación de disposiciones específicas. Mecanismos y procedimientos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13 de diciembre 2019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17783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Diseño y elaboración de las herramientas del sistema de apreciación de conocimientos y aptitudes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 7 de enero al 31 de marzo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</a:rPr>
                        <a:t>USCMM</a:t>
                      </a:r>
                      <a:endParaRPr lang="en-US" sz="1400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075300"/>
                  </a:ext>
                </a:extLst>
              </a:tr>
              <a:tr h="367579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s-MX" sz="1400" b="1" dirty="0" smtClean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Fase previa al proceso de selección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rgbClr val="696663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E9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065709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Emisión de convocatoria base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24 de enero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300634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Publicación de convocatorias para el proceso de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selección</a:t>
                      </a:r>
                      <a:endParaRPr lang="es-MX" sz="1400" dirty="0">
                        <a:solidFill>
                          <a:srgbClr val="FF0000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14 de febrero 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USCMM, AEMS y ODE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69423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Pre-registro de aspirantes 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 15 al 28 de febrero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504744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Registro de aspirantes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 19 de febrero al 3 de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marzo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USCMM, AEMS y ODE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1283373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3258406" y="1086064"/>
            <a:ext cx="5591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II. Proceso de selección para la Promoción vertical</a:t>
            </a:r>
            <a:endParaRPr lang="en-US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45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3</a:t>
            </a:fld>
            <a:endParaRPr lang="es-MX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96469"/>
              </p:ext>
            </p:extLst>
          </p:nvPr>
        </p:nvGraphicFramePr>
        <p:xfrm>
          <a:off x="159775" y="210270"/>
          <a:ext cx="11194025" cy="5872809"/>
        </p:xfrm>
        <a:graphic>
          <a:graphicData uri="http://schemas.openxmlformats.org/drawingml/2006/table">
            <a:tbl>
              <a:tblPr firstRow="1" firstCol="1" bandRow="1"/>
              <a:tblGrid>
                <a:gridCol w="1552694">
                  <a:extLst>
                    <a:ext uri="{9D8B030D-6E8A-4147-A177-3AD203B41FA5}">
                      <a16:colId xmlns:a16="http://schemas.microsoft.com/office/drawing/2014/main" xmlns="" val="3046062092"/>
                    </a:ext>
                  </a:extLst>
                </a:gridCol>
                <a:gridCol w="5406248">
                  <a:extLst>
                    <a:ext uri="{9D8B030D-6E8A-4147-A177-3AD203B41FA5}">
                      <a16:colId xmlns:a16="http://schemas.microsoft.com/office/drawing/2014/main" xmlns="" val="3974482624"/>
                    </a:ext>
                  </a:extLst>
                </a:gridCol>
                <a:gridCol w="2056731">
                  <a:extLst>
                    <a:ext uri="{9D8B030D-6E8A-4147-A177-3AD203B41FA5}">
                      <a16:colId xmlns:a16="http://schemas.microsoft.com/office/drawing/2014/main" xmlns="" val="829787045"/>
                    </a:ext>
                  </a:extLst>
                </a:gridCol>
                <a:gridCol w="2178352">
                  <a:extLst>
                    <a:ext uri="{9D8B030D-6E8A-4147-A177-3AD203B41FA5}">
                      <a16:colId xmlns:a16="http://schemas.microsoft.com/office/drawing/2014/main" xmlns="" val="1809996542"/>
                    </a:ext>
                  </a:extLst>
                </a:gridCol>
              </a:tblGrid>
              <a:tr h="383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b="1" kern="1200" dirty="0" smtClean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</a:t>
                      </a:r>
                      <a:endParaRPr lang="es-MX" sz="1400" b="1" kern="1200" dirty="0">
                        <a:solidFill>
                          <a:srgbClr val="FFFFFF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639693"/>
                  </a:ext>
                </a:extLst>
              </a:tr>
              <a:tr h="368710">
                <a:tc gridSpan="4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b="1" kern="12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III. Fase de integración y emisión de resultados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352528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Emisión de criterios para la integración de la lista ordenada de resultados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19 de junio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7769787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Compilación de datos de los elementos multifactoriales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 6 de abril al 21 de junio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</a:rPr>
                        <a:t>USCMM</a:t>
                      </a:r>
                      <a:endParaRPr lang="en-US" sz="1400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212131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Ejecución de protocolos de análisis de los elementos multifactoriales 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 1 al 21 de junio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</a:rPr>
                        <a:t>USCMM</a:t>
                      </a:r>
                      <a:endParaRPr lang="en-US" sz="1400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3367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Integración de la lista ordenada de resultados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 22 de junio al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de julio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</a:rPr>
                        <a:t>USCMM</a:t>
                      </a:r>
                      <a:endParaRPr lang="en-US" sz="1400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969987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Proceso público para poner a disposición de las autoridades educativas y de las representaciones sindicales los resultados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la valoración de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 elementos multifactoriales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 6 al 9 de julio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Secretaría (USCMM)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7769705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Publicación de resultados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de julio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</a:rPr>
                        <a:t>USCMM</a:t>
                      </a:r>
                      <a:endParaRPr lang="en-US" sz="1400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 Autoridades Educativas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4273093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849284" y="531871"/>
            <a:ext cx="4498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>
                <a:latin typeface="Montserrat" panose="00000500000000000000" pitchFamily="2" charset="0"/>
              </a:rPr>
              <a:t>I</a:t>
            </a:r>
            <a:r>
              <a:rPr lang="es-MX" sz="1600" b="1" dirty="0" smtClean="0">
                <a:latin typeface="Montserrat" panose="00000500000000000000" pitchFamily="2" charset="0"/>
              </a:rPr>
              <a:t>. Proceso de selección para la Admisión</a:t>
            </a:r>
            <a:endParaRPr lang="en-US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38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30</a:t>
            </a:fld>
            <a:endParaRPr lang="es-MX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381365"/>
              </p:ext>
            </p:extLst>
          </p:nvPr>
        </p:nvGraphicFramePr>
        <p:xfrm>
          <a:off x="416778" y="1745158"/>
          <a:ext cx="11109354" cy="3413760"/>
        </p:xfrm>
        <a:graphic>
          <a:graphicData uri="http://schemas.openxmlformats.org/drawingml/2006/table">
            <a:tbl>
              <a:tblPr firstRow="1" firstCol="1" bandRow="1"/>
              <a:tblGrid>
                <a:gridCol w="570645">
                  <a:extLst>
                    <a:ext uri="{9D8B030D-6E8A-4147-A177-3AD203B41FA5}">
                      <a16:colId xmlns:a16="http://schemas.microsoft.com/office/drawing/2014/main" xmlns="" val="2141215470"/>
                    </a:ext>
                  </a:extLst>
                </a:gridCol>
                <a:gridCol w="6431811">
                  <a:extLst>
                    <a:ext uri="{9D8B030D-6E8A-4147-A177-3AD203B41FA5}">
                      <a16:colId xmlns:a16="http://schemas.microsoft.com/office/drawing/2014/main" xmlns="" val="1686968741"/>
                    </a:ext>
                  </a:extLst>
                </a:gridCol>
                <a:gridCol w="2406024">
                  <a:extLst>
                    <a:ext uri="{9D8B030D-6E8A-4147-A177-3AD203B41FA5}">
                      <a16:colId xmlns:a16="http://schemas.microsoft.com/office/drawing/2014/main" xmlns="" val="888476670"/>
                    </a:ext>
                  </a:extLst>
                </a:gridCol>
                <a:gridCol w="1700874">
                  <a:extLst>
                    <a:ext uri="{9D8B030D-6E8A-4147-A177-3AD203B41FA5}">
                      <a16:colId xmlns:a16="http://schemas.microsoft.com/office/drawing/2014/main" xmlns="" val="3727043709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</a:t>
                      </a:r>
                      <a:r>
                        <a:rPr lang="es-MX" sz="1400" b="1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3806157"/>
                  </a:ext>
                </a:extLst>
              </a:tr>
              <a:tr h="42672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</a:t>
                      </a: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Fase de aplicación del proceso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rgbClr val="696663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E9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896766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Valoración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por instrumento específico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 20 de abril  al 04 de mayo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USCMM, AEMS y ODE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176645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Aplicación en sede de instrumento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valoración de conocimientos y aptitudes 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 7 de junio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USCMM, AEMS y ODE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130434"/>
                  </a:ext>
                </a:extLst>
              </a:tr>
              <a:tr h="42672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kern="12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III. Fase de integración y emisión de resultados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813937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Emisión de criterios para la integración de los resultados de la valoración de los elementos multifactoriales 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12 de junio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884495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Compilación de datos de los elementos multifactoriales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 13 de marzo al 29 de mayo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</a:rPr>
                        <a:t>USCMM</a:t>
                      </a:r>
                      <a:endParaRPr lang="en-US" sz="1400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364245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Ejecución de protocolos de análisis de los elementos multifactoriales 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mayo al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junio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</a:rPr>
                        <a:t>USCMM</a:t>
                      </a:r>
                      <a:endParaRPr lang="en-US" sz="1400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5604720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3435116" y="1248334"/>
            <a:ext cx="5591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II. Proceso de selección para la Promoción vertical</a:t>
            </a:r>
            <a:endParaRPr lang="en-US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70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31</a:t>
            </a:fld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154377"/>
              </p:ext>
            </p:extLst>
          </p:nvPr>
        </p:nvGraphicFramePr>
        <p:xfrm>
          <a:off x="504966" y="962838"/>
          <a:ext cx="11191163" cy="5816321"/>
        </p:xfrm>
        <a:graphic>
          <a:graphicData uri="http://schemas.openxmlformats.org/drawingml/2006/table">
            <a:tbl>
              <a:tblPr firstRow="1" firstCol="1" bandRow="1"/>
              <a:tblGrid>
                <a:gridCol w="572968">
                  <a:extLst>
                    <a:ext uri="{9D8B030D-6E8A-4147-A177-3AD203B41FA5}">
                      <a16:colId xmlns:a16="http://schemas.microsoft.com/office/drawing/2014/main" xmlns="" val="641183002"/>
                    </a:ext>
                  </a:extLst>
                </a:gridCol>
                <a:gridCol w="6481054">
                  <a:extLst>
                    <a:ext uri="{9D8B030D-6E8A-4147-A177-3AD203B41FA5}">
                      <a16:colId xmlns:a16="http://schemas.microsoft.com/office/drawing/2014/main" xmlns="" val="4265023476"/>
                    </a:ext>
                  </a:extLst>
                </a:gridCol>
                <a:gridCol w="2423742">
                  <a:extLst>
                    <a:ext uri="{9D8B030D-6E8A-4147-A177-3AD203B41FA5}">
                      <a16:colId xmlns:a16="http://schemas.microsoft.com/office/drawing/2014/main" xmlns="" val="1644518417"/>
                    </a:ext>
                  </a:extLst>
                </a:gridCol>
                <a:gridCol w="1713399">
                  <a:extLst>
                    <a:ext uri="{9D8B030D-6E8A-4147-A177-3AD203B41FA5}">
                      <a16:colId xmlns:a16="http://schemas.microsoft.com/office/drawing/2014/main" xmlns="" val="1762105855"/>
                    </a:ext>
                  </a:extLst>
                </a:gridCol>
              </a:tblGrid>
              <a:tr h="347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 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1580927"/>
                  </a:ext>
                </a:extLst>
              </a:tr>
              <a:tr h="651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Integración de resultados de valoración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 de junio al 3 de julio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</a:rPr>
                        <a:t>USCMM</a:t>
                      </a:r>
                      <a:endParaRPr lang="en-US" sz="1400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5629692"/>
                  </a:ext>
                </a:extLst>
              </a:tr>
              <a:tr h="651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Proceso público para poner a disposición de las autoridades educativas y de las representaciones sindicales los resultados del análisis de los elementos multifactoriales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julio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</a:rPr>
                        <a:t>USCMM</a:t>
                      </a:r>
                      <a:endParaRPr lang="en-US" sz="1400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171632"/>
                  </a:ext>
                </a:extLst>
              </a:tr>
              <a:tr h="651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Publicación de resultados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julio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USCMM, AEMS y ODE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5065375"/>
                  </a:ext>
                </a:extLst>
              </a:tr>
              <a:tr h="420766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s-MX" sz="1400" b="1" kern="1200" dirty="0" smtClean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IV</a:t>
                      </a:r>
                      <a:r>
                        <a:rPr lang="es-MX" sz="1400" b="1" kern="12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Fase de </a:t>
                      </a:r>
                      <a:r>
                        <a:rPr lang="es-MX" sz="1400" b="1" kern="1200" dirty="0" smtClean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asignación</a:t>
                      </a:r>
                      <a:r>
                        <a:rPr lang="es-MX" sz="1400" b="1" kern="1200" baseline="0" dirty="0" smtClean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cargos con</a:t>
                      </a:r>
                      <a:r>
                        <a:rPr lang="es-MX" sz="1400" b="1" kern="1200" dirty="0" smtClean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b="1" kern="12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funciones de dirección o </a:t>
                      </a:r>
                      <a:r>
                        <a:rPr lang="es-MX" sz="1400" b="1" kern="1200" dirty="0" smtClean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supervisión</a:t>
                      </a:r>
                      <a:endParaRPr lang="es-MX" sz="1400" b="1" kern="12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 b="1" kern="1200" dirty="0">
                        <a:solidFill>
                          <a:srgbClr val="696663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E9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7707295"/>
                  </a:ext>
                </a:extLst>
              </a:tr>
              <a:tr h="573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Registro de vacancia 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31 de julio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USCMM, AEMS y ODE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0448575"/>
                  </a:ext>
                </a:extLst>
              </a:tr>
              <a:tr h="651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Evento público de asignación de plazas con base en la lista ordenada de resultados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16 de agosto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AEMS y ODE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7834284"/>
                  </a:ext>
                </a:extLst>
              </a:tr>
              <a:tr h="5671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Seguimiento de la asignación de plazas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Permanente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2622531"/>
                  </a:ext>
                </a:extLst>
              </a:tr>
              <a:tr h="651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Entrega de resultados del proceso de  selección a la Comisión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31 de Agosto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2207070"/>
                  </a:ext>
                </a:extLst>
              </a:tr>
              <a:tr h="651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Participación del personal promocionado  en los programas de habilidades directivas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partir del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1°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septiembre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AEMS y ODE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7152066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3304751" y="606889"/>
            <a:ext cx="5591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II. Proceso de selección para la Promoción vertical</a:t>
            </a:r>
            <a:endParaRPr lang="en-US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6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32</a:t>
            </a:fld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0" y="2875935"/>
            <a:ext cx="12192000" cy="1569660"/>
          </a:xfrm>
          <a:prstGeom prst="rect">
            <a:avLst/>
          </a:prstGeom>
          <a:solidFill>
            <a:srgbClr val="B08A5A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MX" sz="3200" b="1" dirty="0" smtClean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es-MX" sz="32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III. PROMOCIÓN DE PLAZAS POR HORA-SEMANA-MES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07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33</a:t>
            </a:fld>
            <a:endParaRPr lang="es-MX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382526"/>
              </p:ext>
            </p:extLst>
          </p:nvPr>
        </p:nvGraphicFramePr>
        <p:xfrm>
          <a:off x="614152" y="1185599"/>
          <a:ext cx="11151413" cy="5206130"/>
        </p:xfrm>
        <a:graphic>
          <a:graphicData uri="http://schemas.openxmlformats.org/drawingml/2006/table">
            <a:tbl>
              <a:tblPr firstRow="1" firstCol="1" bandRow="1"/>
              <a:tblGrid>
                <a:gridCol w="591025">
                  <a:extLst>
                    <a:ext uri="{9D8B030D-6E8A-4147-A177-3AD203B41FA5}">
                      <a16:colId xmlns:a16="http://schemas.microsoft.com/office/drawing/2014/main" xmlns="" val="2874087958"/>
                    </a:ext>
                  </a:extLst>
                </a:gridCol>
                <a:gridCol w="5807008">
                  <a:extLst>
                    <a:ext uri="{9D8B030D-6E8A-4147-A177-3AD203B41FA5}">
                      <a16:colId xmlns:a16="http://schemas.microsoft.com/office/drawing/2014/main" xmlns="" val="1729839058"/>
                    </a:ext>
                  </a:extLst>
                </a:gridCol>
                <a:gridCol w="3053906">
                  <a:extLst>
                    <a:ext uri="{9D8B030D-6E8A-4147-A177-3AD203B41FA5}">
                      <a16:colId xmlns:a16="http://schemas.microsoft.com/office/drawing/2014/main" xmlns="" val="256214640"/>
                    </a:ext>
                  </a:extLst>
                </a:gridCol>
                <a:gridCol w="1699474">
                  <a:extLst>
                    <a:ext uri="{9D8B030D-6E8A-4147-A177-3AD203B41FA5}">
                      <a16:colId xmlns:a16="http://schemas.microsoft.com/office/drawing/2014/main" xmlns="" val="898972603"/>
                    </a:ext>
                  </a:extLst>
                </a:gridCol>
              </a:tblGrid>
              <a:tr h="341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Fechas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3478310"/>
                  </a:ext>
                </a:extLst>
              </a:tr>
              <a:tr h="313898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Disposiciones del proceso de selección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6630501"/>
                  </a:ext>
                </a:extLst>
              </a:tr>
              <a:tr h="647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Emisión </a:t>
                      </a:r>
                      <a:r>
                        <a:rPr lang="es-MX" sz="1400" b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</a:t>
                      </a:r>
                      <a:r>
                        <a:rPr lang="es-MX" sz="1400" b="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Programa de Promoción de Plazas por Hora-Semana-Mes en Educación Media Superior</a:t>
                      </a:r>
                      <a:endParaRPr lang="es-MX" sz="1400" b="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marzo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USCMM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Autoridades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EMS y ODES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1188414"/>
                  </a:ext>
                </a:extLst>
              </a:tr>
              <a:tr h="334856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I. Fase previa del proceso de selección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1114243"/>
                  </a:ext>
                </a:extLst>
              </a:tr>
              <a:tr h="647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Emisión de convocatoria base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de abril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732763"/>
                  </a:ext>
                </a:extLst>
              </a:tr>
              <a:tr h="647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Validación de Convocatorias Estatales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 al 30 de abril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8055701"/>
                  </a:ext>
                </a:extLst>
              </a:tr>
              <a:tr h="647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Publicación y difusión de las Convocatorias Estatales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al 15 de mayo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USCMM,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Autoridades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EMS y ODES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1785822"/>
                  </a:ext>
                </a:extLst>
              </a:tr>
              <a:tr h="647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Recepción de documentos e integración de expedientes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al 30 de junio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Autoridades de EMS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 ODES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1287227"/>
                  </a:ext>
                </a:extLst>
              </a:tr>
              <a:tr h="329489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II. Fase de aplicación del proceso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2590279"/>
                  </a:ext>
                </a:extLst>
              </a:tr>
              <a:tr h="647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Valoración de los elementos multifactoriales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al 17 de julio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 y Autoridad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 de EMS y ODES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1565263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434183" y="776166"/>
            <a:ext cx="5176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III. Promoción de plazas por hora-semana-mes</a:t>
            </a:r>
            <a:endParaRPr lang="en-US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5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34</a:t>
            </a:fld>
            <a:endParaRPr lang="es-MX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600463"/>
              </p:ext>
            </p:extLst>
          </p:nvPr>
        </p:nvGraphicFramePr>
        <p:xfrm>
          <a:off x="614152" y="1185599"/>
          <a:ext cx="11151413" cy="2156341"/>
        </p:xfrm>
        <a:graphic>
          <a:graphicData uri="http://schemas.openxmlformats.org/drawingml/2006/table">
            <a:tbl>
              <a:tblPr firstRow="1" firstCol="1" bandRow="1"/>
              <a:tblGrid>
                <a:gridCol w="591025">
                  <a:extLst>
                    <a:ext uri="{9D8B030D-6E8A-4147-A177-3AD203B41FA5}">
                      <a16:colId xmlns:a16="http://schemas.microsoft.com/office/drawing/2014/main" xmlns="" val="2874087958"/>
                    </a:ext>
                  </a:extLst>
                </a:gridCol>
                <a:gridCol w="5807008">
                  <a:extLst>
                    <a:ext uri="{9D8B030D-6E8A-4147-A177-3AD203B41FA5}">
                      <a16:colId xmlns:a16="http://schemas.microsoft.com/office/drawing/2014/main" xmlns="" val="1729839058"/>
                    </a:ext>
                  </a:extLst>
                </a:gridCol>
                <a:gridCol w="3053906">
                  <a:extLst>
                    <a:ext uri="{9D8B030D-6E8A-4147-A177-3AD203B41FA5}">
                      <a16:colId xmlns:a16="http://schemas.microsoft.com/office/drawing/2014/main" xmlns="" val="256214640"/>
                    </a:ext>
                  </a:extLst>
                </a:gridCol>
                <a:gridCol w="1699474">
                  <a:extLst>
                    <a:ext uri="{9D8B030D-6E8A-4147-A177-3AD203B41FA5}">
                      <a16:colId xmlns:a16="http://schemas.microsoft.com/office/drawing/2014/main" xmlns="" val="898972603"/>
                    </a:ext>
                  </a:extLst>
                </a:gridCol>
              </a:tblGrid>
              <a:tr h="341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Fechas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3478310"/>
                  </a:ext>
                </a:extLst>
              </a:tr>
              <a:tr h="266617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III. Fase de emisión de resultados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5832570"/>
                  </a:ext>
                </a:extLst>
              </a:tr>
              <a:tr h="647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Publicación de resultados 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 de julio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9816014"/>
                  </a:ext>
                </a:extLst>
              </a:tr>
              <a:tr h="25296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IV. Fase de asignación </a:t>
                      </a:r>
                      <a:endParaRPr lang="es-MX" sz="1400" dirty="0" smtClean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8245106"/>
                  </a:ext>
                </a:extLst>
              </a:tr>
              <a:tr h="647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Asignación de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plazas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por hora-semana-mes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conforme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las necesidades del servicio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partir del 16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agosto </a:t>
                      </a:r>
                      <a:endParaRPr lang="es-MX" sz="1400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Autoridades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EMS y ODES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6850030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434183" y="776166"/>
            <a:ext cx="5176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III. Promoción de plazas por hora-semana-mes</a:t>
            </a:r>
            <a:endParaRPr lang="en-US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35</a:t>
            </a:fld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0" y="2875935"/>
            <a:ext cx="12192000" cy="2062103"/>
          </a:xfrm>
          <a:prstGeom prst="rect">
            <a:avLst/>
          </a:prstGeom>
          <a:solidFill>
            <a:srgbClr val="B08A5A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MX" sz="3200" b="1" dirty="0" smtClean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es-MX" sz="32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IV. PROMOCIÓN EN EL SERVICIO DOCENTE POR CAMBIO DE CATEGORÍA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6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36</a:t>
            </a:fld>
            <a:endParaRPr lang="es-MX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20573"/>
              </p:ext>
            </p:extLst>
          </p:nvPr>
        </p:nvGraphicFramePr>
        <p:xfrm>
          <a:off x="504969" y="1114724"/>
          <a:ext cx="11151413" cy="5365337"/>
        </p:xfrm>
        <a:graphic>
          <a:graphicData uri="http://schemas.openxmlformats.org/drawingml/2006/table">
            <a:tbl>
              <a:tblPr firstRow="1" firstCol="1" bandRow="1"/>
              <a:tblGrid>
                <a:gridCol w="591025">
                  <a:extLst>
                    <a:ext uri="{9D8B030D-6E8A-4147-A177-3AD203B41FA5}">
                      <a16:colId xmlns:a16="http://schemas.microsoft.com/office/drawing/2014/main" xmlns="" val="2874087958"/>
                    </a:ext>
                  </a:extLst>
                </a:gridCol>
                <a:gridCol w="5807008">
                  <a:extLst>
                    <a:ext uri="{9D8B030D-6E8A-4147-A177-3AD203B41FA5}">
                      <a16:colId xmlns:a16="http://schemas.microsoft.com/office/drawing/2014/main" xmlns="" val="1729839058"/>
                    </a:ext>
                  </a:extLst>
                </a:gridCol>
                <a:gridCol w="3053906">
                  <a:extLst>
                    <a:ext uri="{9D8B030D-6E8A-4147-A177-3AD203B41FA5}">
                      <a16:colId xmlns:a16="http://schemas.microsoft.com/office/drawing/2014/main" xmlns="" val="256214640"/>
                    </a:ext>
                  </a:extLst>
                </a:gridCol>
                <a:gridCol w="1699474">
                  <a:extLst>
                    <a:ext uri="{9D8B030D-6E8A-4147-A177-3AD203B41FA5}">
                      <a16:colId xmlns:a16="http://schemas.microsoft.com/office/drawing/2014/main" xmlns="" val="898972603"/>
                    </a:ext>
                  </a:extLst>
                </a:gridCol>
              </a:tblGrid>
              <a:tr h="454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Fechas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3478310"/>
                  </a:ext>
                </a:extLst>
              </a:tr>
              <a:tr h="395785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Disposiciones del proceso de selección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6630501"/>
                  </a:ext>
                </a:extLst>
              </a:tr>
              <a:tr h="6449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Emisión </a:t>
                      </a:r>
                      <a:r>
                        <a:rPr lang="es-MX" sz="1400" b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</a:t>
                      </a:r>
                      <a:r>
                        <a:rPr lang="es-MX" sz="1400" b="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Programa de Promoción en el servicio docente por cambio de categoría </a:t>
                      </a:r>
                      <a:endParaRPr lang="es-MX" sz="1400" b="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marzo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USCMM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Autoridades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EMS y ODES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1188414"/>
                  </a:ext>
                </a:extLst>
              </a:tr>
              <a:tr h="6449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Publicación del calendario específico para la aplicación del Programa de Promoción </a:t>
                      </a:r>
                      <a:r>
                        <a:rPr lang="es-MX" sz="1400" b="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 el servicio docente por cambio de categoría </a:t>
                      </a:r>
                      <a:endParaRPr lang="es-MX" sz="1400" b="0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20 de marzo 2020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USCMM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Autoridades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EMS y ODES</a:t>
                      </a:r>
                      <a:endParaRPr lang="es-MX" sz="1400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7905431"/>
                  </a:ext>
                </a:extLst>
              </a:tr>
              <a:tr h="6449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Difusión del Programa de Promoción </a:t>
                      </a:r>
                      <a:r>
                        <a:rPr lang="es-MX" sz="1400" b="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 el servicio docente por cambio de categoría </a:t>
                      </a:r>
                      <a:endParaRPr lang="es-MX" sz="1400" b="0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Abril y mayo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2020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Autoridades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EMS y ODES</a:t>
                      </a:r>
                      <a:endParaRPr lang="es-MX" sz="1400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8330230"/>
                  </a:ext>
                </a:extLst>
              </a:tr>
              <a:tr h="6449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Desarrollo</a:t>
                      </a:r>
                      <a:r>
                        <a:rPr lang="es-MX" sz="1400" strike="noStrike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las etapas </a:t>
                      </a: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 Programa.</a:t>
                      </a:r>
                      <a:r>
                        <a:rPr lang="es-MX" sz="1400" strike="noStrike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MX" sz="1400" strike="noStrike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strike="noStrike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Durante el ciclo escolar 2020-2021</a:t>
                      </a:r>
                      <a:endParaRPr lang="es-MX" sz="1400" strike="noStrike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Autoridades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EMS y ODES</a:t>
                      </a:r>
                      <a:endParaRPr lang="es-MX" sz="1400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4745555"/>
                  </a:ext>
                </a:extLst>
              </a:tr>
              <a:tr h="6449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Publicación de resultados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 definir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USCMM, Autoridades de EMS y ODES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751265"/>
                  </a:ext>
                </a:extLst>
              </a:tr>
              <a:tr h="6449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Asignación </a:t>
                      </a: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</a:t>
                      </a:r>
                      <a:r>
                        <a:rPr lang="es-MX" sz="1400" strike="noStrike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nuevas categorías derivadas de la promoción</a:t>
                      </a:r>
                      <a:endParaRPr lang="es-MX" sz="1400" strike="noStrike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 definir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strike="noStrike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Autoridades de EMS y ODES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1020449"/>
                  </a:ext>
                </a:extLst>
              </a:tr>
              <a:tr h="6449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Seguimiento </a:t>
                      </a: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otorgamiento</a:t>
                      </a:r>
                      <a:r>
                        <a:rPr lang="es-MX" sz="1400" strike="noStrike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 pago de la categoría correspondiente</a:t>
                      </a:r>
                      <a:endParaRPr lang="es-MX" sz="1400" strike="noStrike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 definir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strike="noStrike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Autoridades de EMS y ODES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423400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3011102" y="776166"/>
            <a:ext cx="680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IV. Promoción en el servicio docente por cambio de categoría</a:t>
            </a:r>
            <a:endParaRPr lang="en-US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9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37</a:t>
            </a:fld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0" y="2875935"/>
            <a:ext cx="12192000" cy="1569660"/>
          </a:xfrm>
          <a:prstGeom prst="rect">
            <a:avLst/>
          </a:prstGeom>
          <a:solidFill>
            <a:srgbClr val="B08A5A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MX" sz="3200" b="1" dirty="0" smtClean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es-MX" sz="32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V . PROMOCIÓN EN LA FUNCIÓN POR INCENTIVOS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34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38</a:t>
            </a:fld>
            <a:endParaRPr lang="es-MX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240154"/>
              </p:ext>
            </p:extLst>
          </p:nvPr>
        </p:nvGraphicFramePr>
        <p:xfrm>
          <a:off x="504969" y="1132735"/>
          <a:ext cx="11151413" cy="5258512"/>
        </p:xfrm>
        <a:graphic>
          <a:graphicData uri="http://schemas.openxmlformats.org/drawingml/2006/table">
            <a:tbl>
              <a:tblPr firstRow="1" firstCol="1" bandRow="1"/>
              <a:tblGrid>
                <a:gridCol w="591025">
                  <a:extLst>
                    <a:ext uri="{9D8B030D-6E8A-4147-A177-3AD203B41FA5}">
                      <a16:colId xmlns:a16="http://schemas.microsoft.com/office/drawing/2014/main" xmlns="" val="2874087958"/>
                    </a:ext>
                  </a:extLst>
                </a:gridCol>
                <a:gridCol w="5807008">
                  <a:extLst>
                    <a:ext uri="{9D8B030D-6E8A-4147-A177-3AD203B41FA5}">
                      <a16:colId xmlns:a16="http://schemas.microsoft.com/office/drawing/2014/main" xmlns="" val="1729839058"/>
                    </a:ext>
                  </a:extLst>
                </a:gridCol>
                <a:gridCol w="3053906">
                  <a:extLst>
                    <a:ext uri="{9D8B030D-6E8A-4147-A177-3AD203B41FA5}">
                      <a16:colId xmlns:a16="http://schemas.microsoft.com/office/drawing/2014/main" xmlns="" val="256214640"/>
                    </a:ext>
                  </a:extLst>
                </a:gridCol>
                <a:gridCol w="1699474">
                  <a:extLst>
                    <a:ext uri="{9D8B030D-6E8A-4147-A177-3AD203B41FA5}">
                      <a16:colId xmlns:a16="http://schemas.microsoft.com/office/drawing/2014/main" xmlns="" val="898972603"/>
                    </a:ext>
                  </a:extLst>
                </a:gridCol>
              </a:tblGrid>
              <a:tr h="382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Fechas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3478310"/>
                  </a:ext>
                </a:extLst>
              </a:tr>
              <a:tr h="395786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Disposiciones del proceso de selección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66305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Emisión </a:t>
                      </a:r>
                      <a:r>
                        <a:rPr lang="es-MX" sz="1400" b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</a:t>
                      </a:r>
                      <a:r>
                        <a:rPr lang="es-MX" sz="1400" b="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Programa de Promoción en la función por incentivos </a:t>
                      </a:r>
                      <a:endParaRPr lang="es-MX" sz="1400" b="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marzo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USCMM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Autoridades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EMS y ODES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118841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Publicación del calendario específico para la aplicación del Programa de Promoción </a:t>
                      </a:r>
                      <a:r>
                        <a:rPr lang="es-MX" sz="1400" b="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 la función por incentivos </a:t>
                      </a:r>
                      <a:endParaRPr lang="es-MX" sz="1400" b="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20 de marzo 2020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USCMM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Autoridades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EMS y ODES</a:t>
                      </a:r>
                      <a:endParaRPr lang="es-MX" sz="1400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790543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Difusión del Programa de Promoción </a:t>
                      </a:r>
                      <a:r>
                        <a:rPr lang="es-MX" sz="1400" b="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 la función por incentivos </a:t>
                      </a:r>
                      <a:endParaRPr lang="es-MX" sz="1400" b="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Abril y mayo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2020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Autoridades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EMS y ODES</a:t>
                      </a:r>
                      <a:endParaRPr lang="es-MX" sz="1400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83302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Desarrollo</a:t>
                      </a:r>
                      <a:r>
                        <a:rPr lang="es-MX" sz="1400" strike="noStrike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las etapas </a:t>
                      </a: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 Programa.</a:t>
                      </a:r>
                      <a:r>
                        <a:rPr lang="es-MX" sz="1400" strike="noStrike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MX" sz="1400" strike="noStrike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strike="noStrike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Durante el ciclo escolar 2020-2021</a:t>
                      </a:r>
                      <a:endParaRPr lang="es-MX" sz="1400" strike="noStrike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Autoridades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EMS y ODES</a:t>
                      </a:r>
                      <a:endParaRPr lang="es-MX" sz="1400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474555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Publicación de resultados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 definir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USCMM, Autoridades de EMS y ODES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75126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Asignación </a:t>
                      </a: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</a:t>
                      </a:r>
                      <a:r>
                        <a:rPr lang="es-MX" sz="1400" strike="noStrike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incentivos</a:t>
                      </a:r>
                      <a:endParaRPr lang="es-MX" sz="1400" strike="noStrike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 definir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strike="noStrike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Autoridades de EMS y ODES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102044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strike="noStrike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Seguimiento </a:t>
                      </a: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s-MX" sz="1400" strike="noStrike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 asignación y pago de incentivos</a:t>
                      </a:r>
                      <a:endParaRPr lang="es-MX" sz="1400" strike="noStrike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strike="noStrike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 definir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strike="noStrike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Autoridades de EMS y ODES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423400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3864147" y="794181"/>
            <a:ext cx="406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V. Promoción en la función por incentivos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39</a:t>
            </a:fld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0" y="2875935"/>
            <a:ext cx="12192000" cy="1569660"/>
          </a:xfrm>
          <a:prstGeom prst="rect">
            <a:avLst/>
          </a:prstGeom>
          <a:solidFill>
            <a:srgbClr val="B08A5A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MX" sz="3200" b="1" dirty="0" smtClean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es-MX" sz="32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 VI. RECONOCIMIENTO: TUTORÍA Y ASESORÍA TÉCNICA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4</a:t>
            </a:fld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205668"/>
              </p:ext>
            </p:extLst>
          </p:nvPr>
        </p:nvGraphicFramePr>
        <p:xfrm>
          <a:off x="530942" y="1069965"/>
          <a:ext cx="11135032" cy="4047720"/>
        </p:xfrm>
        <a:graphic>
          <a:graphicData uri="http://schemas.openxmlformats.org/drawingml/2006/table">
            <a:tbl>
              <a:tblPr firstRow="1" firstCol="1" bandRow="1"/>
              <a:tblGrid>
                <a:gridCol w="899652">
                  <a:extLst>
                    <a:ext uri="{9D8B030D-6E8A-4147-A177-3AD203B41FA5}">
                      <a16:colId xmlns:a16="http://schemas.microsoft.com/office/drawing/2014/main" xmlns="" val="1485672016"/>
                    </a:ext>
                  </a:extLst>
                </a:gridCol>
                <a:gridCol w="6162528">
                  <a:extLst>
                    <a:ext uri="{9D8B030D-6E8A-4147-A177-3AD203B41FA5}">
                      <a16:colId xmlns:a16="http://schemas.microsoft.com/office/drawing/2014/main" xmlns="" val="2513170920"/>
                    </a:ext>
                  </a:extLst>
                </a:gridCol>
                <a:gridCol w="2121240">
                  <a:extLst>
                    <a:ext uri="{9D8B030D-6E8A-4147-A177-3AD203B41FA5}">
                      <a16:colId xmlns:a16="http://schemas.microsoft.com/office/drawing/2014/main" xmlns="" val="686150727"/>
                    </a:ext>
                  </a:extLst>
                </a:gridCol>
                <a:gridCol w="1951612">
                  <a:extLst>
                    <a:ext uri="{9D8B030D-6E8A-4147-A177-3AD203B41FA5}">
                      <a16:colId xmlns:a16="http://schemas.microsoft.com/office/drawing/2014/main" xmlns="" val="313095061"/>
                    </a:ext>
                  </a:extLst>
                </a:gridCol>
              </a:tblGrid>
              <a:tr h="4491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</a:t>
                      </a:r>
                      <a:r>
                        <a:rPr lang="es-MX" sz="1400" b="1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6565406"/>
                  </a:ext>
                </a:extLst>
              </a:tr>
              <a:tr h="398206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s-MX" sz="1400" b="1" dirty="0" smtClean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IV</a:t>
                      </a: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Fase de Incorporación al servicio público educativo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71716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Registro </a:t>
                      </a:r>
                      <a:r>
                        <a:rPr lang="es-MX" sz="1400" b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permanente</a:t>
                      </a:r>
                      <a:r>
                        <a:rPr lang="es-MX" sz="1400" b="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</a:t>
                      </a:r>
                      <a:r>
                        <a:rPr lang="es-MX" sz="1400" b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vacancia </a:t>
                      </a:r>
                      <a:r>
                        <a:rPr lang="es-MX" sz="1400" b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 el Sistema Abierto y Transparente de Asignación</a:t>
                      </a:r>
                      <a:r>
                        <a:rPr lang="es-MX" sz="1400" b="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Plazas</a:t>
                      </a:r>
                      <a:endParaRPr lang="es-MX" sz="1400" b="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</a:t>
                      </a:r>
                      <a:r>
                        <a:rPr lang="es-MX" sz="1400" b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</a:t>
                      </a: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julio </a:t>
                      </a:r>
                      <a:r>
                        <a:rPr lang="es-MX" sz="1400" b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(primer corte) </a:t>
                      </a:r>
                      <a:endParaRPr lang="es-MX" sz="1400" b="0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dirty="0" smtClean="0">
                          <a:effectLst/>
                          <a:latin typeface="Montserrat" panose="00000500000000000000" pitchFamily="2" charset="0"/>
                        </a:rPr>
                        <a:t>USCMM</a:t>
                      </a:r>
                      <a:r>
                        <a:rPr lang="es-MX" sz="1400" b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 Autoridades Educativas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017295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Evento público de asignación de plazas con base en la lista ordenada de resultados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</a:t>
                      </a:r>
                      <a:r>
                        <a:rPr lang="es-MX" sz="1400" b="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16 de julio al</a:t>
                      </a:r>
                      <a:r>
                        <a:rPr lang="es-MX" sz="1400" b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15 </a:t>
                      </a: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agosto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Autoridades Educativas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110832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Seguimiento de la asignación de </a:t>
                      </a:r>
                      <a:r>
                        <a:rPr lang="es-MX" sz="1400" b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plazas y registro en el Sistema Abierto y Transparente de Asignación</a:t>
                      </a:r>
                      <a:r>
                        <a:rPr lang="es-MX" sz="1400" b="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Plazas. Durante el ciclo escolar. </a:t>
                      </a:r>
                      <a:r>
                        <a:rPr lang="es-MX" sz="1400" b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MX" sz="1400" b="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Permanente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452013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Entrega de resultados del proceso de  selección a la Comisión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31 de Agosto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51279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Asignación de tutor al personal incorporado al Servicio Público Educativo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partir del 1 septiembre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Autoridades Educativas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2173507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3886155" y="701148"/>
            <a:ext cx="4498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>
                <a:latin typeface="Montserrat" panose="00000500000000000000" pitchFamily="2" charset="0"/>
              </a:rPr>
              <a:t>I</a:t>
            </a:r>
            <a:r>
              <a:rPr lang="es-MX" sz="1600" b="1" dirty="0" smtClean="0">
                <a:latin typeface="Montserrat" panose="00000500000000000000" pitchFamily="2" charset="0"/>
              </a:rPr>
              <a:t>. Proceso de selección para la Admisión</a:t>
            </a:r>
            <a:endParaRPr lang="en-US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1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40</a:t>
            </a:fld>
            <a:endParaRPr lang="es-MX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64350"/>
              </p:ext>
            </p:extLst>
          </p:nvPr>
        </p:nvGraphicFramePr>
        <p:xfrm>
          <a:off x="516196" y="984565"/>
          <a:ext cx="11194023" cy="5936356"/>
        </p:xfrm>
        <a:graphic>
          <a:graphicData uri="http://schemas.openxmlformats.org/drawingml/2006/table">
            <a:tbl>
              <a:tblPr firstRow="1" firstCol="1" bandRow="1"/>
              <a:tblGrid>
                <a:gridCol w="593284">
                  <a:extLst>
                    <a:ext uri="{9D8B030D-6E8A-4147-A177-3AD203B41FA5}">
                      <a16:colId xmlns:a16="http://schemas.microsoft.com/office/drawing/2014/main" xmlns="" val="2874087958"/>
                    </a:ext>
                  </a:extLst>
                </a:gridCol>
                <a:gridCol w="4560445">
                  <a:extLst>
                    <a:ext uri="{9D8B030D-6E8A-4147-A177-3AD203B41FA5}">
                      <a16:colId xmlns:a16="http://schemas.microsoft.com/office/drawing/2014/main" xmlns="" val="1729839058"/>
                    </a:ext>
                  </a:extLst>
                </a:gridCol>
                <a:gridCol w="2142066">
                  <a:extLst>
                    <a:ext uri="{9D8B030D-6E8A-4147-A177-3AD203B41FA5}">
                      <a16:colId xmlns:a16="http://schemas.microsoft.com/office/drawing/2014/main" xmlns="" val="1470465398"/>
                    </a:ext>
                  </a:extLst>
                </a:gridCol>
                <a:gridCol w="2192260">
                  <a:extLst>
                    <a:ext uri="{9D8B030D-6E8A-4147-A177-3AD203B41FA5}">
                      <a16:colId xmlns:a16="http://schemas.microsoft.com/office/drawing/2014/main" xmlns="" val="3531562919"/>
                    </a:ext>
                  </a:extLst>
                </a:gridCol>
                <a:gridCol w="1705968">
                  <a:extLst>
                    <a:ext uri="{9D8B030D-6E8A-4147-A177-3AD203B41FA5}">
                      <a16:colId xmlns:a16="http://schemas.microsoft.com/office/drawing/2014/main" xmlns="" val="898972603"/>
                    </a:ext>
                  </a:extLst>
                </a:gridCol>
              </a:tblGrid>
              <a:tr h="64008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14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Tutoría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Asesoría Técnica </a:t>
                      </a:r>
                      <a:r>
                        <a:rPr lang="es-MX" sz="1400" b="1" dirty="0" smtClean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Pedagógica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14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3478310"/>
                  </a:ext>
                </a:extLst>
              </a:tr>
              <a:tr h="33689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Fechas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14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678394"/>
                  </a:ext>
                </a:extLst>
              </a:tr>
              <a:tr h="427703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Disposiciones del proceso de selección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66305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Emisión de los Lineamientos Generales para la prestación del Servicio de Asesoría y Acompañamiento a las Escuelas (SAAE)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28 de febrero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118841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Expedición de Disposiciones del proceso de selección y desarrollo de las funciones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9D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6 de marzo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9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18349"/>
                  </a:ext>
                </a:extLst>
              </a:tr>
              <a:tr h="5486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Publicación de Perfiles Profesionales, Criterios e Indicadores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13 de marzo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6284104"/>
                  </a:ext>
                </a:extLst>
              </a:tr>
              <a:tr h="410005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I. Fase previa del proceso de selección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1114243"/>
                  </a:ext>
                </a:extLst>
              </a:tr>
              <a:tr h="5161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Emisión de convocatoria base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de abril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732763"/>
                  </a:ext>
                </a:extLst>
              </a:tr>
              <a:tr h="5309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Validación de Convocatorias Estatales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9D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 al 30 de abril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9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8055701"/>
                  </a:ext>
                </a:extLst>
              </a:tr>
              <a:tr h="5161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Publicación y difusión de las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Convocatorias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al 15 de mayo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USCMM, AEMS y ODE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1785822"/>
                  </a:ext>
                </a:extLst>
              </a:tr>
              <a:tr h="516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Recepción de documentos e integración de expedientes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9D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al 30 de junio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9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AEMS y ODE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1287227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3574322" y="631259"/>
            <a:ext cx="5211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VI. Reconocimiento: Tutoría y Asesoría Técnica</a:t>
            </a:r>
            <a:endParaRPr lang="en-US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2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41</a:t>
            </a:fld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691300"/>
              </p:ext>
            </p:extLst>
          </p:nvPr>
        </p:nvGraphicFramePr>
        <p:xfrm>
          <a:off x="516194" y="1460659"/>
          <a:ext cx="11153721" cy="4583619"/>
        </p:xfrm>
        <a:graphic>
          <a:graphicData uri="http://schemas.openxmlformats.org/drawingml/2006/table">
            <a:tbl>
              <a:tblPr firstRow="1" firstCol="1" bandRow="1"/>
              <a:tblGrid>
                <a:gridCol w="591148">
                  <a:extLst>
                    <a:ext uri="{9D8B030D-6E8A-4147-A177-3AD203B41FA5}">
                      <a16:colId xmlns:a16="http://schemas.microsoft.com/office/drawing/2014/main" xmlns="" val="1028790350"/>
                    </a:ext>
                  </a:extLst>
                </a:gridCol>
                <a:gridCol w="4544025">
                  <a:extLst>
                    <a:ext uri="{9D8B030D-6E8A-4147-A177-3AD203B41FA5}">
                      <a16:colId xmlns:a16="http://schemas.microsoft.com/office/drawing/2014/main" xmlns="" val="3420546216"/>
                    </a:ext>
                  </a:extLst>
                </a:gridCol>
                <a:gridCol w="2289586">
                  <a:extLst>
                    <a:ext uri="{9D8B030D-6E8A-4147-A177-3AD203B41FA5}">
                      <a16:colId xmlns:a16="http://schemas.microsoft.com/office/drawing/2014/main" xmlns="" val="3481918260"/>
                    </a:ext>
                  </a:extLst>
                </a:gridCol>
                <a:gridCol w="2029135">
                  <a:extLst>
                    <a:ext uri="{9D8B030D-6E8A-4147-A177-3AD203B41FA5}">
                      <a16:colId xmlns:a16="http://schemas.microsoft.com/office/drawing/2014/main" xmlns="" val="954386307"/>
                    </a:ext>
                  </a:extLst>
                </a:gridCol>
                <a:gridCol w="1699827">
                  <a:extLst>
                    <a:ext uri="{9D8B030D-6E8A-4147-A177-3AD203B41FA5}">
                      <a16:colId xmlns:a16="http://schemas.microsoft.com/office/drawing/2014/main" xmlns="" val="165908711"/>
                    </a:ext>
                  </a:extLst>
                </a:gridCol>
              </a:tblGrid>
              <a:tr h="7410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Tutoría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Asesoría Técnica Pedagógica 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2515381"/>
                  </a:ext>
                </a:extLst>
              </a:tr>
              <a:tr h="36871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Fechas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2635953"/>
                  </a:ext>
                </a:extLst>
              </a:tr>
              <a:tr h="324464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II. Fase de aplicación del proceso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2619314"/>
                  </a:ext>
                </a:extLst>
              </a:tr>
              <a:tr h="888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Valoración de los elementos multifactoriales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al 17 de julio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USCMM, AEMS y ODE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9720393"/>
                  </a:ext>
                </a:extLst>
              </a:tr>
              <a:tr h="306595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III. Fase de emisión de resultados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903679"/>
                  </a:ext>
                </a:extLst>
              </a:tr>
              <a:tr h="888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Proceso público para poner a disposición de las AE y de las representaciones sindicales, los resultados de la valoración de los elementos multifactoriales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 de julio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 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023026"/>
                  </a:ext>
                </a:extLst>
              </a:tr>
              <a:tr h="888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Publicación de resultados 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 de julio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 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3900076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574322" y="1045959"/>
            <a:ext cx="5211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VI. Reconocimiento: Tutoría y Asesoría Técnica</a:t>
            </a:r>
            <a:endParaRPr lang="en-US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85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42</a:t>
            </a:fld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32213"/>
              </p:ext>
            </p:extLst>
          </p:nvPr>
        </p:nvGraphicFramePr>
        <p:xfrm>
          <a:off x="501445" y="1401100"/>
          <a:ext cx="11194026" cy="5004956"/>
        </p:xfrm>
        <a:graphic>
          <a:graphicData uri="http://schemas.openxmlformats.org/drawingml/2006/table">
            <a:tbl>
              <a:tblPr firstRow="1" firstCol="1" bandRow="1"/>
              <a:tblGrid>
                <a:gridCol w="593284">
                  <a:extLst>
                    <a:ext uri="{9D8B030D-6E8A-4147-A177-3AD203B41FA5}">
                      <a16:colId xmlns:a16="http://schemas.microsoft.com/office/drawing/2014/main" xmlns="" val="1028790350"/>
                    </a:ext>
                  </a:extLst>
                </a:gridCol>
                <a:gridCol w="4560446">
                  <a:extLst>
                    <a:ext uri="{9D8B030D-6E8A-4147-A177-3AD203B41FA5}">
                      <a16:colId xmlns:a16="http://schemas.microsoft.com/office/drawing/2014/main" xmlns="" val="3420546216"/>
                    </a:ext>
                  </a:extLst>
                </a:gridCol>
                <a:gridCol w="1964806">
                  <a:extLst>
                    <a:ext uri="{9D8B030D-6E8A-4147-A177-3AD203B41FA5}">
                      <a16:colId xmlns:a16="http://schemas.microsoft.com/office/drawing/2014/main" xmlns="" val="3481918260"/>
                    </a:ext>
                  </a:extLst>
                </a:gridCol>
                <a:gridCol w="2075883">
                  <a:extLst>
                    <a:ext uri="{9D8B030D-6E8A-4147-A177-3AD203B41FA5}">
                      <a16:colId xmlns:a16="http://schemas.microsoft.com/office/drawing/2014/main" xmlns="" val="954386307"/>
                    </a:ext>
                  </a:extLst>
                </a:gridCol>
                <a:gridCol w="1999607">
                  <a:extLst>
                    <a:ext uri="{9D8B030D-6E8A-4147-A177-3AD203B41FA5}">
                      <a16:colId xmlns:a16="http://schemas.microsoft.com/office/drawing/2014/main" xmlns="" val="4186212498"/>
                    </a:ext>
                  </a:extLst>
                </a:gridCol>
              </a:tblGrid>
              <a:tr h="68832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Tutoría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Asesoría Técnica Pedagógica 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2515381"/>
                  </a:ext>
                </a:extLst>
              </a:tr>
              <a:tr h="40305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Fechas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2635953"/>
                  </a:ext>
                </a:extLst>
              </a:tr>
              <a:tr h="471949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IV. Fase de asignación 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5466255"/>
                  </a:ext>
                </a:extLst>
              </a:tr>
              <a:tr h="688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Registro en el sistema de la USCMM 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14 de agosto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USCMM, AEMS y ODE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6534713"/>
                  </a:ext>
                </a:extLst>
              </a:tr>
              <a:tr h="688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Asignación de la función conforme a las necesidades del servicio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 de agosto a 18 de septiembre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AEMS y ODE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342019"/>
                  </a:ext>
                </a:extLst>
              </a:tr>
              <a:tr h="688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Entrega de resultados del proceso de  selección a la Comisión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30 de septiembre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5340141"/>
                  </a:ext>
                </a:extLst>
              </a:tr>
              <a:tr h="688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Capacitación a las funciones específicas. Tutoría, Asesoría Técnica y asesoría Técnica Pedagógica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30 de noviembre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AEMS y ODE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9308729"/>
                  </a:ext>
                </a:extLst>
              </a:tr>
              <a:tr h="688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Seguimiento de la función 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Durante el Ciclo Escolar 2020-2021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USCMM, AEMS y ODE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6178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726722" y="1006631"/>
            <a:ext cx="5211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VI. Reconocimiento: Tutoría y Asesoría Técnica</a:t>
            </a:r>
            <a:endParaRPr lang="en-US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19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43</a:t>
            </a:fld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0" y="2875935"/>
            <a:ext cx="12192000" cy="1569660"/>
          </a:xfrm>
          <a:prstGeom prst="rect">
            <a:avLst/>
          </a:prstGeom>
          <a:solidFill>
            <a:srgbClr val="B08A5A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MX" sz="3200" b="1" dirty="0" smtClean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es-MX" sz="32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VII. EVALUACIÓN DIAGNÓSTICA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4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44</a:t>
            </a:fld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731910"/>
              </p:ext>
            </p:extLst>
          </p:nvPr>
        </p:nvGraphicFramePr>
        <p:xfrm>
          <a:off x="501445" y="1431880"/>
          <a:ext cx="11194026" cy="5211890"/>
        </p:xfrm>
        <a:graphic>
          <a:graphicData uri="http://schemas.openxmlformats.org/drawingml/2006/table">
            <a:tbl>
              <a:tblPr firstRow="1" firstCol="1" bandRow="1"/>
              <a:tblGrid>
                <a:gridCol w="685850">
                  <a:extLst>
                    <a:ext uri="{9D8B030D-6E8A-4147-A177-3AD203B41FA5}">
                      <a16:colId xmlns:a16="http://schemas.microsoft.com/office/drawing/2014/main" xmlns="" val="441684903"/>
                    </a:ext>
                  </a:extLst>
                </a:gridCol>
                <a:gridCol w="6037915">
                  <a:extLst>
                    <a:ext uri="{9D8B030D-6E8A-4147-A177-3AD203B41FA5}">
                      <a16:colId xmlns:a16="http://schemas.microsoft.com/office/drawing/2014/main" xmlns="" val="3920821897"/>
                    </a:ext>
                  </a:extLst>
                </a:gridCol>
                <a:gridCol w="2535190">
                  <a:extLst>
                    <a:ext uri="{9D8B030D-6E8A-4147-A177-3AD203B41FA5}">
                      <a16:colId xmlns:a16="http://schemas.microsoft.com/office/drawing/2014/main" xmlns="" val="2369401140"/>
                    </a:ext>
                  </a:extLst>
                </a:gridCol>
                <a:gridCol w="1935071">
                  <a:extLst>
                    <a:ext uri="{9D8B030D-6E8A-4147-A177-3AD203B41FA5}">
                      <a16:colId xmlns:a16="http://schemas.microsoft.com/office/drawing/2014/main" xmlns="" val="2604439697"/>
                    </a:ext>
                  </a:extLst>
                </a:gridCol>
              </a:tblGrid>
              <a:tr h="3726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 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9912365"/>
                  </a:ext>
                </a:extLst>
              </a:tr>
              <a:tr h="353961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Disposiciones para el proceso de selección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7941796"/>
                  </a:ext>
                </a:extLst>
              </a:tr>
              <a:tr h="897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Publicación de Lineamientos para la evaluación diagnóstica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Enero 2020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Comisión Nacional para la Mejora Continua de la Educación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0158671"/>
                  </a:ext>
                </a:extLst>
              </a:tr>
              <a:tr h="897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Expedición de la normativa de los procesos de la evaluación diagnóstica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Enero 2020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USCMM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7494718"/>
                  </a:ext>
                </a:extLst>
              </a:tr>
              <a:tr h="897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Publicación de criterios e indicadores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Enero 2020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USCMM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177832"/>
                  </a:ext>
                </a:extLst>
              </a:tr>
              <a:tr h="897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Publicación de mecanismos de participación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Enero 2020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USCMM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075300"/>
                  </a:ext>
                </a:extLst>
              </a:tr>
              <a:tr h="897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Diseño y desarrollo del proceso para apreciar las capacidades, conocimientos, aptitudes, habilidades, destrezas y actitudes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De febrero  a julio 2020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USCMM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3707655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4714864" y="1056562"/>
            <a:ext cx="3108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VII. Evaluación Diagnóstica</a:t>
            </a:r>
            <a:endParaRPr lang="en-US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34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45</a:t>
            </a:fld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842722"/>
              </p:ext>
            </p:extLst>
          </p:nvPr>
        </p:nvGraphicFramePr>
        <p:xfrm>
          <a:off x="501445" y="1456126"/>
          <a:ext cx="11194026" cy="4298346"/>
        </p:xfrm>
        <a:graphic>
          <a:graphicData uri="http://schemas.openxmlformats.org/drawingml/2006/table">
            <a:tbl>
              <a:tblPr firstRow="1" firstCol="1" bandRow="1"/>
              <a:tblGrid>
                <a:gridCol w="685850">
                  <a:extLst>
                    <a:ext uri="{9D8B030D-6E8A-4147-A177-3AD203B41FA5}">
                      <a16:colId xmlns:a16="http://schemas.microsoft.com/office/drawing/2014/main" xmlns="" val="441684903"/>
                    </a:ext>
                  </a:extLst>
                </a:gridCol>
                <a:gridCol w="6037915">
                  <a:extLst>
                    <a:ext uri="{9D8B030D-6E8A-4147-A177-3AD203B41FA5}">
                      <a16:colId xmlns:a16="http://schemas.microsoft.com/office/drawing/2014/main" xmlns="" val="3920821897"/>
                    </a:ext>
                  </a:extLst>
                </a:gridCol>
                <a:gridCol w="2535190">
                  <a:extLst>
                    <a:ext uri="{9D8B030D-6E8A-4147-A177-3AD203B41FA5}">
                      <a16:colId xmlns:a16="http://schemas.microsoft.com/office/drawing/2014/main" xmlns="" val="2369401140"/>
                    </a:ext>
                  </a:extLst>
                </a:gridCol>
                <a:gridCol w="1935071">
                  <a:extLst>
                    <a:ext uri="{9D8B030D-6E8A-4147-A177-3AD203B41FA5}">
                      <a16:colId xmlns:a16="http://schemas.microsoft.com/office/drawing/2014/main" xmlns="" val="2604439697"/>
                    </a:ext>
                  </a:extLst>
                </a:gridCol>
              </a:tblGrid>
              <a:tr h="3726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 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9912365"/>
                  </a:ext>
                </a:extLst>
              </a:tr>
              <a:tr h="337468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s-MX" sz="1400" b="1" kern="1200" dirty="0" smtClean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I. Fase de registro y validación de participantes</a:t>
                      </a:r>
                      <a:endParaRPr lang="en-US" sz="1400" b="1" kern="12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400" b="1" kern="1200" dirty="0">
                        <a:solidFill>
                          <a:srgbClr val="696663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E9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0657094"/>
                  </a:ext>
                </a:extLst>
              </a:tr>
              <a:tr h="89705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6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Publicación de convocatoria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Al 30 de abril 2020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3006343"/>
                  </a:ext>
                </a:extLst>
              </a:tr>
              <a:tr h="89705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7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Registro de participantes en el sistema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De 1 mayo al 15 de junio 2020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694233"/>
                  </a:ext>
                </a:extLst>
              </a:tr>
              <a:tr h="89705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8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Validación de participantes 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Del 15 de junio al 10 de julio 2020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USCMM, AEMS y ODE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5047447"/>
                  </a:ext>
                </a:extLst>
              </a:tr>
              <a:tr h="89705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9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Notificación a los participantes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Del 14 de agosto al  2020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USCMM, AEMS y ODE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1283373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4714864" y="980216"/>
            <a:ext cx="3108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VII. Evaluación Diagnóstica</a:t>
            </a:r>
            <a:endParaRPr lang="en-US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35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46</a:t>
            </a:fld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353432"/>
              </p:ext>
            </p:extLst>
          </p:nvPr>
        </p:nvGraphicFramePr>
        <p:xfrm>
          <a:off x="516194" y="1392511"/>
          <a:ext cx="11194024" cy="3774951"/>
        </p:xfrm>
        <a:graphic>
          <a:graphicData uri="http://schemas.openxmlformats.org/drawingml/2006/table">
            <a:tbl>
              <a:tblPr firstRow="1" firstCol="1" bandRow="1"/>
              <a:tblGrid>
                <a:gridCol w="679842">
                  <a:extLst>
                    <a:ext uri="{9D8B030D-6E8A-4147-A177-3AD203B41FA5}">
                      <a16:colId xmlns:a16="http://schemas.microsoft.com/office/drawing/2014/main" xmlns="" val="441684903"/>
                    </a:ext>
                  </a:extLst>
                </a:gridCol>
                <a:gridCol w="5985030">
                  <a:extLst>
                    <a:ext uri="{9D8B030D-6E8A-4147-A177-3AD203B41FA5}">
                      <a16:colId xmlns:a16="http://schemas.microsoft.com/office/drawing/2014/main" xmlns="" val="3920821897"/>
                    </a:ext>
                  </a:extLst>
                </a:gridCol>
                <a:gridCol w="2512984">
                  <a:extLst>
                    <a:ext uri="{9D8B030D-6E8A-4147-A177-3AD203B41FA5}">
                      <a16:colId xmlns:a16="http://schemas.microsoft.com/office/drawing/2014/main" xmlns="" val="2369401140"/>
                    </a:ext>
                  </a:extLst>
                </a:gridCol>
                <a:gridCol w="2016168">
                  <a:extLst>
                    <a:ext uri="{9D8B030D-6E8A-4147-A177-3AD203B41FA5}">
                      <a16:colId xmlns:a16="http://schemas.microsoft.com/office/drawing/2014/main" xmlns="" val="2604439697"/>
                    </a:ext>
                  </a:extLst>
                </a:gridCol>
              </a:tblGrid>
              <a:tr h="5615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 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9912365"/>
                  </a:ext>
                </a:extLst>
              </a:tr>
              <a:tr h="405687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II. Fase de aplicación de estrategia de valoración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7941796"/>
                  </a:ext>
                </a:extLst>
              </a:tr>
              <a:tr h="5615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</a:rPr>
                        <a:t>10</a:t>
                      </a:r>
                      <a:endParaRPr lang="en-US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</a:rPr>
                        <a:t>Aplicación de instrumentos de evaluación de docentes,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</a:rPr>
                        <a:t>directores</a:t>
                      </a:r>
                      <a:r>
                        <a:rPr lang="es-MX" sz="1400" baseline="0" dirty="0"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</a:rPr>
                        <a:t>y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</a:rPr>
                        <a:t> supervisores.</a:t>
                      </a:r>
                      <a:endParaRPr lang="en-US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</a:rPr>
                        <a:t> De Septiembre a Octubre  de 2020</a:t>
                      </a:r>
                      <a:endParaRPr lang="en-US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USCMM, AEMS y ODE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0158671"/>
                  </a:ext>
                </a:extLst>
              </a:tr>
              <a:tr h="561544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s-MX" sz="1400" b="1" kern="1200" dirty="0" smtClean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III. Fase de integración y emisión de resultados para la retroalimentación</a:t>
                      </a:r>
                      <a:endParaRPr lang="en-US" sz="1400" b="1" kern="12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b="1" kern="12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0657094"/>
                  </a:ext>
                </a:extLst>
              </a:tr>
              <a:tr h="5615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11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Integración y procesamiento de la información para la emisión de resultados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De Noviembre a Diciembre de 2020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3006343"/>
                  </a:ext>
                </a:extLst>
              </a:tr>
              <a:tr h="5615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12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Emisión de dictamen individual de las fortalezas y áreas de oportunidad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11 de enero  de 2021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694233"/>
                  </a:ext>
                </a:extLst>
              </a:tr>
              <a:tr h="5615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13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Remisión de resultados de la evaluación diagnóstica a las instancias correspondientes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Al 18 de enero de 2021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USCMM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5929" marR="6592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5047447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4714864" y="980216"/>
            <a:ext cx="3108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VII. Evaluación Diagnóstica</a:t>
            </a:r>
            <a:endParaRPr lang="en-US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47</a:t>
            </a:fld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0" y="2875935"/>
            <a:ext cx="12192000" cy="1569660"/>
          </a:xfrm>
          <a:prstGeom prst="rect">
            <a:avLst/>
          </a:prstGeom>
          <a:solidFill>
            <a:srgbClr val="99314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MX" sz="3200" b="1" dirty="0" smtClean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es-MX" sz="32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EDUCACIÓN BÁSICA Y EDUCACIÓN MEDIA SUPERIOR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3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48</a:t>
            </a:fld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0" y="2875935"/>
            <a:ext cx="12192000" cy="1569660"/>
          </a:xfrm>
          <a:prstGeom prst="rect">
            <a:avLst/>
          </a:prstGeom>
          <a:solidFill>
            <a:srgbClr val="B08A5A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MX" sz="3200" b="1" dirty="0" smtClean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571500" indent="-571500" algn="ctr">
              <a:buAutoNum type="romanUcPeriod"/>
            </a:pPr>
            <a:r>
              <a:rPr lang="es-MX" sz="32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RECONOCIMIENTO: BECA COMISIÓN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0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49</a:t>
            </a:fld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347056"/>
              </p:ext>
            </p:extLst>
          </p:nvPr>
        </p:nvGraphicFramePr>
        <p:xfrm>
          <a:off x="501444" y="1149493"/>
          <a:ext cx="11164530" cy="5537426"/>
        </p:xfrm>
        <a:graphic>
          <a:graphicData uri="http://schemas.openxmlformats.org/drawingml/2006/table">
            <a:tbl>
              <a:tblPr firstRow="1" firstCol="1" bandRow="1"/>
              <a:tblGrid>
                <a:gridCol w="687735">
                  <a:extLst>
                    <a:ext uri="{9D8B030D-6E8A-4147-A177-3AD203B41FA5}">
                      <a16:colId xmlns:a16="http://schemas.microsoft.com/office/drawing/2014/main" xmlns="" val="2775975829"/>
                    </a:ext>
                  </a:extLst>
                </a:gridCol>
                <a:gridCol w="5961858">
                  <a:extLst>
                    <a:ext uri="{9D8B030D-6E8A-4147-A177-3AD203B41FA5}">
                      <a16:colId xmlns:a16="http://schemas.microsoft.com/office/drawing/2014/main" xmlns="" val="1887168078"/>
                    </a:ext>
                  </a:extLst>
                </a:gridCol>
                <a:gridCol w="1411197">
                  <a:extLst>
                    <a:ext uri="{9D8B030D-6E8A-4147-A177-3AD203B41FA5}">
                      <a16:colId xmlns:a16="http://schemas.microsoft.com/office/drawing/2014/main" xmlns="" val="995156333"/>
                    </a:ext>
                  </a:extLst>
                </a:gridCol>
                <a:gridCol w="3103740">
                  <a:extLst>
                    <a:ext uri="{9D8B030D-6E8A-4147-A177-3AD203B41FA5}">
                      <a16:colId xmlns:a16="http://schemas.microsoft.com/office/drawing/2014/main" xmlns="" val="3969653873"/>
                    </a:ext>
                  </a:extLst>
                </a:gridCol>
              </a:tblGrid>
              <a:tr h="4292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3461353"/>
                  </a:ext>
                </a:extLst>
              </a:tr>
              <a:tr h="471949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Disposiciones del proceso de selección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855273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Expedición de </a:t>
                      </a:r>
                      <a:r>
                        <a:rPr lang="es-MX" sz="1400" b="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Lineamientos</a:t>
                      </a:r>
                      <a:r>
                        <a:rPr lang="es-MX" sz="1400" b="1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 proceso de selección de la Beca Comisión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marzo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6339709"/>
                  </a:ext>
                </a:extLst>
              </a:tr>
              <a:tr h="421804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kern="12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I. Fase previa del proceso de selección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92831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Emisión de convocatoria base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marzo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550422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Validación de Convocatorias Estatales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 23 al 27 de marzo 2020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282732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Publicación y difusión de las Convocatorias Estatales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marzo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03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abril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Autoridades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Educativas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8573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Registro de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aspirantes. Recepción de documentos e integración de expedientes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 20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abril al 8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mayo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Autoridades Educativas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796382"/>
                  </a:ext>
                </a:extLst>
              </a:tr>
              <a:tr h="3739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II. Fase de aplicación del proceso</a:t>
                      </a:r>
                      <a:endParaRPr lang="es-MX" sz="1400" dirty="0" smtClean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310824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Valoración de los elementos multifactoriales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al 29 de mayo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2020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Autoridades Educativas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6127804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4234692" y="810939"/>
            <a:ext cx="3849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I. Reconocimiento: Beca Comisión</a:t>
            </a:r>
            <a:endParaRPr lang="en-US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0" y="2875935"/>
            <a:ext cx="12192000" cy="2062103"/>
          </a:xfrm>
          <a:prstGeom prst="rect">
            <a:avLst/>
          </a:prstGeom>
          <a:solidFill>
            <a:srgbClr val="B08A5A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MX" sz="3200" b="1" dirty="0" smtClean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es-MX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I</a:t>
            </a:r>
            <a:r>
              <a:rPr lang="es-MX" sz="32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I. PROMOCIÓN A FUNCIONES DIRECTIVAS Y DE SUPERVISIÓN (PROMOCIÓN VERTICAL)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40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50</a:t>
            </a:fld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606020"/>
              </p:ext>
            </p:extLst>
          </p:nvPr>
        </p:nvGraphicFramePr>
        <p:xfrm>
          <a:off x="503455" y="1554531"/>
          <a:ext cx="11311604" cy="4869370"/>
        </p:xfrm>
        <a:graphic>
          <a:graphicData uri="http://schemas.openxmlformats.org/drawingml/2006/table">
            <a:tbl>
              <a:tblPr firstRow="1" firstCol="1" bandRow="1"/>
              <a:tblGrid>
                <a:gridCol w="696795">
                  <a:extLst>
                    <a:ext uri="{9D8B030D-6E8A-4147-A177-3AD203B41FA5}">
                      <a16:colId xmlns:a16="http://schemas.microsoft.com/office/drawing/2014/main" xmlns="" val="2487297372"/>
                    </a:ext>
                  </a:extLst>
                </a:gridCol>
                <a:gridCol w="5277029">
                  <a:extLst>
                    <a:ext uri="{9D8B030D-6E8A-4147-A177-3AD203B41FA5}">
                      <a16:colId xmlns:a16="http://schemas.microsoft.com/office/drawing/2014/main" xmlns="" val="2045441661"/>
                    </a:ext>
                  </a:extLst>
                </a:gridCol>
                <a:gridCol w="1833303">
                  <a:extLst>
                    <a:ext uri="{9D8B030D-6E8A-4147-A177-3AD203B41FA5}">
                      <a16:colId xmlns:a16="http://schemas.microsoft.com/office/drawing/2014/main" xmlns="" val="766929787"/>
                    </a:ext>
                  </a:extLst>
                </a:gridCol>
                <a:gridCol w="3504477">
                  <a:extLst>
                    <a:ext uri="{9D8B030D-6E8A-4147-A177-3AD203B41FA5}">
                      <a16:colId xmlns:a16="http://schemas.microsoft.com/office/drawing/2014/main" xmlns="" val="2751552596"/>
                    </a:ext>
                  </a:extLst>
                </a:gridCol>
              </a:tblGrid>
              <a:tr h="379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5724399"/>
                  </a:ext>
                </a:extLst>
              </a:tr>
              <a:tr h="700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Proceso público para poner a disposición de las AE y de las representaciones sindicales, los resultados de la valoración de los elementos multifactoriales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al 5 de junio 2020</a:t>
                      </a:r>
                      <a:endParaRPr lang="es-MX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 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72099572"/>
                  </a:ext>
                </a:extLst>
              </a:tr>
              <a:tr h="45504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Publicación de resultados 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de junio</a:t>
                      </a: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 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2060755"/>
                  </a:ext>
                </a:extLst>
              </a:tr>
              <a:tr h="379658">
                <a:tc gridSpan="4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b="1" kern="12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IV. Fase de asignación 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0132955"/>
                  </a:ext>
                </a:extLst>
              </a:tr>
              <a:tr h="700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s-MX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Asignación de la Beca Comisión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partir del 16 de julio 2020</a:t>
                      </a:r>
                      <a:endParaRPr lang="es-MX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Autoridades Educativas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5153395"/>
                  </a:ext>
                </a:extLst>
              </a:tr>
              <a:tr h="700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MX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Registro en el sistema de la USCMM 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partir del 16 de julio 2020</a:t>
                      </a:r>
                      <a:endParaRPr lang="es-MX" sz="140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Autoridades Educativas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603340"/>
                  </a:ext>
                </a:extLst>
              </a:tr>
              <a:tr h="700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Entrega de resultados del proceso de  selección a la Comisión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30 de septiembre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2549257"/>
                  </a:ext>
                </a:extLst>
              </a:tr>
              <a:tr h="700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Seguimiento al cumplimiento de obligaciones derivadas de la Beca Comisión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Durante la duración de la Beca y durante el periodo posterior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USCMM, Autoridades Educativas, Autoridades de educación media superior y ODES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4308726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4234692" y="1031509"/>
            <a:ext cx="3849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I. Reconocimiento: Beca Comisión</a:t>
            </a:r>
            <a:endParaRPr lang="en-US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47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6</a:t>
            </a:fld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175255"/>
              </p:ext>
            </p:extLst>
          </p:nvPr>
        </p:nvGraphicFramePr>
        <p:xfrm>
          <a:off x="486698" y="937028"/>
          <a:ext cx="11204934" cy="5823635"/>
        </p:xfrm>
        <a:graphic>
          <a:graphicData uri="http://schemas.openxmlformats.org/drawingml/2006/table">
            <a:tbl>
              <a:tblPr firstRow="1" firstCol="1" bandRow="1"/>
              <a:tblGrid>
                <a:gridCol w="686518">
                  <a:extLst>
                    <a:ext uri="{9D8B030D-6E8A-4147-A177-3AD203B41FA5}">
                      <a16:colId xmlns:a16="http://schemas.microsoft.com/office/drawing/2014/main" xmlns="" val="441684903"/>
                    </a:ext>
                  </a:extLst>
                </a:gridCol>
                <a:gridCol w="6043799">
                  <a:extLst>
                    <a:ext uri="{9D8B030D-6E8A-4147-A177-3AD203B41FA5}">
                      <a16:colId xmlns:a16="http://schemas.microsoft.com/office/drawing/2014/main" xmlns="" val="3920821897"/>
                    </a:ext>
                  </a:extLst>
                </a:gridCol>
                <a:gridCol w="2537660">
                  <a:extLst>
                    <a:ext uri="{9D8B030D-6E8A-4147-A177-3AD203B41FA5}">
                      <a16:colId xmlns:a16="http://schemas.microsoft.com/office/drawing/2014/main" xmlns="" val="2369401140"/>
                    </a:ext>
                  </a:extLst>
                </a:gridCol>
                <a:gridCol w="1936957">
                  <a:extLst>
                    <a:ext uri="{9D8B030D-6E8A-4147-A177-3AD203B41FA5}">
                      <a16:colId xmlns:a16="http://schemas.microsoft.com/office/drawing/2014/main" xmlns="" val="2604439697"/>
                    </a:ext>
                  </a:extLst>
                </a:gridCol>
              </a:tblGrid>
              <a:tr h="331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 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9912365"/>
                  </a:ext>
                </a:extLst>
              </a:tr>
              <a:tr h="398207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Disposiciones para el proceso de selección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794179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Expedición de Lineamientos del proceso de selección para la promoción a la función directiva o de supervisión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6 de diciembre 2019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0158671"/>
                  </a:ext>
                </a:extLst>
              </a:tr>
              <a:tr h="5102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Publicación de Perfiles Profesionales, Criterios e Indicadores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13 de diciembre 2019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74947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Publicación de disposiciones específicas. Mecanismos y procedimientos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13 de diciembre 2019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177832"/>
                  </a:ext>
                </a:extLst>
              </a:tr>
              <a:tr h="584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Diseño y elaboración de las herramientas del sistema de apreciación de conocimientos y aptitudes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 7 de enero al 31 de marzo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</a:rPr>
                        <a:t>USCMM</a:t>
                      </a:r>
                      <a:endParaRPr lang="en-US" sz="1400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075300"/>
                  </a:ext>
                </a:extLst>
              </a:tr>
              <a:tr h="374609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Fase previa al proceso de selección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rgbClr val="696663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E9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0657094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Emisión de convocatoria base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24 de enero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300634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Publicación de convocatorias para el proceso de selección en las entidades federativas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14 de febrero 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 y Autoridades Educativas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694233"/>
                  </a:ext>
                </a:extLst>
              </a:tr>
              <a:tr h="5250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Pre-registro de aspirantes 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 15 al 28 de febrero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504744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Registro de aspirantes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 19 de febrero al 3 de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marzo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Autoridades Educativas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1283373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435116" y="601386"/>
            <a:ext cx="5591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II. Proceso de selección para la Promoción vertical</a:t>
            </a:r>
            <a:endParaRPr lang="en-US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35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7</a:t>
            </a:fld>
            <a:endParaRPr lang="es-MX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193957"/>
              </p:ext>
            </p:extLst>
          </p:nvPr>
        </p:nvGraphicFramePr>
        <p:xfrm>
          <a:off x="516194" y="1010206"/>
          <a:ext cx="11255597" cy="4897304"/>
        </p:xfrm>
        <a:graphic>
          <a:graphicData uri="http://schemas.openxmlformats.org/drawingml/2006/table">
            <a:tbl>
              <a:tblPr firstRow="1" firstCol="1" bandRow="1"/>
              <a:tblGrid>
                <a:gridCol w="578157">
                  <a:extLst>
                    <a:ext uri="{9D8B030D-6E8A-4147-A177-3AD203B41FA5}">
                      <a16:colId xmlns:a16="http://schemas.microsoft.com/office/drawing/2014/main" xmlns="" val="2141215470"/>
                    </a:ext>
                  </a:extLst>
                </a:gridCol>
                <a:gridCol w="6516479">
                  <a:extLst>
                    <a:ext uri="{9D8B030D-6E8A-4147-A177-3AD203B41FA5}">
                      <a16:colId xmlns:a16="http://schemas.microsoft.com/office/drawing/2014/main" xmlns="" val="1686968741"/>
                    </a:ext>
                  </a:extLst>
                </a:gridCol>
                <a:gridCol w="2437697">
                  <a:extLst>
                    <a:ext uri="{9D8B030D-6E8A-4147-A177-3AD203B41FA5}">
                      <a16:colId xmlns:a16="http://schemas.microsoft.com/office/drawing/2014/main" xmlns="" val="888476670"/>
                    </a:ext>
                  </a:extLst>
                </a:gridCol>
                <a:gridCol w="1723264">
                  <a:extLst>
                    <a:ext uri="{9D8B030D-6E8A-4147-A177-3AD203B41FA5}">
                      <a16:colId xmlns:a16="http://schemas.microsoft.com/office/drawing/2014/main" xmlns="" val="3727043709"/>
                    </a:ext>
                  </a:extLst>
                </a:gridCol>
              </a:tblGrid>
              <a:tr h="3518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</a:t>
                      </a:r>
                      <a:r>
                        <a:rPr lang="es-MX" sz="1400" b="1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3806157"/>
                  </a:ext>
                </a:extLst>
              </a:tr>
              <a:tr h="353962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</a:t>
                      </a: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Fase de aplicación del proceso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rgbClr val="696663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E9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89676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Cuestionario de actitudes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 20 de abril  al 04 de mayo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 y Autoridades Educativas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176645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Encuesta de percepción al reconocimiento docente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 20 de abril  al 04 de mayo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 y Autoridades Educativas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1304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Aplicación de instrumento de valoración de conocimientos y aptitudes 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 y 17 de mayo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 y Autoridades Educativas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7406433"/>
                  </a:ext>
                </a:extLst>
              </a:tr>
              <a:tr h="351011">
                <a:tc gridSpan="4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b="1" kern="12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III. Fase de integración y emisión de resultados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813937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Emisión de criterios para la integración de los resultados de la valoración de los elementos multifactoriales 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12 de junio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88449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Compilación de datos de los elementos multifactoriales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 13 de marzo al 29 de mayo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</a:rPr>
                        <a:t>USCMM</a:t>
                      </a:r>
                      <a:endParaRPr lang="en-US" sz="1400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36424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Ejecución de protocolos de análisis de los elementos multifactoriales 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 18 de mayo al 12 de junio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</a:rPr>
                        <a:t>USCMM</a:t>
                      </a:r>
                      <a:endParaRPr lang="en-US" sz="1400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5604720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3435116" y="601386"/>
            <a:ext cx="5591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II. Proceso de selección para la Promoción vertical</a:t>
            </a:r>
            <a:endParaRPr lang="en-US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3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8</a:t>
            </a:fld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499814"/>
              </p:ext>
            </p:extLst>
          </p:nvPr>
        </p:nvGraphicFramePr>
        <p:xfrm>
          <a:off x="545691" y="891236"/>
          <a:ext cx="11366908" cy="5966764"/>
        </p:xfrm>
        <a:graphic>
          <a:graphicData uri="http://schemas.openxmlformats.org/drawingml/2006/table">
            <a:tbl>
              <a:tblPr firstRow="1" firstCol="1" bandRow="1"/>
              <a:tblGrid>
                <a:gridCol w="581966">
                  <a:extLst>
                    <a:ext uri="{9D8B030D-6E8A-4147-A177-3AD203B41FA5}">
                      <a16:colId xmlns:a16="http://schemas.microsoft.com/office/drawing/2014/main" xmlns="" val="641183002"/>
                    </a:ext>
                  </a:extLst>
                </a:gridCol>
                <a:gridCol w="6582832">
                  <a:extLst>
                    <a:ext uri="{9D8B030D-6E8A-4147-A177-3AD203B41FA5}">
                      <a16:colId xmlns:a16="http://schemas.microsoft.com/office/drawing/2014/main" xmlns="" val="4265023476"/>
                    </a:ext>
                  </a:extLst>
                </a:gridCol>
                <a:gridCol w="2461804">
                  <a:extLst>
                    <a:ext uri="{9D8B030D-6E8A-4147-A177-3AD203B41FA5}">
                      <a16:colId xmlns:a16="http://schemas.microsoft.com/office/drawing/2014/main" xmlns="" val="1644518417"/>
                    </a:ext>
                  </a:extLst>
                </a:gridCol>
                <a:gridCol w="1740306">
                  <a:extLst>
                    <a:ext uri="{9D8B030D-6E8A-4147-A177-3AD203B41FA5}">
                      <a16:colId xmlns:a16="http://schemas.microsoft.com/office/drawing/2014/main" xmlns="" val="1762105855"/>
                    </a:ext>
                  </a:extLst>
                </a:gridCol>
              </a:tblGrid>
              <a:tr h="346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 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Responsables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1580927"/>
                  </a:ext>
                </a:extLst>
              </a:tr>
              <a:tr h="545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Integración de resultados de valoración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 15 al 29 junio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</a:rPr>
                        <a:t>USCMM</a:t>
                      </a:r>
                      <a:endParaRPr lang="en-US" sz="1400" dirty="0" smtClean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562969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Proceso público para poner a disposición de las autoridades educativas y de las representaciones sindicales los resultados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 valoración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 elementos multifactoriales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 1 al 3 de julio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Secretaría (USCMM)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171632"/>
                  </a:ext>
                </a:extLst>
              </a:tr>
              <a:tr h="5250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Publicación de resultados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de julio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 y Autoridades Educativas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5065375"/>
                  </a:ext>
                </a:extLst>
              </a:tr>
              <a:tr h="380508">
                <a:tc gridSpan="4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MX" sz="1400" b="1" kern="1200" dirty="0" smtClean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IV. Fase de  promoción a función directiva o de supervisión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A5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s-MX" sz="1400" b="1" kern="1200" dirty="0">
                        <a:solidFill>
                          <a:srgbClr val="696663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E9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770729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b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Registro permanente</a:t>
                      </a:r>
                      <a:r>
                        <a:rPr lang="es-MX" sz="1400" b="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</a:t>
                      </a:r>
                      <a:r>
                        <a:rPr lang="es-MX" sz="1400" b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vacancia en el Sistema Abierto y Transparente de Asignación</a:t>
                      </a:r>
                      <a:r>
                        <a:rPr lang="es-MX" sz="1400" b="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Plazas</a:t>
                      </a:r>
                      <a:endParaRPr lang="es-MX" sz="1400" b="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julio 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(primer corte)</a:t>
                      </a:r>
                      <a:endParaRPr lang="es-MX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</a:rPr>
                        <a:t>USCMM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 Autoridades Educativas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044857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Evento público de asignación de plazas con base en la lista ordenada de resultados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</a:t>
                      </a:r>
                      <a:r>
                        <a:rPr lang="es-MX" sz="140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16 de julio al</a:t>
                      </a:r>
                      <a:r>
                        <a:rPr lang="es-MX" sz="140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15 </a:t>
                      </a: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agosto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Secretaría y  Autoridades Educativas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783428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Seguimiento de la asignación de plazas y registro en el Sistema Abierto y Transparente de Asignación</a:t>
                      </a:r>
                      <a:r>
                        <a:rPr lang="es-MX" sz="1400" b="0" baseline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Plazas. Durante el ciclo escolar. </a:t>
                      </a:r>
                      <a:r>
                        <a:rPr lang="es-MX" sz="1400" b="0" dirty="0" smtClean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MX" sz="1400" b="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Permanente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262253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Entrega de resultados del proceso de  selección a la Comisión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 31 de Agosto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USCMM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22070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Participación del personal promocionado  en los programas de habilidades directivas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partir del mes de septiembre 2020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Autoridades Educativas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7152066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3435116" y="601386"/>
            <a:ext cx="5591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II. Proceso de selección para la Promoción vertical</a:t>
            </a:r>
            <a:endParaRPr lang="en-US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6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0" y="2875935"/>
            <a:ext cx="12192000" cy="2062103"/>
          </a:xfrm>
          <a:prstGeom prst="rect">
            <a:avLst/>
          </a:prstGeom>
          <a:solidFill>
            <a:srgbClr val="B08A5A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MX" sz="3200" b="1" dirty="0" smtClean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es-MX" sz="32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III. PROMOCIÓN HORIZONAL POR NIVELES CON INCENTIVOS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8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10466</TotalTime>
  <Words>4621</Words>
  <Application>Microsoft Office PowerPoint</Application>
  <PresentationFormat>Panorámica</PresentationFormat>
  <Paragraphs>1162</Paragraphs>
  <Slides>50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Montserrat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Cynthia Saiz Calderón</dc:creator>
  <cp:lastModifiedBy>Ruth Guevara</cp:lastModifiedBy>
  <cp:revision>1135</cp:revision>
  <cp:lastPrinted>2019-10-10T23:02:38Z</cp:lastPrinted>
  <dcterms:created xsi:type="dcterms:W3CDTF">2019-01-17T03:26:54Z</dcterms:created>
  <dcterms:modified xsi:type="dcterms:W3CDTF">2019-10-21T21:59:13Z</dcterms:modified>
</cp:coreProperties>
</file>