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lVBzHEWRpGKDkhG09TOBeEW5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3AD676-146A-4006-857C-6A93D2ECD7E2}">
  <a:tblStyle styleId="{BC3AD676-146A-4006-857C-6A93D2ECD7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34ace35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6534ace35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34ace35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534ace35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651627" y="1903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{BC3AD676-146A-4006-857C-6A93D2ECD7E2}</a:tableStyleId>
              </a:tblPr>
              <a:tblGrid>
                <a:gridCol w="3621375"/>
                <a:gridCol w="2423075"/>
                <a:gridCol w="2478150"/>
                <a:gridCol w="2216575"/>
              </a:tblGrid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Componente común</a:t>
                      </a:r>
                      <a:endParaRPr sz="1400" u="none" cap="none" strike="noStrike"/>
                    </a:p>
                  </a:txBody>
                  <a:tcPr marT="121900" marB="121900" marR="121900" marL="121900" anchor="ctr">
                    <a:solidFill>
                      <a:srgbClr val="D5DBE5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Componente específico</a:t>
                      </a:r>
                      <a:endParaRPr sz="1400" u="none" cap="none" strike="noStrike"/>
                    </a:p>
                  </a:txBody>
                  <a:tcPr marT="121900" marB="121900" marR="121900" marL="121900" anchor="ctr">
                    <a:solidFill>
                      <a:srgbClr val="D5DBE5"/>
                    </a:solidFill>
                  </a:tcPr>
                </a:tc>
                <a:tc hMerge="1"/>
                <a:tc hMerge="1"/>
              </a:tr>
              <a:tr h="59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Personal docente y técnico docente</a:t>
                      </a:r>
                      <a:endParaRPr sz="1400" u="none" cap="none" strike="noStrike"/>
                    </a:p>
                  </a:txBody>
                  <a:tcPr marT="121900" marB="121900" marR="121900" marL="121900" anchor="ctr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Nivel educativo: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Preescolar</a:t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Primaria</a:t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Secundaria</a:t>
                      </a:r>
                      <a:endParaRPr sz="1400" u="none" cap="none" strike="noStrike"/>
                    </a:p>
                  </a:txBody>
                  <a:tcPr marT="121900" marB="121900" marR="121900" marL="12190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Tipo de servicio o modalidad* docente: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Indígena</a:t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Multigrado</a:t>
                      </a:r>
                      <a:endParaRPr sz="1400" u="none" cap="none" strike="noStrike"/>
                    </a:p>
                    <a:p>
                      <a:pPr indent="-1778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Telesecundaria</a:t>
                      </a:r>
                      <a:endParaRPr/>
                    </a:p>
                    <a:p>
                      <a:pPr indent="-88900" lvl="0" marL="177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21900" marB="121900" marR="121900" marL="12190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Servicios educativos especiales: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8890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Educación física</a:t>
                      </a:r>
                      <a:endParaRPr sz="1400" u="none" cap="none" strike="noStrike"/>
                    </a:p>
                    <a:p>
                      <a:pPr indent="-8890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400" u="none" cap="none" strike="noStrike"/>
                        <a:t>Educación especial</a:t>
                      </a:r>
                      <a:endParaRPr sz="1400" u="none" cap="none" strike="noStrike"/>
                    </a:p>
                  </a:txBody>
                  <a:tcPr marT="121900" marB="121900" marR="121900" marL="121900"/>
                </a:tc>
              </a:tr>
              <a:tr h="59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Personal con funciones de dirección</a:t>
                      </a:r>
                      <a:endParaRPr sz="1400" u="none" cap="none" strike="noStrike"/>
                    </a:p>
                  </a:txBody>
                  <a:tcPr marT="121900" marB="121900" marR="121900" marL="121900" anchor="ctr"/>
                </a:tc>
                <a:tc vMerge="1"/>
                <a:tc vMerge="1"/>
                <a:tc vMerge="1"/>
              </a:tr>
              <a:tr h="54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/>
                        <a:t>Personal con funciones de supervisión</a:t>
                      </a:r>
                      <a:endParaRPr sz="1400" u="none" cap="none" strike="noStrike"/>
                    </a:p>
                  </a:txBody>
                  <a:tcPr marT="121900" marB="121900" marR="121900" marL="121900" anchor="ctr"/>
                </a:tc>
                <a:tc vMerge="1"/>
                <a:tc vMerge="1"/>
                <a:tc vMerge="1"/>
              </a:tr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>
                          <a:solidFill>
                            <a:srgbClr val="0070C0"/>
                          </a:solidFill>
                        </a:rPr>
                        <a:t>70% del contenido </a:t>
                      </a:r>
                      <a:endParaRPr/>
                    </a:p>
                  </a:txBody>
                  <a:tcPr marT="121900" marB="121900" marR="121900" marL="121900" anchor="ctr"/>
                </a:tc>
                <a:tc gridSpan="3">
                  <a:txBody>
                    <a:bodyPr/>
                    <a:lstStyle/>
                    <a:p>
                      <a:pPr indent="0" lvl="0" marL="139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 u="none" cap="none" strike="noStrike">
                          <a:solidFill>
                            <a:srgbClr val="0070C0"/>
                          </a:solidFill>
                        </a:rPr>
                        <a:t>30% del contenido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121900" marB="121900" marR="121900" marL="121900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1341912" y="498763"/>
            <a:ext cx="96783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de Apreciación (SIDAP),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Composición de los instrumentos a desarrollar para cubrir las figuras, niveles educativos, modalidades y servicios educativos especiales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16002" y="4832151"/>
            <a:ext cx="47034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*Valorar si se diseña componente específico para estas modalidades.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486889" y="740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{BC3AD676-146A-4006-857C-6A93D2ECD7E2}</a:tableStyleId>
              </a:tblPr>
              <a:tblGrid>
                <a:gridCol w="1449475"/>
                <a:gridCol w="2138075"/>
                <a:gridCol w="2622175"/>
                <a:gridCol w="4572000"/>
                <a:gridCol w="618575"/>
              </a:tblGrid>
              <a:tr h="34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s-MX" sz="1300" u="none" cap="none" strike="noStrike"/>
                        <a:t>Mecanismo</a:t>
                      </a:r>
                      <a:endParaRPr b="1" sz="1300" u="none" cap="none" strike="noStrike"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s-MX" sz="1300" u="none" cap="none" strike="noStrike"/>
                        <a:t>Admisión</a:t>
                      </a:r>
                      <a:endParaRPr b="1" sz="1300" u="none" cap="none" strike="noStrike"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MX" sz="1300" u="none" cap="none" strike="noStrike"/>
                        <a:t>Promoción vertical</a:t>
                      </a:r>
                      <a:endParaRPr b="1" sz="13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MX" sz="1300" u="none" cap="none" strike="noStrike"/>
                        <a:t>Evaluación diagnóstica </a:t>
                      </a:r>
                      <a:endParaRPr b="1" sz="1300" u="none" cap="none" strike="noStrike"/>
                    </a:p>
                  </a:txBody>
                  <a:tcPr marT="121900" marB="121900" marR="121900" marL="1219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MX" sz="1300" u="none" cap="none" strike="noStrike"/>
                        <a:t>Total</a:t>
                      </a:r>
                      <a:endParaRPr b="1" sz="1300" u="none" cap="none" strike="noStrike"/>
                    </a:p>
                  </a:txBody>
                  <a:tcPr marT="121900" marB="121900" marR="121900" marL="121900" anchor="ctr"/>
                </a:tc>
              </a:tr>
              <a:tr h="240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/>
                        <a:t>Instrumentos de evaluación</a:t>
                      </a:r>
                      <a:endParaRPr sz="1300" u="none" cap="none" strike="noStrike"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/>
                        <a:t>Para personal docente y tércnico docente en educación: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Preescolar.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Primaria.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Secundaria.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Física.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Especial.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Para personal con funciones de dirección en educación: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Preescolar.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Primaria.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Secundaria.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Educación especial.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Para personal con funciones de supervisión: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Un instrumento genérico.</a:t>
                      </a:r>
                      <a:endParaRPr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/>
                        <a:t>Para personal docente y técnico docente en educación: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Preescolar.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Primaria.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Secundaria.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Física.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Especial.</a:t>
                      </a:r>
                      <a:endParaRPr sz="1300" u="none" cap="none" strike="noStrike"/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Nota: Valorar el diseño del componente específico para multigrado, indígena y telesecundaria, o de un instrumento para evaluar conforme a contexto.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Para personal con funciones de dirección: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Un instrumento genérico.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300" u="none" cap="none" strike="noStrike"/>
                        <a:t>Para personal con funciones de supervisión: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MX" sz="1300" u="none" cap="none" strike="noStrike"/>
                        <a:t>Un instrumento genérico.</a:t>
                      </a:r>
                      <a:endParaRPr/>
                    </a:p>
                  </a:txBody>
                  <a:tcPr marT="121900" marB="121900" marR="121900" marL="121900"/>
                </a:tc>
                <a:tc vMerge="1"/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</a:rPr>
                        <a:t>Subtotal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</a:rPr>
                        <a:t>5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</a:rPr>
                        <a:t>5</a:t>
                      </a:r>
                      <a:endParaRPr b="1" sz="13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121900" marB="121900" marR="121900" marL="121900" anchor="ctr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</a:rPr>
                        <a:t>Estrategias formativas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</a:rPr>
                        <a:t>Un curso de inducción genérico para todas las figuras.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curso por figura: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 docente y técnico docente.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 con funciones de dirección.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 con funciones de supervisión.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121900" marL="121900" anchor="ctr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</a:rPr>
                        <a:t>Subtotal</a:t>
                      </a:r>
                      <a:endParaRPr b="0"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3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MX" sz="13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121900" marB="121900" marR="121900" marL="121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s-MX" sz="13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121900" marB="121900" marR="121900" marL="121900" anchor="ctr"/>
                </a:tc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042935" y="108449"/>
            <a:ext cx="9761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Instrumentos y estrategias formativas a desarrollar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275430" y="1276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1199400"/>
                <a:gridCol w="2921325"/>
                <a:gridCol w="2446325"/>
                <a:gridCol w="2339450"/>
                <a:gridCol w="2850075"/>
              </a:tblGrid>
              <a:tr h="3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Rubro/Proceso</a:t>
                      </a:r>
                      <a:endParaRPr sz="125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Admisión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vertical</a:t>
                      </a:r>
                      <a:endParaRPr sz="125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horizontal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Reconocimiento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8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Disposiciones sobre el SIDAP en el marco de la LGSCMM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s-MX" sz="12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sistema que permita apreciar conocimientos</a:t>
                      </a:r>
                      <a:r>
                        <a:rPr lang="es-MX" sz="1250"/>
                        <a:t> 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MX" sz="12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aptitudes necesarios </a:t>
                      </a:r>
                      <a:r>
                        <a:rPr lang="es-MX" sz="12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aspirante </a:t>
                      </a:r>
                      <a:r>
                        <a:rPr lang="es-MX" sz="12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 </a:t>
                      </a:r>
                      <a:r>
                        <a:rPr lang="es-MX" sz="12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lograr </a:t>
                      </a:r>
                      <a:r>
                        <a:rPr lang="es-MX" sz="12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aprendizaje y el desarrollo  de los educandos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, considerando el contexto local y regional de la prestación de los servicios educativos.”</a:t>
                      </a:r>
                      <a:r>
                        <a:rPr lang="es-MX" sz="12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(LGSCMM; </a:t>
                      </a:r>
                      <a:r>
                        <a:rPr lang="es-MX" sz="1250" u="none" cap="none" strike="noStrike"/>
                        <a:t>Art. 39 Fracc. V </a:t>
                      </a:r>
                      <a:r>
                        <a:rPr lang="es-MX" sz="1250" u="none" cap="none" strike="noStrike">
                          <a:solidFill>
                            <a:srgbClr val="FF0000"/>
                          </a:solidFill>
                        </a:rPr>
                        <a:t>para Educación Básica; Art. 57, Fracc 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IV para Educación Media Superior</a:t>
                      </a:r>
                      <a:r>
                        <a:rPr lang="es-MX" sz="1250" u="none" cap="none" strike="noStrike"/>
                        <a:t>)</a:t>
                      </a:r>
                      <a:endParaRPr sz="12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lang="es-MX" sz="1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sistema que permita apreciar conocimientos y aptitudes necesarios del aspirante para lograr el desarrollo y máximo logro de aprendizaje de los educandos </a:t>
                      </a:r>
                      <a:r>
                        <a:rPr lang="es-MX" sz="125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(LGSCMM; Art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ícuo 47, Fracc VII para Educación Basica; No estipulado para Educación Media Superior)</a:t>
                      </a:r>
                      <a:r>
                        <a:rPr lang="es-MX" sz="1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b="1" lang="es-MX" sz="125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 se habla del SIDAP, sino de: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b="1" lang="es-MX" sz="1250">
                          <a:solidFill>
                            <a:srgbClr val="FF0000"/>
                          </a:solidFill>
                        </a:rPr>
                        <a:t>Programa de Promoción Horizontal por Niveles con Incentivos en Educación Básica. 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Dicho programa “contendrá las reglas para el personal que en la educación básica realiza funciones de docencia, de técnico docente, de asesoría técnica pedagógica, de dirección y de supervisión, pueda obtener los incentivos previstos en esta Ley.”  (LGSCMM, Art. 44).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En el caso de </a:t>
                      </a:r>
                      <a:r>
                        <a:rPr b="1" lang="es-MX" sz="1250">
                          <a:solidFill>
                            <a:srgbClr val="FF0000"/>
                          </a:solidFill>
                        </a:rPr>
                        <a:t>Educación Media Superior, </a:t>
                      </a: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este Programa quedará a definir por las autoridades de EMS y los organismos descentralizados (LGSCMM, Art. 64) 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b="1" lang="es-MX" sz="1250"/>
                        <a:t>NO</a:t>
                      </a:r>
                      <a:r>
                        <a:rPr lang="es-MX" sz="1250"/>
                        <a:t> se precisa de forma específica en la Ley.</a:t>
                      </a:r>
                      <a:endParaRPr sz="12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t/>
                      </a:r>
                      <a:endParaRPr sz="12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Google Shape;98;p3"/>
          <p:cNvSpPr txBox="1"/>
          <p:nvPr/>
        </p:nvSpPr>
        <p:spPr>
          <a:xfrm>
            <a:off x="1766109" y="550548"/>
            <a:ext cx="8399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Instrumentos a desarrollar por proceso de selección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6534ace35e_2_0"/>
          <p:cNvGraphicFramePr/>
          <p:nvPr/>
        </p:nvGraphicFramePr>
        <p:xfrm>
          <a:off x="217718" y="579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1059950"/>
                <a:gridCol w="3314300"/>
                <a:gridCol w="2535050"/>
                <a:gridCol w="2466225"/>
                <a:gridCol w="2381050"/>
              </a:tblGrid>
              <a:tr h="3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Rubro/Proceso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Admisión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vertical</a:t>
                      </a:r>
                      <a:endParaRPr sz="125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horizontal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Reconocimiento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04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lang="es-MX" sz="1250"/>
                        <a:t>Multifactores en</a:t>
                      </a:r>
                      <a:r>
                        <a:rPr lang="es-MX" sz="1250"/>
                        <a:t> el marco de la LGSCMM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En el caso de Educación Básica: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a) Un sistema que permita apreciar…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b) La formación docente pedagógica;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c) La acreditación de estudios mínimos de licenciatura;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d) El promedio general de la carrera;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e) Los cursos extracurriculares con reconocimiento de validez oficial;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f) Los programas de movilidad académica;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g) Dominio de una lengua distinta a la propia;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h) La experiencia docente.</a:t>
                      </a:r>
                      <a:b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b="1"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                                        </a:t>
                      </a:r>
                      <a:r>
                        <a:rPr lang="es-MX" sz="1200">
                          <a:solidFill>
                            <a:srgbClr val="FF0000"/>
                          </a:solidFill>
                        </a:rPr>
                        <a:t>(LGSCMM; Art. 39 Fracc. V)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En el caso de Educación Media superior: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a) Un sistema que permita…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b) La acreditación de estudios de Educación Superior;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c) El promedio general de la carrera;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d) Cursos extracurriculares con reconocimiento de validez oficial;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e) Programas de movilidad académica afines a su perfil profesional;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f) Dominio de una lengua distinta a la propia;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g) Experiencia o capacidades docentes;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h) Capacidad didáctica y pedagógica;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i) El man</a:t>
                      </a:r>
                      <a:r>
                        <a:rPr lang="es-MX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ejo y dominio del lenguaje y la cultura digitales;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MX" sz="12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r>
                        <a:rPr lang="es-MX" sz="1200">
                          <a:solidFill>
                            <a:srgbClr val="FF0000"/>
                          </a:solidFill>
                        </a:rPr>
                        <a:t>(LGSCMM; Art. 57 Fracc. IV)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En el caso de Educación Básica:</a:t>
                      </a:r>
                      <a:endParaRPr b="1"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a) Un sistema que permita apreciar…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b) Antigüedad en el servicio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c) Experiencia y tiempo de trabajo en zonas de marginación, pobreza y descomposición social.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d9 Reconocimiento al buen desempeño por la comunidad educativa, con la participación de madres y padres de familia o tutores, alumnos y compañeros de trabajo.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(LGSCMM; Art 42, Fracc VII)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En el caso de Educación Media Superior:</a:t>
                      </a:r>
                      <a:endParaRPr b="1"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a) Experiencia en gestión académica.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b) Vocación de servicio y liderazgo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c) Reconocimiento por la comunidad escolar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d) Conocimiento de la normativa vigente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e) Diseño de estrategias para el trabajo académico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f) Habilidades de planeación y gestión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g) Los demás que establezcan las autoridades de educación media superior y los organismos descentralizados.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s-MX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     (LGSCMM; Art 59, Fracc III)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50">
                          <a:solidFill>
                            <a:srgbClr val="FF0000"/>
                          </a:solidFill>
                        </a:rPr>
                        <a:t>En el caso de Educación Media Superior:</a:t>
                      </a:r>
                      <a:endParaRPr b="1"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a) Antigüedad en el servicio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b) Experiencia y tiempo de trabajo en zonas de marginación, pobreza y descomposición social.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c) El reconocimiento al buen desempeño por la comunidad educativa, con la participación de madres y padres de familia o tutores, alumnos y compañeros de trabajo.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d) La formación académica y de posgrado.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e) La capacitación y actualización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f) Las aportaciones en materia de mejora continua en la educación, la docencia o la investigación. 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g) Participación en eventos y actividades de fortalecimiento académico y formación integral del estudiante. 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h) Actividades de tutoría o acompañamiento docente.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i) Publicaciones académicas o de investigación.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j) El desempeño en el plantel o subsistema en el que realice su labor.     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(LGSCMM; Art 64, Fracciones I a X)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De acuerdo con el artículo 70 de la LGSCMM: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Para el otorgamiento del reconocimiento, se considerarán entre otros, los siguientes criterios respecto al personal a reconocer: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a) Las aportaciones que haya realizado para la mejora continua en la educación, la docencia, la investigación y la tutoría docente.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b) Las publicaciones académicas o de investigación.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c) La formación académica o de posgrado.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>
                          <a:solidFill>
                            <a:srgbClr val="FF0000"/>
                          </a:solidFill>
                        </a:rPr>
                        <a:t>d) El desempeño en el plantel o subsistema en el que realice su labor.</a:t>
                      </a:r>
                      <a:endParaRPr sz="1250">
                        <a:solidFill>
                          <a:srgbClr val="FF0000"/>
                        </a:solidFill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g6534ace35e_2_0"/>
          <p:cNvSpPr txBox="1"/>
          <p:nvPr/>
        </p:nvSpPr>
        <p:spPr>
          <a:xfrm>
            <a:off x="1728184" y="-2"/>
            <a:ext cx="8399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Instrumentos a desarrollar por proceso de selección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g6534ace35e_2_5"/>
          <p:cNvGraphicFramePr/>
          <p:nvPr/>
        </p:nvGraphicFramePr>
        <p:xfrm>
          <a:off x="326255" y="1999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1199400"/>
                <a:gridCol w="2921325"/>
                <a:gridCol w="2446325"/>
                <a:gridCol w="2339450"/>
                <a:gridCol w="2850075"/>
              </a:tblGrid>
              <a:tr h="3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Rubro/Proceso</a:t>
                      </a:r>
                      <a:endParaRPr sz="125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Admisión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vertical</a:t>
                      </a:r>
                      <a:endParaRPr sz="125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Promoción horizontal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 u="none" cap="none" strike="noStrike"/>
                        <a:t>Reconocimiento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0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Uso</a:t>
                      </a:r>
                      <a:r>
                        <a:rPr lang="es-MX" sz="1250"/>
                        <a:t> de resultados del </a:t>
                      </a:r>
                      <a:r>
                        <a:rPr lang="es-MX" sz="1250"/>
                        <a:t>SIDAP o propósitos del SIDAP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Valoración en los sustentantes de las capacidades</a:t>
                      </a:r>
                      <a:r>
                        <a:rPr lang="es-MX" sz="1250"/>
                        <a:t> para incorporarse al ejercicio de la función docente.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Distribución de  la población en una lista de prelación. 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Identificación de fortalezas y áreas de oportunidad a nivel individual, local y nacional.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Emisión de sugerencias de mejora en la formación inicial y continua de las maestras y maestros.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Valoración en</a:t>
                      </a:r>
                      <a:r>
                        <a:rPr lang="es-MX" sz="1250"/>
                        <a:t> los sustentantes de las capacidades</a:t>
                      </a:r>
                      <a:r>
                        <a:rPr lang="es-MX" sz="1250"/>
                        <a:t> relacionadas con la función a la aspiran y que son </a:t>
                      </a:r>
                      <a:r>
                        <a:rPr lang="es-MX" sz="1250"/>
                        <a:t>necesarias p</a:t>
                      </a:r>
                      <a:r>
                        <a:rPr lang="es-MX" sz="1250"/>
                        <a:t>ara asumir</a:t>
                      </a:r>
                      <a:r>
                        <a:rPr lang="es-MX" sz="1250"/>
                        <a:t> una función distinta.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Identificación de fortalezas y áreas de oportunidad a nivel individual, local y nacional.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Emisión de sugerencias de mejora en la formación continua de las maestras y maestros.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Fortalecimiento</a:t>
                      </a:r>
                      <a:r>
                        <a:rPr lang="es-MX" sz="1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s-MX" sz="1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capacidades para seguir mejorando en el desarrollo  de la función.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Identificación de fortalezas y áreas de oportunidad a nivel individual, local y nacional.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Emisión de sugerencias de mejora en la formación continua de las maestras y maestros.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79375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Valoración en los sustentantes</a:t>
                      </a:r>
                      <a:r>
                        <a:rPr lang="es-MX" sz="1250"/>
                        <a:t> de las capacidades necesarias </a:t>
                      </a:r>
                      <a:r>
                        <a:rPr lang="es-MX" sz="1250"/>
                        <a:t>para asesor</a:t>
                      </a:r>
                      <a:r>
                        <a:rPr lang="es-MX" sz="1250"/>
                        <a:t> y acompañar a otras figuras educativas durante los procesos educativos.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Identificación de fortalezas y áreas de oportunidad a nivel individual, local y nacional.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Emisión de  sugerencias de mejora en la formación continua de las maestras y maestros.</a:t>
                      </a:r>
                      <a:endParaRPr sz="12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g6534ace35e_2_5"/>
          <p:cNvSpPr txBox="1"/>
          <p:nvPr/>
        </p:nvSpPr>
        <p:spPr>
          <a:xfrm>
            <a:off x="1816934" y="1273873"/>
            <a:ext cx="8399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Instrumentos a desarrollar por proceso de selección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4"/>
          <p:cNvGraphicFramePr/>
          <p:nvPr/>
        </p:nvGraphicFramePr>
        <p:xfrm>
          <a:off x="249381" y="882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1080650"/>
                <a:gridCol w="2720025"/>
                <a:gridCol w="2956375"/>
                <a:gridCol w="2313275"/>
                <a:gridCol w="2710000"/>
              </a:tblGrid>
              <a:tr h="2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Proceso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Admisión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Promoción</a:t>
                      </a:r>
                      <a:r>
                        <a:rPr lang="es-MX" sz="1250"/>
                        <a:t> vertical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Promoción horizontal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Reconocimiento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Instrumentos</a:t>
                      </a:r>
                      <a:r>
                        <a:rPr lang="es-MX" sz="1250"/>
                        <a:t> o estrategias a diseñar con sentido formativo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79375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AutoNum type="arabicPeriod"/>
                      </a:pPr>
                      <a:r>
                        <a:rPr lang="es-MX" sz="1250"/>
                        <a:t>Prueba diagnóstica que valore capacidades y aptitudes necesarias</a:t>
                      </a:r>
                      <a:r>
                        <a:rPr lang="es-MX" sz="1250"/>
                        <a:t> para ejercer la función docente</a:t>
                      </a:r>
                      <a:r>
                        <a:rPr lang="es-MX" sz="1250"/>
                        <a:t>. Es un instrumento</a:t>
                      </a:r>
                      <a:r>
                        <a:rPr lang="es-MX" sz="1250"/>
                        <a:t> de opción múltiple con una cantidad mínima de reactivos (aprox. 30).  El resultado obtenido se sumará al resultado de la evaluación final del curso de inducción para emitir lista de prelación.</a:t>
                      </a:r>
                      <a:endParaRPr/>
                    </a:p>
                    <a:p>
                      <a:pPr indent="-79375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AutoNum type="arabicPeriod"/>
                      </a:pPr>
                      <a:r>
                        <a:rPr lang="es-MX" sz="1250"/>
                        <a:t>Curso de inducción al sistema educativo y a la función docente</a:t>
                      </a:r>
                      <a:r>
                        <a:rPr lang="es-MX" sz="1250"/>
                        <a:t> que incluya evaluaciones breves sobre el contenido y una evaluación final.  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79375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AutoNum type="arabicPeriod"/>
                      </a:pPr>
                      <a:r>
                        <a:rPr b="0" lang="es-MX" sz="1250"/>
                        <a:t>Prueba situacional. Con situaciones que emulen prácticas y capacidades asociadas al deber ser de la función. Es de opción</a:t>
                      </a:r>
                      <a:r>
                        <a:rPr b="0" lang="es-MX" sz="1250"/>
                        <a:t> múltiple, con cantidad mínima de reactivos. </a:t>
                      </a:r>
                      <a:endParaRPr b="0" sz="1250"/>
                    </a:p>
                    <a:p>
                      <a:pPr indent="-79375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AutoNum type="arabicPeriod"/>
                      </a:pPr>
                      <a:r>
                        <a:rPr b="0" lang="es-MX" sz="1250"/>
                        <a:t>Cuestionario de percepciones que recupere la opinión de la comunidad educativa referente a</a:t>
                      </a:r>
                      <a:r>
                        <a:rPr b="0" lang="es-MX" sz="1250"/>
                        <a:t>l desempeño del sustentante en la función que realiza, y valorar la posibilidad de movilidad hacia otra función.</a:t>
                      </a:r>
                      <a:endParaRPr sz="12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None/>
                      </a:pPr>
                      <a:r>
                        <a:rPr lang="es-MX" sz="1250">
                          <a:solidFill>
                            <a:schemeClr val="dk1"/>
                          </a:solidFill>
                        </a:rPr>
                        <a:t>Notas: Valorar si corresponde al SIDAP el diseño de: Instrumento que contemple las competencias docentes.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None/>
                      </a:pPr>
                      <a:r>
                        <a:rPr lang="es-MX" sz="1250"/>
                        <a:t>A valorar: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Prueba situacional o uso de resultados de evaluación </a:t>
                      </a:r>
                      <a:r>
                        <a:rPr lang="es-MX" sz="1250"/>
                        <a:t>diagnóstica con altos niveles de exigencia (puntos de corte más exigentes) o,</a:t>
                      </a:r>
                      <a:endParaRPr/>
                    </a:p>
                    <a:p>
                      <a:pPr indent="-79375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Arial"/>
                        <a:buChar char="•"/>
                      </a:pPr>
                      <a:r>
                        <a:rPr lang="es-MX" sz="1250"/>
                        <a:t>elaboración de un proyecto educativo calificado con rúbrica.</a:t>
                      </a:r>
                      <a:endParaRPr sz="1250"/>
                    </a:p>
                  </a:txBody>
                  <a:tcPr marT="45725" marB="45725" marR="91450" marL="91450"/>
                </a:tc>
              </a:tr>
              <a:tr h="58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rPr lang="es-MX" sz="1250"/>
                        <a:t>Cantidad estimada</a:t>
                      </a:r>
                      <a:r>
                        <a:rPr lang="es-MX" sz="1250"/>
                        <a:t> de sustentantes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150,000 EB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40,000</a:t>
                      </a:r>
                      <a:r>
                        <a:rPr lang="es-MX" sz="1250"/>
                        <a:t> EMS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50"/>
                        <a:t>31,000  en funciones de dirección , 14,000</a:t>
                      </a:r>
                      <a:r>
                        <a:rPr lang="es-MX" sz="1250"/>
                        <a:t> en funciones de supervisión, 6,500  asesores técnico pedagógicos, en EB.</a:t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t/>
                      </a:r>
                      <a:endParaRPr sz="12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50"/>
                        <a:buFont typeface="Calibri"/>
                        <a:buNone/>
                      </a:pPr>
                      <a:r>
                        <a:t/>
                      </a:r>
                      <a:endParaRPr sz="125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/>
        </p:nvSpPr>
        <p:spPr>
          <a:xfrm>
            <a:off x="1728184" y="132998"/>
            <a:ext cx="83997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Instrumentos a desarrollar por proceso de selección (continuación)</a:t>
            </a:r>
            <a:endParaRPr sz="13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5"/>
          <p:cNvGraphicFramePr/>
          <p:nvPr/>
        </p:nvGraphicFramePr>
        <p:xfrm>
          <a:off x="1199408" y="891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1773975"/>
                <a:gridCol w="7738175"/>
              </a:tblGrid>
              <a:tr h="23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/>
                        <a:t>Rubro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/>
                        <a:t>Evaluación diagnóstica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/>
                        <a:t>Disposiciones sobre el SIDAP en</a:t>
                      </a:r>
                      <a:r>
                        <a:rPr lang="es-MX" sz="1300"/>
                        <a:t> el marco de la LGSCMM</a:t>
                      </a:r>
                      <a:endParaRPr sz="13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sistema que permita apreciar capacidades, conocimientos, aptitudes, habilidades, destrezas y actitudes (Art. 20)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Fortalecer las capacidades, conocimientos, aptitudes, habilidades, destrezas y actitudes del personal que ejerza la función docente, directiva o de supervisión, para contribuir al logro de aprendizaje y desarrollo integral del educando, así como cumplir los objetivos y propósitos del Sistema Educativo Nacional y proporcionar elementos que promuevan el desarrollo humano y profesional de las maestras y los maestros. (Art. 18, párrafo tercero)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38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/>
                        <a:t>Multifactores en</a:t>
                      </a:r>
                      <a:r>
                        <a:rPr lang="es-MX" sz="1300"/>
                        <a:t> el marco de la LGSCMM</a:t>
                      </a:r>
                      <a:endParaRPr sz="13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 u="none" cap="none" strike="noStrike"/>
                        <a:t>Por definir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/>
                        <a:t>Uso</a:t>
                      </a:r>
                      <a:r>
                        <a:rPr lang="es-MX" sz="1300"/>
                        <a:t> de resultados del </a:t>
                      </a:r>
                      <a:r>
                        <a:rPr lang="es-MX" sz="1300"/>
                        <a:t>SIDAP o propósitos del SIDAP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8255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Fortalecimiento de </a:t>
                      </a:r>
                      <a:r>
                        <a:rPr lang="es-MX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capacidades, conocimientos, aptitudes, habilidades, destrezas y actitudes del personal que ejerza la función docente, directiva o de supervisión</a:t>
                      </a:r>
                      <a:r>
                        <a:rPr lang="es-MX" sz="1300"/>
                        <a:t>. </a:t>
                      </a:r>
                      <a:endParaRPr/>
                    </a:p>
                    <a:p>
                      <a:pPr indent="-8255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Identificación de fortalezas y áreas de oportunidad a nivel individual, local y nacional.</a:t>
                      </a:r>
                      <a:endParaRPr/>
                    </a:p>
                    <a:p>
                      <a:pPr indent="-8255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Emisión de  sugerencias de mejora en la formación inicial y continua de las maestras y maestros.</a:t>
                      </a:r>
                      <a:endParaRPr/>
                    </a:p>
                    <a:p>
                      <a:pPr indent="-82550" lvl="0" marL="825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Retroalimentación del Sistema Integral de Formación, Capacitación y Actualización. (Art. 18, párrafo tercero)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/>
                        <a:t>Instrumentos</a:t>
                      </a:r>
                      <a:r>
                        <a:rPr lang="es-MX" sz="1300"/>
                        <a:t> o mecanismos a emplear con sentido formativo</a:t>
                      </a:r>
                      <a:endParaRPr sz="13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8255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AutoNum type="arabicPeriod"/>
                      </a:pPr>
                      <a:r>
                        <a:rPr lang="es-MX" sz="1300"/>
                        <a:t>Prueba diagnóstica inicial sobre capacidades asociadas a la función que se desempeña. Es un instrumento de opción múltiple con cantidad mínima de reactivos (aprox. 30). </a:t>
                      </a:r>
                      <a:endParaRPr/>
                    </a:p>
                    <a:p>
                      <a:pPr indent="-8255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AutoNum type="arabicPeriod"/>
                      </a:pPr>
                      <a:r>
                        <a:rPr lang="es-MX" sz="1300"/>
                        <a:t>Estrategia formativa para fortalecer conocimientos, habilidades y destrezas. I</a:t>
                      </a:r>
                      <a:r>
                        <a:rPr lang="es-MX" sz="1300"/>
                        <a:t>ncluye:</a:t>
                      </a:r>
                      <a:endParaRPr/>
                    </a:p>
                    <a:p>
                      <a:pPr indent="-825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Indagación e intercambio de situaciones más significativas y retadoras de la práctica.</a:t>
                      </a:r>
                      <a:endParaRPr/>
                    </a:p>
                    <a:p>
                      <a:pPr indent="-825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Evaluaciones breves sobre el contenido y retroalimentación inmediata con fines de mejora.</a:t>
                      </a:r>
                      <a:endParaRPr/>
                    </a:p>
                    <a:p>
                      <a:pPr indent="-825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s-MX" sz="1300"/>
                        <a:t>Elaboración por parte de los sustentantes, de dos productos asociados a la práctica, que se evalúan con rúbrica mediante coevaluación entre los mismos participantes del curso.</a:t>
                      </a:r>
                      <a:endParaRPr/>
                    </a:p>
                    <a:p>
                      <a:pPr indent="-85725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/>
                        <a:t>3. Prueba diagnóstica final sobre los contenidos del curso que permita contrastar los beneficios de la estrategia y contar con un diagnóstico final de la población evaluada. Es un instrumento de opción múltiple con una cantidad mínima de reactivos.  </a:t>
                      </a:r>
                      <a:endParaRPr sz="1300"/>
                    </a:p>
                  </a:txBody>
                  <a:tcPr marT="45725" marB="45725" marR="91450" marL="91450" anchor="ctr"/>
                </a:tc>
              </a:tr>
              <a:tr h="58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MX" sz="1300"/>
                        <a:t>Cantidad estimada</a:t>
                      </a:r>
                      <a:r>
                        <a:rPr lang="es-MX" sz="1300"/>
                        <a:t> de sustentantes</a:t>
                      </a:r>
                      <a:endParaRPr sz="13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1918189" y="299252"/>
            <a:ext cx="83997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Instrumento y estrategia formativa para la evaluación diagnóstica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6"/>
          <p:cNvGraphicFramePr/>
          <p:nvPr/>
        </p:nvGraphicFramePr>
        <p:xfrm>
          <a:off x="909451" y="1230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{BC3AD676-146A-4006-857C-6A93D2ECD7E2}</a:tableStyleId>
              </a:tblPr>
              <a:tblGrid>
                <a:gridCol w="966200"/>
                <a:gridCol w="5934425"/>
                <a:gridCol w="1830750"/>
                <a:gridCol w="1830750"/>
              </a:tblGrid>
              <a:tr h="44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Cantidad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Cuerpo</a:t>
                      </a:r>
                      <a:r>
                        <a:rPr lang="es-MX" sz="1400"/>
                        <a:t> colegiado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Número</a:t>
                      </a:r>
                      <a:r>
                        <a:rPr lang="es-MX" sz="1400"/>
                        <a:t> estimado de reuniones con duración de un día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Número estimado de reuniones con</a:t>
                      </a:r>
                      <a:r>
                        <a:rPr lang="es-MX" sz="1400"/>
                        <a:t> duración de 3 a 5 días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3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Consejos técnicos generales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6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14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Consejos técnicos ampliados para distintos perfiles, niveles y modalidades educativas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28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Comités para validación de indicadores.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30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3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Comités para validación de los mecanismos y procedimientos propuestos por los desarrolladores.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3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Comités para diseño de especificaciones y tareas evaluativas.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Grupos focales comités para definición de procesos cognitivos.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Comités de diseño de reactivos.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Comités de validación de reactivos.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4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-MX" sz="1400"/>
                        <a:t>Comités de pilotaje de cursos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17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8" name="Google Shape;128;p6"/>
          <p:cNvSpPr txBox="1"/>
          <p:nvPr/>
        </p:nvSpPr>
        <p:spPr>
          <a:xfrm>
            <a:off x="1906314" y="513008"/>
            <a:ext cx="83997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SIDAP en el marco del SGCMM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Reuniones de trabajo con cuerpos colegiados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2019-10-16T17:29:20Z</dcterms:created>
  <dc:creator>Ruth Guevara</dc:creator>
</cp:coreProperties>
</file>