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afe8e124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afe8e124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1d2673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1d2673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afe8e124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afe8e124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fe8e124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fe8e124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41d2673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41d2673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1d2673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1d2673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1d2673c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1d2673c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1d2673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41d2673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1d2673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41d2673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afe8e12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afe8e1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1d2673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1d2673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afe8e12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afe8e12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fe8e12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fe8e12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afe8e12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afe8e12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afe8e12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afe8e12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1d267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1d267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1d2673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1d2673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1d2673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1d2673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1d2673c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1d2673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1d2673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1d2673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1d2673c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1d2673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1d2673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41d2673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62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Evolución del concepto de validez en la medición educativa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2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</a:rPr>
              <a:t>Medina, A. M. G., Rizo, F. M., Arroyo, G. C., &amp; Niebla, J. C. EVOLUCIÓN DEL CONCEPTO DE VALIDEZ EN LA MEDICIÓN EDUCATIVA.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Cristalización (1921 - 1951)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Edward Cureton: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distingue la validez de la confiabilidad: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</a:t>
            </a:r>
            <a:r>
              <a:rPr b="1" lang="es"/>
              <a:t>confiabilidad</a:t>
            </a:r>
            <a:r>
              <a:rPr lang="es"/>
              <a:t> refiere a la exactitud y consistencia con la que se mide el  constructo, tomando en cuenta el grupo con el que se utilizará la información.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</a:t>
            </a:r>
            <a:r>
              <a:rPr b="1" lang="es"/>
              <a:t>validez </a:t>
            </a:r>
            <a:r>
              <a:rPr lang="es"/>
              <a:t>requiere que se mida el constructo con un grado razonable de confiabilidad, siendo éste cercano a las operaciones empleadas para su medición.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Fragmentación (1952 - 1974)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Principales contribuyentes: </a:t>
            </a:r>
            <a:r>
              <a:rPr lang="es"/>
              <a:t>Cronbach y Meehl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Aportaciones a la Teoría de la Validación: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Surge el concepto de </a:t>
            </a:r>
            <a:r>
              <a:rPr b="1" lang="es"/>
              <a:t>validez de contenido </a:t>
            </a:r>
            <a:r>
              <a:rPr lang="es"/>
              <a:t>(como una tipología de la validez)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habla de la validez integral de los instrumentos, a partir de todas las evidencias recopiladas.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Fragmentación (1952 - 1974)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Contexto</a:t>
            </a:r>
            <a:r>
              <a:rPr b="1" lang="es"/>
              <a:t>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definición meramente correlacional de la validez derivada de la etapa de Cristalización fue percibida como restrictiva e insuficiente para abarcar a los instrumentos cuyo puntaje fungía como el único criterio para la medición del criterio. </a:t>
            </a:r>
            <a:r>
              <a:rPr b="1" lang="es"/>
              <a:t>Surge el concepto de la validez de contenido (evaluada a partir de la opinión de expertos)</a:t>
            </a:r>
            <a:br>
              <a:rPr lang="es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constructo </a:t>
            </a:r>
            <a:r>
              <a:rPr b="1" lang="es"/>
              <a:t>teórico </a:t>
            </a:r>
            <a:r>
              <a:rPr lang="es"/>
              <a:t>es el que determina los requisitos para garantizar la validez de la interpretación de los resultados, </a:t>
            </a:r>
            <a:r>
              <a:rPr b="1" lang="es"/>
              <a:t>Surge la validez de constructo.</a:t>
            </a:r>
            <a:br>
              <a:rPr b="1" lang="es"/>
            </a:b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Fragmentación (1952 - 1974)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Contexto: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Desde los diseñadores de instrumentos se inventaron una enorme variedad de adjetivos de la validez donde se podían recuperar casi un centenar de “tipos” de validez.</a:t>
            </a:r>
            <a:br>
              <a:rPr lang="es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</a:t>
            </a:r>
            <a:r>
              <a:rPr i="1" lang="es"/>
              <a:t>APA </a:t>
            </a:r>
            <a:r>
              <a:rPr lang="es"/>
              <a:t>propone, en 1954, recomendaciones técnicas en torno a </a:t>
            </a:r>
            <a:r>
              <a:rPr b="1" lang="es"/>
              <a:t>19 estándares para preservar la validez de una prueba.</a:t>
            </a:r>
            <a:br>
              <a:rPr lang="es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En 1955, la </a:t>
            </a:r>
            <a:r>
              <a:rPr i="1" lang="es"/>
              <a:t>AERA </a:t>
            </a:r>
            <a:r>
              <a:rPr lang="es"/>
              <a:t>(</a:t>
            </a:r>
            <a:r>
              <a:rPr b="1" lang="es"/>
              <a:t>American </a:t>
            </a:r>
            <a:r>
              <a:rPr lang="es"/>
              <a:t>E</a:t>
            </a:r>
            <a:r>
              <a:rPr b="1" lang="es"/>
              <a:t>ducational </a:t>
            </a:r>
            <a:r>
              <a:rPr lang="es"/>
              <a:t>R</a:t>
            </a:r>
            <a:r>
              <a:rPr b="1" lang="es"/>
              <a:t>esearch </a:t>
            </a:r>
            <a:r>
              <a:rPr lang="es"/>
              <a:t>Association) </a:t>
            </a:r>
            <a:r>
              <a:rPr lang="es"/>
              <a:t>genera sus propios estándares para el área de educación.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Fragmentación (1952 - 1974)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Definición de validez:</a:t>
            </a:r>
            <a:br>
              <a:rPr b="1" lang="es"/>
            </a:b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Desde los teóricos, podía ser de 3 tipos  (“</a:t>
            </a:r>
            <a:r>
              <a:rPr i="1" lang="es"/>
              <a:t>La trinidad de la validez</a:t>
            </a:r>
            <a:r>
              <a:rPr lang="es"/>
              <a:t>”):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/>
              <a:t>Validez de contenido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/>
              <a:t>Validez de constructo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s"/>
              <a:t>Validez de criterio </a:t>
            </a:r>
            <a:r>
              <a:rPr lang="es"/>
              <a:t>(predictiva o concurrente)</a:t>
            </a:r>
            <a:br>
              <a:rPr lang="es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Cronbach consideraba 5 tipos de validación dependiendo de su uso: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Para elaborar descripciones a partir de las interpretaciones: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Validez de contenido, importancia educativa, de constructo.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Para tomar decisiones sobre las personas: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Validez para la selección y  para la colocación o ubicación en cierto nivel.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Reunificación (1975 - 1999)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Principales contribuyentes: </a:t>
            </a:r>
            <a:r>
              <a:rPr lang="es"/>
              <a:t>Messick, Embretson </a:t>
            </a:r>
            <a:r>
              <a:rPr lang="es"/>
              <a:t>y Cronbach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Aportaciones a la Teoría de la Validación: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Toda validez es de constructo y toda otra clasificación de la validez se desprende de ella (Cronbach, 1988).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validez como un proceso de investigación científica que acompaña y procede al diseño de instrumentos (Messick, 1989).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validez no es concebida como una propiedad del test, sino de las interpretaciones que pueden hacerse a partir de sus resultados.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Reunificación (1975 - 1999)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Facetas de la validez (Messick, 1989)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s"/>
            </a:b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Definición de validez: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validez como un concepto unitario que refiere al grado en que la evidencia empírica y su fundamento teórico permiten interpretaciones adecuadas y toma de decisiones pertinentes a partir de las puntuaciones obtenidas en el instrumento.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b="2950" l="0" r="0" t="0"/>
          <a:stretch/>
        </p:blipFill>
        <p:spPr>
          <a:xfrm>
            <a:off x="1067000" y="1520225"/>
            <a:ext cx="7222774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Deconstrucción (2000 - Hoy)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Principales contribuyentes: </a:t>
            </a:r>
            <a:r>
              <a:rPr lang="es"/>
              <a:t>Kane, Messick / Borsboom, Lissitz.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Aportaciones a la Teoría de la Validación: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identifican las consecuencias y posibles usos de las pruebas como el elemento más importante a considerar.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enfatiza en la importancia de la equidad en las evaluaciones como elemento central del diseño de instrumentos.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Deconstrucción (2000 - Hoy)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Definición de validez</a:t>
            </a:r>
            <a:r>
              <a:rPr b="1" lang="es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grado en que la evidencia empírica y la teoría respaldan las interpretaciones de los puntajes obtenidos y los usos que de ellos se haga.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señala la importancia de obtener evidencias en torno a cinco fuentes: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Evidencia de contenido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Evidencia de procesos de respuesta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Evidencia de estructura interna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Evidencia de relaciones de los puntajes del instrumento con otras variables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Consecuencias vinculadas a la evaluación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Enfoque de Validación Basado en Argumentos (ABAV)</a:t>
            </a:r>
            <a:endParaRPr sz="2600"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Desarrollado por Kane y Messick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Establecer las interpretaciones que se pretende dar a los resultados de un instrumento de medición y los usos que se piensa hacer de ellos, y luego evaluar la plausibilidad de esos propósitos (Kane, 2013).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Argumentos de Interpretación y Uso (IUA)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Explicitan y especifican la manera en que se interpretarán y utilizarán los resultados de una prueba con una población de determinado contexto.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evidencia necesaria para la validación es la que se necesita para evaluar las inferencias y los supuestos en los IUA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Distinción entre Confiabilidad y Validez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Confiabilidad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Refiere a la precisión con la que un instrumento de medición logra recabar información sobre el constructo que pretende mdir.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Signos de confiabilidad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s"/>
              <a:t>Consistencia en los resultados obtenidos en diferentes grupos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/>
              <a:t>Consistencia entre los resultados obtenidos por un mismo grupo de individuos a lo largo del tiempo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Validez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Refiere a la capacidad que tiene el instrumento de medir lo que pretende medir, sobretodo si se trata de variables latentes complejas, compuestas por varias dimensiones, como por ejemplo: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Rendimiento académico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Clima escolar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Práctica docente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Involucramiento de los padres de familia en la tarea educativa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Enfoque de Validación Basado en Argumentos (ABAV)</a:t>
            </a:r>
            <a:endParaRPr sz="2600"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Etapas metodológicas en la construcción de un instrumento y su validación: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Desarrollo. Validación de las interpretaciones propuestas en los IUA.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Evaluación. Se cuestionan los IUA.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basa en 8 principios: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1. Lo que se valida no es la prueba en sí misma o sus puntajes, sino la interpretación de los puntajes y el uso que se haga de ellos.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2. La validez de una interpretación o uso de los resultados depende de lo bien que la evidencia apoya las afirmaciones que se hacen.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3. Afirmaciones más “ambiciosas” requieren de mayores evidencias que las soporten que aquellas menos “ambiciosas”.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4. Afirmaciones más “ambiciosas” suelen ser más útiles que las menos “ambiciosas”, pero son más difíciles de validar.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Enfoque de Validación Basado en Argumentos (ABAV)</a:t>
            </a:r>
            <a:endParaRPr sz="2600"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basa en 8 principios: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5. Las interpretaciones y los usos pueden cambiar con el tiempo, en respuesta a necesidades y comprensiones nuevas, lo que conduce a cambios en las evidencias que son necesarias para la validación.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6. La evaluación del uso de los puntajes requiere una evaluación de las consecuencias de los usos planeados, y consecuencias negativas se pueden traducir en un uso inaceptable de las puntuaciones.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7. El rechazo en el uso de un puntaje no necesariamente invalida una previa interpretación de la puntuación subyacente.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8. La validación de la interpretación de un puntaje, no valida el uso que se haga de los resultados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18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La equidad en las evaluaciones (</a:t>
            </a:r>
            <a:r>
              <a:rPr i="1" lang="es" sz="2600"/>
              <a:t>fairness</a:t>
            </a:r>
            <a:r>
              <a:rPr lang="es" sz="2600"/>
              <a:t>)</a:t>
            </a:r>
            <a:endParaRPr sz="2600"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considera como la ausencia de sesgo en la medición.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 elemento transversal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debe cuidar durante el desarrollo de una prueba, la interpretación de resultados y los usos que se hagan de ellos.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Identificar y eliminar la varianza irrelevante de constructo para maximizar el desempeño de cualquier examinado para que los puntajes sean equiparables entre distintos sustentantes. 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Validez cultural.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Considerar la diversidad de contextos de quienes responderán los instrumentos de evaluación como una posible fuente de varianza irrelevante al constructo que se desea medir.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18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La equidad en las evaluaciones (</a:t>
            </a:r>
            <a:r>
              <a:rPr i="1" lang="es" sz="2600"/>
              <a:t>fairness</a:t>
            </a:r>
            <a:r>
              <a:rPr lang="es" sz="2600"/>
              <a:t>)</a:t>
            </a:r>
            <a:endParaRPr sz="2600"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Funcionamiento Diferencial de Reactivos (DIF)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Ocurre cuando dos individuos con el mismo nivel de habilidad tienen diferentes probabilidades de responder correctamente a un reactivo por el hecho de pertenecer a subgrupos distintos (raza, estatus socioeconómico, etnicidad, contexto lingüístico, discapacidad, contexto cultural,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puede corroborar el sesgo a partir de entrevistas cognitivas.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57300" y="4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solidFill>
                  <a:schemeClr val="dk2"/>
                </a:solidFill>
              </a:rPr>
              <a:t>Validez: ¿Se está midiendo lo que interesa medir?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76800"/>
            <a:ext cx="85206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desarrollo de la Teoría sobre la validez ha sido paulatino y lleno de discusión.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general, se identifican cuatro etapas en su desarrollo:</a:t>
            </a:r>
            <a:endParaRPr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Etapa de cristalización (1921-1951)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Etapa de fragmentación (1952-1974)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Etapa de reunificación (1975-1999)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Etapa de deconstrucción (2000-Actualidad)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Cristalización (1921 - 1951)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Inicio: </a:t>
            </a:r>
            <a:r>
              <a:rPr lang="es"/>
              <a:t>La  </a:t>
            </a:r>
            <a:r>
              <a:rPr i="1" lang="es"/>
              <a:t>North American National Association of Directors of Educational Research </a:t>
            </a:r>
            <a:r>
              <a:rPr lang="es"/>
              <a:t>incluye a la validez como término clave para la definición  de la medición educativa y psicológica.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Principales contribuyentes: </a:t>
            </a:r>
            <a:r>
              <a:rPr lang="es"/>
              <a:t>Garret, Guilford y Cureton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Aportaciones a la Teoría de la Validación: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distingue a la Validez de la Confiabilidad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validez de cada uno de los diversos propósitos que se pretenda alcanzar con una prueba puede ser estimada de manera independiente.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Se identifica como pregunta fundamental de la validez de las pruebas “</a:t>
            </a:r>
            <a:r>
              <a:rPr b="1" lang="es"/>
              <a:t>¿qué tan bien ejecuta la función para la que está siendo empleada?’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Énfasis en la validez predictiva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Cristalización (1921 - 1951)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Definición de validez: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Correlación entre las puntuaciones observadas en el test y las puntuaciones “verdaderas” en el criterio, (</a:t>
            </a:r>
            <a:r>
              <a:rPr b="1" i="1" lang="es"/>
              <a:t>validez predictiva</a:t>
            </a:r>
            <a:r>
              <a:rPr b="1" lang="es"/>
              <a:t>).</a:t>
            </a:r>
            <a:endParaRPr b="1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Definición pragmática, empirista, no teórica.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Implícitamente se sobreentiende al criterio referencial como libre de errores de medición.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	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Cristalización (1921 - 1951)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Contexto</a:t>
            </a:r>
            <a:r>
              <a:rPr b="1" lang="es"/>
              <a:t>:</a:t>
            </a:r>
            <a:endParaRPr b="1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</a:t>
            </a:r>
            <a:r>
              <a:rPr b="1" lang="es"/>
              <a:t>etapa de cristalización </a:t>
            </a:r>
            <a:r>
              <a:rPr lang="es"/>
              <a:t>se vincula con el desarrollo del </a:t>
            </a:r>
            <a:r>
              <a:rPr b="1" lang="es"/>
              <a:t>análisis factorial</a:t>
            </a:r>
            <a:r>
              <a:rPr lang="es"/>
              <a:t> (desarrollado por Spearman a inicios del siglo XX).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adopta el supuesto de que las variables latentes o constructos podían ser medidos a partir de variables observadas empíricamente sin considerar el error de medición.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desarrollan técnicas correlacionales y de diferencias entre grupos como métodos estadísticos para la validación de pruebas.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	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Cristalización (1921 - 1951)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Garret</a:t>
            </a:r>
            <a:r>
              <a:rPr b="1" lang="es"/>
              <a:t>:</a:t>
            </a:r>
            <a:br>
              <a:rPr b="1" lang="es"/>
            </a:br>
            <a:r>
              <a:rPr lang="es"/>
              <a:t>“La validez de un test es la fidelidad con la que mide lo que pretende medir”</a:t>
            </a:r>
            <a:br>
              <a:rPr lang="es"/>
            </a:br>
            <a:br>
              <a:rPr lang="es"/>
            </a:br>
            <a:r>
              <a:rPr b="1" lang="es"/>
              <a:t>Bingham:</a:t>
            </a:r>
            <a:br>
              <a:rPr b="1" lang="es"/>
            </a:br>
            <a:r>
              <a:rPr lang="es"/>
              <a:t>“La correlación de las puntuaciones de un test con alguna otra medida objetiva de lo que el test quiere medir”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Guilford:</a:t>
            </a:r>
            <a:br>
              <a:rPr b="1" lang="es"/>
            </a:br>
            <a:r>
              <a:rPr lang="es"/>
              <a:t>“una prueba es válida para cualquier cosa con la que correlaciona”.</a:t>
            </a:r>
            <a:r>
              <a:rPr b="1" lang="es"/>
              <a:t>	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Cristalización (1921 - 1951)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Edward Cureton</a:t>
            </a:r>
            <a:r>
              <a:rPr b="1" lang="es"/>
              <a:t>:</a:t>
            </a:r>
            <a:br>
              <a:rPr b="1" lang="es"/>
            </a:br>
            <a:r>
              <a:rPr lang="es"/>
              <a:t>“La validez de un test es la correlación entre las puntuaciones observadas del test y las puntuaciones “verdaderas” del criterio, entendiendo este último como aquel que no tiene error de medición”.</a:t>
            </a:r>
            <a:r>
              <a:rPr b="1" lang="es"/>
              <a:t>	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entiende por </a:t>
            </a:r>
            <a:r>
              <a:rPr b="1" lang="es"/>
              <a:t>puntuaciones del criterio </a:t>
            </a:r>
            <a:r>
              <a:rPr lang="es"/>
              <a:t>al conjunto de evaluaciones sin sesgo, pero no necesariamente alta confiabilidad, de la calidad del desempeño a realizar en una tarea definida, realizada a partir de una muestra representativa de observaciones de cada miembro de una muestra representativa de personas de una población específica.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de Cristalización (1921 - 1951)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Edward Cureton: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validez se define en función a los propósitos de las pruebas, los cuales deben considerar:</a:t>
            </a:r>
            <a:br>
              <a:rPr lang="es"/>
            </a:br>
            <a:r>
              <a:rPr lang="es"/>
              <a:t>1.- </a:t>
            </a:r>
            <a:r>
              <a:rPr b="1" lang="es"/>
              <a:t>La finalidad de lo que evalúa</a:t>
            </a:r>
            <a:br>
              <a:rPr b="1" lang="es"/>
            </a:br>
            <a:r>
              <a:rPr b="1" lang="es"/>
              <a:t>2.- La naturaleza del grupo a evaluar</a:t>
            </a:r>
            <a:br>
              <a:rPr b="1" lang="es"/>
            </a:br>
            <a:br>
              <a:rPr b="1" lang="es"/>
            </a:br>
            <a:r>
              <a:rPr b="1" lang="es"/>
              <a:t>Ejemplo:</a:t>
            </a:r>
            <a:br>
              <a:rPr b="1" lang="es"/>
            </a:br>
            <a:r>
              <a:rPr lang="es"/>
              <a:t>Aplicar una misma prueba de vocabulario a niños de sexto grado  que provienen de hogares con capital cultural muy desigual, sería un indicador </a:t>
            </a:r>
            <a:r>
              <a:rPr b="1" lang="es"/>
              <a:t>válido </a:t>
            </a:r>
            <a:r>
              <a:rPr lang="es"/>
              <a:t>de la calidad de la instrucción recibida, pero </a:t>
            </a:r>
            <a:r>
              <a:rPr b="1" lang="es"/>
              <a:t>no </a:t>
            </a:r>
            <a:r>
              <a:rPr lang="es"/>
              <a:t>de la inteligencia verbal de los niños.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