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75" r:id="rId2"/>
    <p:sldId id="278" r:id="rId3"/>
    <p:sldId id="279" r:id="rId4"/>
    <p:sldId id="280" r:id="rId5"/>
    <p:sldId id="281" r:id="rId6"/>
    <p:sldId id="282" r:id="rId7"/>
    <p:sldId id="283" r:id="rId8"/>
    <p:sldId id="284" r:id="rId9"/>
    <p:sldId id="285" r:id="rId10"/>
    <p:sldId id="286" r:id="rId11"/>
    <p:sldId id="287" r:id="rId12"/>
    <p:sldId id="289" r:id="rId13"/>
    <p:sldId id="290" r:id="rId14"/>
    <p:sldId id="323" r:id="rId15"/>
    <p:sldId id="294" r:id="rId16"/>
    <p:sldId id="295" r:id="rId17"/>
    <p:sldId id="306" r:id="rId18"/>
    <p:sldId id="296" r:id="rId19"/>
    <p:sldId id="324" r:id="rId20"/>
    <p:sldId id="297" r:id="rId21"/>
    <p:sldId id="298" r:id="rId22"/>
    <p:sldId id="299" r:id="rId23"/>
    <p:sldId id="300" r:id="rId24"/>
    <p:sldId id="301" r:id="rId25"/>
    <p:sldId id="302" r:id="rId26"/>
    <p:sldId id="303" r:id="rId27"/>
    <p:sldId id="304" r:id="rId28"/>
    <p:sldId id="305" r:id="rId29"/>
    <p:sldId id="308" r:id="rId30"/>
    <p:sldId id="309" r:id="rId31"/>
    <p:sldId id="310" r:id="rId32"/>
    <p:sldId id="311" r:id="rId33"/>
    <p:sldId id="312" r:id="rId34"/>
    <p:sldId id="313" r:id="rId35"/>
    <p:sldId id="314" r:id="rId36"/>
    <p:sldId id="315" r:id="rId37"/>
    <p:sldId id="267" r:id="rId38"/>
    <p:sldId id="268" r:id="rId39"/>
    <p:sldId id="328" r:id="rId40"/>
    <p:sldId id="330" r:id="rId41"/>
    <p:sldId id="348" r:id="rId42"/>
    <p:sldId id="332" r:id="rId43"/>
    <p:sldId id="331" r:id="rId44"/>
    <p:sldId id="349" r:id="rId45"/>
    <p:sldId id="335" r:id="rId46"/>
    <p:sldId id="334" r:id="rId47"/>
    <p:sldId id="337" r:id="rId48"/>
    <p:sldId id="338" r:id="rId49"/>
    <p:sldId id="339" r:id="rId50"/>
    <p:sldId id="340" r:id="rId51"/>
    <p:sldId id="341" r:id="rId52"/>
    <p:sldId id="342" r:id="rId53"/>
    <p:sldId id="343" r:id="rId54"/>
    <p:sldId id="344" r:id="rId55"/>
    <p:sldId id="347" r:id="rId5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6" d="100"/>
          <a:sy n="106"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45F14-978E-4440-B04C-3BAAAAFB115B}" type="doc">
      <dgm:prSet loTypeId="urn:microsoft.com/office/officeart/2005/8/layout/hierarchy2" loCatId="" qsTypeId="urn:microsoft.com/office/officeart/2005/8/quickstyle/simple2" qsCatId="simple" csTypeId="urn:microsoft.com/office/officeart/2005/8/colors/accent3_1" csCatId="accent3" phldr="1"/>
      <dgm:spPr/>
      <dgm:t>
        <a:bodyPr/>
        <a:lstStyle/>
        <a:p>
          <a:endParaRPr lang="es-ES_tradnl"/>
        </a:p>
      </dgm:t>
    </dgm:pt>
    <dgm:pt modelId="{91148E0A-9DED-FC40-89FC-378A2FDC28B5}">
      <dgm:prSet phldrT="[Texto]"/>
      <dgm:spPr/>
      <dgm:t>
        <a:bodyPr/>
        <a:lstStyle/>
        <a:p>
          <a:r>
            <a:rPr lang="es-ES_tradnl" dirty="0" smtClean="0"/>
            <a:t>Tipos de diseño</a:t>
          </a:r>
          <a:endParaRPr lang="es-ES_tradnl" dirty="0"/>
        </a:p>
      </dgm:t>
    </dgm:pt>
    <dgm:pt modelId="{EA22BC3E-3833-CB4F-9587-421242C161B8}" type="parTrans" cxnId="{D08A8682-B001-714B-A7B4-399F365B5414}">
      <dgm:prSet/>
      <dgm:spPr/>
      <dgm:t>
        <a:bodyPr/>
        <a:lstStyle/>
        <a:p>
          <a:endParaRPr lang="es-ES_tradnl"/>
        </a:p>
      </dgm:t>
    </dgm:pt>
    <dgm:pt modelId="{571FB935-CACF-D94D-A7C3-6843FDBE1B4F}" type="sibTrans" cxnId="{D08A8682-B001-714B-A7B4-399F365B5414}">
      <dgm:prSet/>
      <dgm:spPr/>
      <dgm:t>
        <a:bodyPr/>
        <a:lstStyle/>
        <a:p>
          <a:endParaRPr lang="es-ES_tradnl"/>
        </a:p>
      </dgm:t>
    </dgm:pt>
    <dgm:pt modelId="{500568EA-EFAA-D040-8F77-07649C229075}">
      <dgm:prSet phldrT="[Texto]"/>
      <dgm:spPr/>
      <dgm:t>
        <a:bodyPr/>
        <a:lstStyle/>
        <a:p>
          <a:r>
            <a:rPr lang="es-ES_tradnl" dirty="0" smtClean="0"/>
            <a:t>Experimental</a:t>
          </a:r>
          <a:endParaRPr lang="es-ES_tradnl" dirty="0"/>
        </a:p>
      </dgm:t>
    </dgm:pt>
    <dgm:pt modelId="{C64DB6F1-E0BF-DB4C-A49B-1BAAF55C48F4}" type="parTrans" cxnId="{FDE557CA-975D-CA43-8AE9-81052E9CC2F0}">
      <dgm:prSet/>
      <dgm:spPr/>
      <dgm:t>
        <a:bodyPr/>
        <a:lstStyle/>
        <a:p>
          <a:endParaRPr lang="es-ES_tradnl"/>
        </a:p>
      </dgm:t>
    </dgm:pt>
    <dgm:pt modelId="{A236EBA8-9097-BF43-8F48-16D774532FB5}" type="sibTrans" cxnId="{FDE557CA-975D-CA43-8AE9-81052E9CC2F0}">
      <dgm:prSet/>
      <dgm:spPr/>
      <dgm:t>
        <a:bodyPr/>
        <a:lstStyle/>
        <a:p>
          <a:endParaRPr lang="es-ES_tradnl"/>
        </a:p>
      </dgm:t>
    </dgm:pt>
    <dgm:pt modelId="{7E195541-39E9-B940-A416-AED89F05B65A}">
      <dgm:prSet phldrT="[Texto]"/>
      <dgm:spPr/>
      <dgm:t>
        <a:bodyPr/>
        <a:lstStyle/>
        <a:p>
          <a:r>
            <a:rPr lang="es-ES_tradnl" dirty="0" smtClean="0"/>
            <a:t>No experimental</a:t>
          </a:r>
          <a:endParaRPr lang="es-ES_tradnl" dirty="0"/>
        </a:p>
      </dgm:t>
    </dgm:pt>
    <dgm:pt modelId="{7830B0CE-6BCB-084E-98BD-37BCE27559C7}" type="parTrans" cxnId="{B95E8A30-9228-D44A-9ABE-D215DB32FA6F}">
      <dgm:prSet/>
      <dgm:spPr/>
      <dgm:t>
        <a:bodyPr/>
        <a:lstStyle/>
        <a:p>
          <a:endParaRPr lang="es-ES_tradnl"/>
        </a:p>
      </dgm:t>
    </dgm:pt>
    <dgm:pt modelId="{08830F3E-62D7-C94B-92AE-11914F9BE788}" type="sibTrans" cxnId="{B95E8A30-9228-D44A-9ABE-D215DB32FA6F}">
      <dgm:prSet/>
      <dgm:spPr/>
      <dgm:t>
        <a:bodyPr/>
        <a:lstStyle/>
        <a:p>
          <a:endParaRPr lang="es-ES_tradnl"/>
        </a:p>
      </dgm:t>
    </dgm:pt>
    <dgm:pt modelId="{436C4367-5B4B-8D48-8460-4EA2B2399BDD}" type="pres">
      <dgm:prSet presAssocID="{99845F14-978E-4440-B04C-3BAAAAFB115B}" presName="diagram" presStyleCnt="0">
        <dgm:presLayoutVars>
          <dgm:chPref val="1"/>
          <dgm:dir/>
          <dgm:animOne val="branch"/>
          <dgm:animLvl val="lvl"/>
          <dgm:resizeHandles val="exact"/>
        </dgm:presLayoutVars>
      </dgm:prSet>
      <dgm:spPr/>
      <dgm:t>
        <a:bodyPr/>
        <a:lstStyle/>
        <a:p>
          <a:endParaRPr lang="en-GB"/>
        </a:p>
      </dgm:t>
    </dgm:pt>
    <dgm:pt modelId="{509A9FCA-73C3-8A45-98BE-CCBB5CE4024D}" type="pres">
      <dgm:prSet presAssocID="{91148E0A-9DED-FC40-89FC-378A2FDC28B5}" presName="root1" presStyleCnt="0"/>
      <dgm:spPr/>
    </dgm:pt>
    <dgm:pt modelId="{E23914B7-7E3C-1E4E-B577-F512151746EF}" type="pres">
      <dgm:prSet presAssocID="{91148E0A-9DED-FC40-89FC-378A2FDC28B5}" presName="LevelOneTextNode" presStyleLbl="node0" presStyleIdx="0" presStyleCnt="1">
        <dgm:presLayoutVars>
          <dgm:chPref val="3"/>
        </dgm:presLayoutVars>
      </dgm:prSet>
      <dgm:spPr/>
      <dgm:t>
        <a:bodyPr/>
        <a:lstStyle/>
        <a:p>
          <a:endParaRPr lang="es-ES_tradnl"/>
        </a:p>
      </dgm:t>
    </dgm:pt>
    <dgm:pt modelId="{A4B45B4B-599C-DB41-B7B8-9B5342E9F595}" type="pres">
      <dgm:prSet presAssocID="{91148E0A-9DED-FC40-89FC-378A2FDC28B5}" presName="level2hierChild" presStyleCnt="0"/>
      <dgm:spPr/>
    </dgm:pt>
    <dgm:pt modelId="{7099EA19-812A-694A-9A6B-0E32BF4A55C0}" type="pres">
      <dgm:prSet presAssocID="{C64DB6F1-E0BF-DB4C-A49B-1BAAF55C48F4}" presName="conn2-1" presStyleLbl="parChTrans1D2" presStyleIdx="0" presStyleCnt="2"/>
      <dgm:spPr/>
      <dgm:t>
        <a:bodyPr/>
        <a:lstStyle/>
        <a:p>
          <a:endParaRPr lang="en-GB"/>
        </a:p>
      </dgm:t>
    </dgm:pt>
    <dgm:pt modelId="{81FC934B-D61A-8144-8F57-C3577ACB9EE5}" type="pres">
      <dgm:prSet presAssocID="{C64DB6F1-E0BF-DB4C-A49B-1BAAF55C48F4}" presName="connTx" presStyleLbl="parChTrans1D2" presStyleIdx="0" presStyleCnt="2"/>
      <dgm:spPr/>
      <dgm:t>
        <a:bodyPr/>
        <a:lstStyle/>
        <a:p>
          <a:endParaRPr lang="en-GB"/>
        </a:p>
      </dgm:t>
    </dgm:pt>
    <dgm:pt modelId="{C928415B-04FF-0346-9A00-980B79F1AABB}" type="pres">
      <dgm:prSet presAssocID="{500568EA-EFAA-D040-8F77-07649C229075}" presName="root2" presStyleCnt="0"/>
      <dgm:spPr/>
    </dgm:pt>
    <dgm:pt modelId="{F5ED43CF-A7D3-4443-A804-4A5DB7C2CC6B}" type="pres">
      <dgm:prSet presAssocID="{500568EA-EFAA-D040-8F77-07649C229075}" presName="LevelTwoTextNode" presStyleLbl="node2" presStyleIdx="0" presStyleCnt="2">
        <dgm:presLayoutVars>
          <dgm:chPref val="3"/>
        </dgm:presLayoutVars>
      </dgm:prSet>
      <dgm:spPr/>
      <dgm:t>
        <a:bodyPr/>
        <a:lstStyle/>
        <a:p>
          <a:endParaRPr lang="en-GB"/>
        </a:p>
      </dgm:t>
    </dgm:pt>
    <dgm:pt modelId="{CFBC9887-DC9D-EB4E-801E-7BF3D9710F81}" type="pres">
      <dgm:prSet presAssocID="{500568EA-EFAA-D040-8F77-07649C229075}" presName="level3hierChild" presStyleCnt="0"/>
      <dgm:spPr/>
    </dgm:pt>
    <dgm:pt modelId="{E36325D0-97FF-A84E-A1B6-3D864A49A564}" type="pres">
      <dgm:prSet presAssocID="{7830B0CE-6BCB-084E-98BD-37BCE27559C7}" presName="conn2-1" presStyleLbl="parChTrans1D2" presStyleIdx="1" presStyleCnt="2"/>
      <dgm:spPr/>
      <dgm:t>
        <a:bodyPr/>
        <a:lstStyle/>
        <a:p>
          <a:endParaRPr lang="en-GB"/>
        </a:p>
      </dgm:t>
    </dgm:pt>
    <dgm:pt modelId="{30EB43C6-E26A-1B4D-ABA8-56829899C7F5}" type="pres">
      <dgm:prSet presAssocID="{7830B0CE-6BCB-084E-98BD-37BCE27559C7}" presName="connTx" presStyleLbl="parChTrans1D2" presStyleIdx="1" presStyleCnt="2"/>
      <dgm:spPr/>
      <dgm:t>
        <a:bodyPr/>
        <a:lstStyle/>
        <a:p>
          <a:endParaRPr lang="en-GB"/>
        </a:p>
      </dgm:t>
    </dgm:pt>
    <dgm:pt modelId="{4C2901A1-482F-DD46-84CA-6E6F2D047B31}" type="pres">
      <dgm:prSet presAssocID="{7E195541-39E9-B940-A416-AED89F05B65A}" presName="root2" presStyleCnt="0"/>
      <dgm:spPr/>
    </dgm:pt>
    <dgm:pt modelId="{BB734B7F-1E33-3D40-A37F-B3D4641EB40B}" type="pres">
      <dgm:prSet presAssocID="{7E195541-39E9-B940-A416-AED89F05B65A}" presName="LevelTwoTextNode" presStyleLbl="node2" presStyleIdx="1" presStyleCnt="2">
        <dgm:presLayoutVars>
          <dgm:chPref val="3"/>
        </dgm:presLayoutVars>
      </dgm:prSet>
      <dgm:spPr/>
      <dgm:t>
        <a:bodyPr/>
        <a:lstStyle/>
        <a:p>
          <a:endParaRPr lang="en-GB"/>
        </a:p>
      </dgm:t>
    </dgm:pt>
    <dgm:pt modelId="{FB2C2999-E8DD-AE43-8CED-9E0C40862D81}" type="pres">
      <dgm:prSet presAssocID="{7E195541-39E9-B940-A416-AED89F05B65A}" presName="level3hierChild" presStyleCnt="0"/>
      <dgm:spPr/>
    </dgm:pt>
  </dgm:ptLst>
  <dgm:cxnLst>
    <dgm:cxn modelId="{B95E8A30-9228-D44A-9ABE-D215DB32FA6F}" srcId="{91148E0A-9DED-FC40-89FC-378A2FDC28B5}" destId="{7E195541-39E9-B940-A416-AED89F05B65A}" srcOrd="1" destOrd="0" parTransId="{7830B0CE-6BCB-084E-98BD-37BCE27559C7}" sibTransId="{08830F3E-62D7-C94B-92AE-11914F9BE788}"/>
    <dgm:cxn modelId="{F0CDC857-7F2B-40C6-A3BB-2EA9C068B8FC}" type="presOf" srcId="{C64DB6F1-E0BF-DB4C-A49B-1BAAF55C48F4}" destId="{81FC934B-D61A-8144-8F57-C3577ACB9EE5}" srcOrd="1" destOrd="0" presId="urn:microsoft.com/office/officeart/2005/8/layout/hierarchy2"/>
    <dgm:cxn modelId="{0F413511-385E-4890-BE82-D6A1DA2774F0}" type="presOf" srcId="{7830B0CE-6BCB-084E-98BD-37BCE27559C7}" destId="{30EB43C6-E26A-1B4D-ABA8-56829899C7F5}" srcOrd="1" destOrd="0" presId="urn:microsoft.com/office/officeart/2005/8/layout/hierarchy2"/>
    <dgm:cxn modelId="{5414FA45-9D55-48B7-9A13-1CF3B064DF3A}" type="presOf" srcId="{500568EA-EFAA-D040-8F77-07649C229075}" destId="{F5ED43CF-A7D3-4443-A804-4A5DB7C2CC6B}" srcOrd="0" destOrd="0" presId="urn:microsoft.com/office/officeart/2005/8/layout/hierarchy2"/>
    <dgm:cxn modelId="{5FB93564-A812-4BAB-81EE-AD70D14F7F99}" type="presOf" srcId="{91148E0A-9DED-FC40-89FC-378A2FDC28B5}" destId="{E23914B7-7E3C-1E4E-B577-F512151746EF}" srcOrd="0" destOrd="0" presId="urn:microsoft.com/office/officeart/2005/8/layout/hierarchy2"/>
    <dgm:cxn modelId="{BFF56C36-5A11-4619-8AC6-5354619C63A5}" type="presOf" srcId="{99845F14-978E-4440-B04C-3BAAAAFB115B}" destId="{436C4367-5B4B-8D48-8460-4EA2B2399BDD}" srcOrd="0" destOrd="0" presId="urn:microsoft.com/office/officeart/2005/8/layout/hierarchy2"/>
    <dgm:cxn modelId="{207DB8A2-48E4-407B-A2A3-EF23930FF367}" type="presOf" srcId="{C64DB6F1-E0BF-DB4C-A49B-1BAAF55C48F4}" destId="{7099EA19-812A-694A-9A6B-0E32BF4A55C0}" srcOrd="0" destOrd="0" presId="urn:microsoft.com/office/officeart/2005/8/layout/hierarchy2"/>
    <dgm:cxn modelId="{FDE557CA-975D-CA43-8AE9-81052E9CC2F0}" srcId="{91148E0A-9DED-FC40-89FC-378A2FDC28B5}" destId="{500568EA-EFAA-D040-8F77-07649C229075}" srcOrd="0" destOrd="0" parTransId="{C64DB6F1-E0BF-DB4C-A49B-1BAAF55C48F4}" sibTransId="{A236EBA8-9097-BF43-8F48-16D774532FB5}"/>
    <dgm:cxn modelId="{701D5F3F-F35D-41FF-A693-0E440481371F}" type="presOf" srcId="{7830B0CE-6BCB-084E-98BD-37BCE27559C7}" destId="{E36325D0-97FF-A84E-A1B6-3D864A49A564}" srcOrd="0" destOrd="0" presId="urn:microsoft.com/office/officeart/2005/8/layout/hierarchy2"/>
    <dgm:cxn modelId="{723FAE10-8F21-49ED-BD6C-B42203CC8BB9}" type="presOf" srcId="{7E195541-39E9-B940-A416-AED89F05B65A}" destId="{BB734B7F-1E33-3D40-A37F-B3D4641EB40B}" srcOrd="0" destOrd="0" presId="urn:microsoft.com/office/officeart/2005/8/layout/hierarchy2"/>
    <dgm:cxn modelId="{D08A8682-B001-714B-A7B4-399F365B5414}" srcId="{99845F14-978E-4440-B04C-3BAAAAFB115B}" destId="{91148E0A-9DED-FC40-89FC-378A2FDC28B5}" srcOrd="0" destOrd="0" parTransId="{EA22BC3E-3833-CB4F-9587-421242C161B8}" sibTransId="{571FB935-CACF-D94D-A7C3-6843FDBE1B4F}"/>
    <dgm:cxn modelId="{78959AF3-3E8F-47AC-B1FD-0F25225A9B10}" type="presParOf" srcId="{436C4367-5B4B-8D48-8460-4EA2B2399BDD}" destId="{509A9FCA-73C3-8A45-98BE-CCBB5CE4024D}" srcOrd="0" destOrd="0" presId="urn:microsoft.com/office/officeart/2005/8/layout/hierarchy2"/>
    <dgm:cxn modelId="{0015FD91-87F4-4975-8F09-67F4148F2C42}" type="presParOf" srcId="{509A9FCA-73C3-8A45-98BE-CCBB5CE4024D}" destId="{E23914B7-7E3C-1E4E-B577-F512151746EF}" srcOrd="0" destOrd="0" presId="urn:microsoft.com/office/officeart/2005/8/layout/hierarchy2"/>
    <dgm:cxn modelId="{DD6AAE27-6C62-4D45-AD55-BC7308F35B9B}" type="presParOf" srcId="{509A9FCA-73C3-8A45-98BE-CCBB5CE4024D}" destId="{A4B45B4B-599C-DB41-B7B8-9B5342E9F595}" srcOrd="1" destOrd="0" presId="urn:microsoft.com/office/officeart/2005/8/layout/hierarchy2"/>
    <dgm:cxn modelId="{F0A044CE-9314-4EBF-87AC-A792E9C7A6CD}" type="presParOf" srcId="{A4B45B4B-599C-DB41-B7B8-9B5342E9F595}" destId="{7099EA19-812A-694A-9A6B-0E32BF4A55C0}" srcOrd="0" destOrd="0" presId="urn:microsoft.com/office/officeart/2005/8/layout/hierarchy2"/>
    <dgm:cxn modelId="{1BAEEFB1-7936-4BAA-A0A7-7D2B29140C14}" type="presParOf" srcId="{7099EA19-812A-694A-9A6B-0E32BF4A55C0}" destId="{81FC934B-D61A-8144-8F57-C3577ACB9EE5}" srcOrd="0" destOrd="0" presId="urn:microsoft.com/office/officeart/2005/8/layout/hierarchy2"/>
    <dgm:cxn modelId="{2C087F6B-04F6-40C5-844F-70CCCE2EC765}" type="presParOf" srcId="{A4B45B4B-599C-DB41-B7B8-9B5342E9F595}" destId="{C928415B-04FF-0346-9A00-980B79F1AABB}" srcOrd="1" destOrd="0" presId="urn:microsoft.com/office/officeart/2005/8/layout/hierarchy2"/>
    <dgm:cxn modelId="{BA92E5AE-A44A-446F-9865-2D181E4D459E}" type="presParOf" srcId="{C928415B-04FF-0346-9A00-980B79F1AABB}" destId="{F5ED43CF-A7D3-4443-A804-4A5DB7C2CC6B}" srcOrd="0" destOrd="0" presId="urn:microsoft.com/office/officeart/2005/8/layout/hierarchy2"/>
    <dgm:cxn modelId="{69E28B61-D866-4620-8237-85117A75D0D3}" type="presParOf" srcId="{C928415B-04FF-0346-9A00-980B79F1AABB}" destId="{CFBC9887-DC9D-EB4E-801E-7BF3D9710F81}" srcOrd="1" destOrd="0" presId="urn:microsoft.com/office/officeart/2005/8/layout/hierarchy2"/>
    <dgm:cxn modelId="{37234596-5920-42B6-B818-9E06F94D462E}" type="presParOf" srcId="{A4B45B4B-599C-DB41-B7B8-9B5342E9F595}" destId="{E36325D0-97FF-A84E-A1B6-3D864A49A564}" srcOrd="2" destOrd="0" presId="urn:microsoft.com/office/officeart/2005/8/layout/hierarchy2"/>
    <dgm:cxn modelId="{9F55F194-CCE3-4EB4-AC36-A3C1701C7619}" type="presParOf" srcId="{E36325D0-97FF-A84E-A1B6-3D864A49A564}" destId="{30EB43C6-E26A-1B4D-ABA8-56829899C7F5}" srcOrd="0" destOrd="0" presId="urn:microsoft.com/office/officeart/2005/8/layout/hierarchy2"/>
    <dgm:cxn modelId="{8DAC0F6B-AFEF-498F-BCA4-FF001253D305}" type="presParOf" srcId="{A4B45B4B-599C-DB41-B7B8-9B5342E9F595}" destId="{4C2901A1-482F-DD46-84CA-6E6F2D047B31}" srcOrd="3" destOrd="0" presId="urn:microsoft.com/office/officeart/2005/8/layout/hierarchy2"/>
    <dgm:cxn modelId="{1F6A23E8-C4B6-4A8C-8D04-46344F835F57}" type="presParOf" srcId="{4C2901A1-482F-DD46-84CA-6E6F2D047B31}" destId="{BB734B7F-1E33-3D40-A37F-B3D4641EB40B}" srcOrd="0" destOrd="0" presId="urn:microsoft.com/office/officeart/2005/8/layout/hierarchy2"/>
    <dgm:cxn modelId="{9FE52F8A-DDCF-4E9F-8B42-DD89DDE53558}" type="presParOf" srcId="{4C2901A1-482F-DD46-84CA-6E6F2D047B31}" destId="{FB2C2999-E8DD-AE43-8CED-9E0C40862D8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8EC33-C775-E945-8A02-8B6C59CB222D}" type="doc">
      <dgm:prSet loTypeId="urn:microsoft.com/office/officeart/2005/8/layout/orgChart1" loCatId="hierarchy" qsTypeId="urn:microsoft.com/office/officeart/2005/8/quickstyle/simple2" qsCatId="simple" csTypeId="urn:microsoft.com/office/officeart/2005/8/colors/accent1_1" csCatId="accent1" phldr="1"/>
      <dgm:spPr/>
      <dgm:t>
        <a:bodyPr/>
        <a:lstStyle/>
        <a:p>
          <a:endParaRPr lang="es-ES_tradnl"/>
        </a:p>
      </dgm:t>
    </dgm:pt>
    <dgm:pt modelId="{BEA1920D-04AA-044F-B66C-4FAE2BEC4D4D}">
      <dgm:prSet phldrT="[Texto]"/>
      <dgm:spPr/>
      <dgm:t>
        <a:bodyPr/>
        <a:lstStyle/>
        <a:p>
          <a:r>
            <a:rPr lang="es-ES_tradnl" dirty="0" smtClean="0"/>
            <a:t>No experimental</a:t>
          </a:r>
          <a:endParaRPr lang="es-ES_tradnl" dirty="0"/>
        </a:p>
      </dgm:t>
    </dgm:pt>
    <dgm:pt modelId="{42B4B88A-4082-C14E-AB52-BEC02A5D1972}" type="parTrans" cxnId="{7380B5EF-2B1D-EA4A-AB16-E1A1316EA494}">
      <dgm:prSet/>
      <dgm:spPr/>
      <dgm:t>
        <a:bodyPr/>
        <a:lstStyle/>
        <a:p>
          <a:endParaRPr lang="es-ES_tradnl"/>
        </a:p>
      </dgm:t>
    </dgm:pt>
    <dgm:pt modelId="{D5F574E4-1BC2-A542-857A-8C983DAB585B}" type="sibTrans" cxnId="{7380B5EF-2B1D-EA4A-AB16-E1A1316EA494}">
      <dgm:prSet/>
      <dgm:spPr/>
      <dgm:t>
        <a:bodyPr/>
        <a:lstStyle/>
        <a:p>
          <a:endParaRPr lang="es-ES_tradnl"/>
        </a:p>
      </dgm:t>
    </dgm:pt>
    <dgm:pt modelId="{01E04365-B4F2-044B-BD8D-B74822DB0655}">
      <dgm:prSet phldrT="[Texto]"/>
      <dgm:spPr/>
      <dgm:t>
        <a:bodyPr/>
        <a:lstStyle/>
        <a:p>
          <a:r>
            <a:rPr lang="es-ES_tradnl" dirty="0" smtClean="0"/>
            <a:t>Transversal</a:t>
          </a:r>
          <a:endParaRPr lang="es-ES_tradnl" dirty="0"/>
        </a:p>
      </dgm:t>
    </dgm:pt>
    <dgm:pt modelId="{38429CC5-1F1B-6141-845C-C96E08A8B2E8}" type="parTrans" cxnId="{07D8E287-78F5-4242-9016-6944CCCEC64F}">
      <dgm:prSet/>
      <dgm:spPr/>
      <dgm:t>
        <a:bodyPr/>
        <a:lstStyle/>
        <a:p>
          <a:endParaRPr lang="es-ES_tradnl"/>
        </a:p>
      </dgm:t>
    </dgm:pt>
    <dgm:pt modelId="{5D869C8F-D2DF-9D49-B127-24EF5D2B2712}" type="sibTrans" cxnId="{07D8E287-78F5-4242-9016-6944CCCEC64F}">
      <dgm:prSet/>
      <dgm:spPr/>
      <dgm:t>
        <a:bodyPr/>
        <a:lstStyle/>
        <a:p>
          <a:endParaRPr lang="es-ES_tradnl"/>
        </a:p>
      </dgm:t>
    </dgm:pt>
    <dgm:pt modelId="{ACAF445D-8AAD-CB4E-87D5-32CD051425E7}">
      <dgm:prSet phldrT="[Texto]"/>
      <dgm:spPr/>
      <dgm:t>
        <a:bodyPr/>
        <a:lstStyle/>
        <a:p>
          <a:r>
            <a:rPr lang="es-ES_tradnl" dirty="0" smtClean="0"/>
            <a:t>Longitudinal</a:t>
          </a:r>
          <a:endParaRPr lang="es-ES_tradnl" dirty="0"/>
        </a:p>
      </dgm:t>
    </dgm:pt>
    <dgm:pt modelId="{D263253A-406C-C345-9B89-9A6B67939D25}" type="parTrans" cxnId="{263F6CB4-52C8-0B40-9B00-AF52B1E62FF3}">
      <dgm:prSet/>
      <dgm:spPr/>
      <dgm:t>
        <a:bodyPr/>
        <a:lstStyle/>
        <a:p>
          <a:endParaRPr lang="es-ES_tradnl"/>
        </a:p>
      </dgm:t>
    </dgm:pt>
    <dgm:pt modelId="{AB876028-F609-3348-81A4-19AC6D618D45}" type="sibTrans" cxnId="{263F6CB4-52C8-0B40-9B00-AF52B1E62FF3}">
      <dgm:prSet/>
      <dgm:spPr/>
      <dgm:t>
        <a:bodyPr/>
        <a:lstStyle/>
        <a:p>
          <a:endParaRPr lang="es-ES_tradnl"/>
        </a:p>
      </dgm:t>
    </dgm:pt>
    <dgm:pt modelId="{6A74EB18-EEE0-5D47-86E4-D5F5AA10CAC5}" type="pres">
      <dgm:prSet presAssocID="{FB38EC33-C775-E945-8A02-8B6C59CB222D}" presName="hierChild1" presStyleCnt="0">
        <dgm:presLayoutVars>
          <dgm:orgChart val="1"/>
          <dgm:chPref val="1"/>
          <dgm:dir/>
          <dgm:animOne val="branch"/>
          <dgm:animLvl val="lvl"/>
          <dgm:resizeHandles/>
        </dgm:presLayoutVars>
      </dgm:prSet>
      <dgm:spPr/>
      <dgm:t>
        <a:bodyPr/>
        <a:lstStyle/>
        <a:p>
          <a:endParaRPr lang="en-GB"/>
        </a:p>
      </dgm:t>
    </dgm:pt>
    <dgm:pt modelId="{716719B7-F7FF-4440-96E1-3449F2486C2A}" type="pres">
      <dgm:prSet presAssocID="{BEA1920D-04AA-044F-B66C-4FAE2BEC4D4D}" presName="hierRoot1" presStyleCnt="0">
        <dgm:presLayoutVars>
          <dgm:hierBranch val="init"/>
        </dgm:presLayoutVars>
      </dgm:prSet>
      <dgm:spPr/>
    </dgm:pt>
    <dgm:pt modelId="{9DADD1A2-B6BD-F24E-8C9D-55B76B0C6B1E}" type="pres">
      <dgm:prSet presAssocID="{BEA1920D-04AA-044F-B66C-4FAE2BEC4D4D}" presName="rootComposite1" presStyleCnt="0"/>
      <dgm:spPr/>
    </dgm:pt>
    <dgm:pt modelId="{A4DAF0C6-DD01-D14D-8B15-F69E56CA1B89}" type="pres">
      <dgm:prSet presAssocID="{BEA1920D-04AA-044F-B66C-4FAE2BEC4D4D}" presName="rootText1" presStyleLbl="node0" presStyleIdx="0" presStyleCnt="1">
        <dgm:presLayoutVars>
          <dgm:chPref val="3"/>
        </dgm:presLayoutVars>
      </dgm:prSet>
      <dgm:spPr/>
      <dgm:t>
        <a:bodyPr/>
        <a:lstStyle/>
        <a:p>
          <a:endParaRPr lang="en-GB"/>
        </a:p>
      </dgm:t>
    </dgm:pt>
    <dgm:pt modelId="{14EF9AC1-01FA-3C42-AD59-6A0F7C9A0118}" type="pres">
      <dgm:prSet presAssocID="{BEA1920D-04AA-044F-B66C-4FAE2BEC4D4D}" presName="rootConnector1" presStyleLbl="node1" presStyleIdx="0" presStyleCnt="0"/>
      <dgm:spPr/>
      <dgm:t>
        <a:bodyPr/>
        <a:lstStyle/>
        <a:p>
          <a:endParaRPr lang="en-GB"/>
        </a:p>
      </dgm:t>
    </dgm:pt>
    <dgm:pt modelId="{B8D53D25-11EB-254A-B127-AFEF486047A8}" type="pres">
      <dgm:prSet presAssocID="{BEA1920D-04AA-044F-B66C-4FAE2BEC4D4D}" presName="hierChild2" presStyleCnt="0"/>
      <dgm:spPr/>
    </dgm:pt>
    <dgm:pt modelId="{2323F08D-ADF2-2B43-94D5-43885717D756}" type="pres">
      <dgm:prSet presAssocID="{38429CC5-1F1B-6141-845C-C96E08A8B2E8}" presName="Name37" presStyleLbl="parChTrans1D2" presStyleIdx="0" presStyleCnt="2"/>
      <dgm:spPr/>
      <dgm:t>
        <a:bodyPr/>
        <a:lstStyle/>
        <a:p>
          <a:endParaRPr lang="en-GB"/>
        </a:p>
      </dgm:t>
    </dgm:pt>
    <dgm:pt modelId="{014C7BDA-E8B9-7D45-B30B-023429EFDFD6}" type="pres">
      <dgm:prSet presAssocID="{01E04365-B4F2-044B-BD8D-B74822DB0655}" presName="hierRoot2" presStyleCnt="0">
        <dgm:presLayoutVars>
          <dgm:hierBranch val="init"/>
        </dgm:presLayoutVars>
      </dgm:prSet>
      <dgm:spPr/>
    </dgm:pt>
    <dgm:pt modelId="{4D0C5A23-ABB8-4B46-BB17-3FE60443A2FA}" type="pres">
      <dgm:prSet presAssocID="{01E04365-B4F2-044B-BD8D-B74822DB0655}" presName="rootComposite" presStyleCnt="0"/>
      <dgm:spPr/>
    </dgm:pt>
    <dgm:pt modelId="{32834904-9B62-C84D-81A3-708533BBB346}" type="pres">
      <dgm:prSet presAssocID="{01E04365-B4F2-044B-BD8D-B74822DB0655}" presName="rootText" presStyleLbl="node2" presStyleIdx="0" presStyleCnt="2">
        <dgm:presLayoutVars>
          <dgm:chPref val="3"/>
        </dgm:presLayoutVars>
      </dgm:prSet>
      <dgm:spPr/>
      <dgm:t>
        <a:bodyPr/>
        <a:lstStyle/>
        <a:p>
          <a:endParaRPr lang="es-ES_tradnl"/>
        </a:p>
      </dgm:t>
    </dgm:pt>
    <dgm:pt modelId="{BC7919C4-EAC1-BD42-BAA6-AAEB61AA0863}" type="pres">
      <dgm:prSet presAssocID="{01E04365-B4F2-044B-BD8D-B74822DB0655}" presName="rootConnector" presStyleLbl="node2" presStyleIdx="0" presStyleCnt="2"/>
      <dgm:spPr/>
      <dgm:t>
        <a:bodyPr/>
        <a:lstStyle/>
        <a:p>
          <a:endParaRPr lang="en-GB"/>
        </a:p>
      </dgm:t>
    </dgm:pt>
    <dgm:pt modelId="{4D1AD61B-113C-AE42-A3D3-C3BFD95BCD03}" type="pres">
      <dgm:prSet presAssocID="{01E04365-B4F2-044B-BD8D-B74822DB0655}" presName="hierChild4" presStyleCnt="0"/>
      <dgm:spPr/>
    </dgm:pt>
    <dgm:pt modelId="{27A0E6B4-9AC0-474F-9B97-FAA0474FDA05}" type="pres">
      <dgm:prSet presAssocID="{01E04365-B4F2-044B-BD8D-B74822DB0655}" presName="hierChild5" presStyleCnt="0"/>
      <dgm:spPr/>
    </dgm:pt>
    <dgm:pt modelId="{7D891234-A71D-A943-AF96-FA125555A5C0}" type="pres">
      <dgm:prSet presAssocID="{D263253A-406C-C345-9B89-9A6B67939D25}" presName="Name37" presStyleLbl="parChTrans1D2" presStyleIdx="1" presStyleCnt="2"/>
      <dgm:spPr/>
      <dgm:t>
        <a:bodyPr/>
        <a:lstStyle/>
        <a:p>
          <a:endParaRPr lang="en-GB"/>
        </a:p>
      </dgm:t>
    </dgm:pt>
    <dgm:pt modelId="{60409CEC-ECF5-8445-BF24-B7241CB182FB}" type="pres">
      <dgm:prSet presAssocID="{ACAF445D-8AAD-CB4E-87D5-32CD051425E7}" presName="hierRoot2" presStyleCnt="0">
        <dgm:presLayoutVars>
          <dgm:hierBranch val="init"/>
        </dgm:presLayoutVars>
      </dgm:prSet>
      <dgm:spPr/>
    </dgm:pt>
    <dgm:pt modelId="{FFF6C5E1-22E4-1F46-97C9-F0E915E67B23}" type="pres">
      <dgm:prSet presAssocID="{ACAF445D-8AAD-CB4E-87D5-32CD051425E7}" presName="rootComposite" presStyleCnt="0"/>
      <dgm:spPr/>
    </dgm:pt>
    <dgm:pt modelId="{0BA082A7-5130-B64F-894F-66AF0C10D7D4}" type="pres">
      <dgm:prSet presAssocID="{ACAF445D-8AAD-CB4E-87D5-32CD051425E7}" presName="rootText" presStyleLbl="node2" presStyleIdx="1" presStyleCnt="2">
        <dgm:presLayoutVars>
          <dgm:chPref val="3"/>
        </dgm:presLayoutVars>
      </dgm:prSet>
      <dgm:spPr/>
      <dgm:t>
        <a:bodyPr/>
        <a:lstStyle/>
        <a:p>
          <a:endParaRPr lang="en-GB"/>
        </a:p>
      </dgm:t>
    </dgm:pt>
    <dgm:pt modelId="{C7E0406A-C1CB-E341-8863-CD3E79B8EC7F}" type="pres">
      <dgm:prSet presAssocID="{ACAF445D-8AAD-CB4E-87D5-32CD051425E7}" presName="rootConnector" presStyleLbl="node2" presStyleIdx="1" presStyleCnt="2"/>
      <dgm:spPr/>
      <dgm:t>
        <a:bodyPr/>
        <a:lstStyle/>
        <a:p>
          <a:endParaRPr lang="en-GB"/>
        </a:p>
      </dgm:t>
    </dgm:pt>
    <dgm:pt modelId="{3A9E3B7A-7771-7243-8474-B1539FE7E1C0}" type="pres">
      <dgm:prSet presAssocID="{ACAF445D-8AAD-CB4E-87D5-32CD051425E7}" presName="hierChild4" presStyleCnt="0"/>
      <dgm:spPr/>
    </dgm:pt>
    <dgm:pt modelId="{7BB48566-3843-FA4E-AED1-9CF6C99B85CD}" type="pres">
      <dgm:prSet presAssocID="{ACAF445D-8AAD-CB4E-87D5-32CD051425E7}" presName="hierChild5" presStyleCnt="0"/>
      <dgm:spPr/>
    </dgm:pt>
    <dgm:pt modelId="{15288791-3318-4E49-9567-DC1F37AFEE31}" type="pres">
      <dgm:prSet presAssocID="{BEA1920D-04AA-044F-B66C-4FAE2BEC4D4D}" presName="hierChild3" presStyleCnt="0"/>
      <dgm:spPr/>
    </dgm:pt>
  </dgm:ptLst>
  <dgm:cxnLst>
    <dgm:cxn modelId="{65A63DB8-3E48-4120-8D94-661AFEF635A0}" type="presOf" srcId="{38429CC5-1F1B-6141-845C-C96E08A8B2E8}" destId="{2323F08D-ADF2-2B43-94D5-43885717D756}" srcOrd="0" destOrd="0" presId="urn:microsoft.com/office/officeart/2005/8/layout/orgChart1"/>
    <dgm:cxn modelId="{A59C2B64-0473-4993-92AE-A16BF2838A2B}" type="presOf" srcId="{01E04365-B4F2-044B-BD8D-B74822DB0655}" destId="{BC7919C4-EAC1-BD42-BAA6-AAEB61AA0863}" srcOrd="1" destOrd="0" presId="urn:microsoft.com/office/officeart/2005/8/layout/orgChart1"/>
    <dgm:cxn modelId="{D0445368-5E55-42CB-B352-E30C73A2B9BE}" type="presOf" srcId="{D263253A-406C-C345-9B89-9A6B67939D25}" destId="{7D891234-A71D-A943-AF96-FA125555A5C0}" srcOrd="0" destOrd="0" presId="urn:microsoft.com/office/officeart/2005/8/layout/orgChart1"/>
    <dgm:cxn modelId="{C903A7AF-B9DE-4781-902C-60CDC8966E24}" type="presOf" srcId="{BEA1920D-04AA-044F-B66C-4FAE2BEC4D4D}" destId="{A4DAF0C6-DD01-D14D-8B15-F69E56CA1B89}" srcOrd="0" destOrd="0" presId="urn:microsoft.com/office/officeart/2005/8/layout/orgChart1"/>
    <dgm:cxn modelId="{BD712BA8-FD2A-44BD-8756-19DCD856736D}" type="presOf" srcId="{01E04365-B4F2-044B-BD8D-B74822DB0655}" destId="{32834904-9B62-C84D-81A3-708533BBB346}" srcOrd="0" destOrd="0" presId="urn:microsoft.com/office/officeart/2005/8/layout/orgChart1"/>
    <dgm:cxn modelId="{07D8E287-78F5-4242-9016-6944CCCEC64F}" srcId="{BEA1920D-04AA-044F-B66C-4FAE2BEC4D4D}" destId="{01E04365-B4F2-044B-BD8D-B74822DB0655}" srcOrd="0" destOrd="0" parTransId="{38429CC5-1F1B-6141-845C-C96E08A8B2E8}" sibTransId="{5D869C8F-D2DF-9D49-B127-24EF5D2B2712}"/>
    <dgm:cxn modelId="{7380B5EF-2B1D-EA4A-AB16-E1A1316EA494}" srcId="{FB38EC33-C775-E945-8A02-8B6C59CB222D}" destId="{BEA1920D-04AA-044F-B66C-4FAE2BEC4D4D}" srcOrd="0" destOrd="0" parTransId="{42B4B88A-4082-C14E-AB52-BEC02A5D1972}" sibTransId="{D5F574E4-1BC2-A542-857A-8C983DAB585B}"/>
    <dgm:cxn modelId="{240F19B3-6539-44F8-9EC2-FA43C94195F1}" type="presOf" srcId="{ACAF445D-8AAD-CB4E-87D5-32CD051425E7}" destId="{0BA082A7-5130-B64F-894F-66AF0C10D7D4}" srcOrd="0" destOrd="0" presId="urn:microsoft.com/office/officeart/2005/8/layout/orgChart1"/>
    <dgm:cxn modelId="{68FAEB4F-2CFF-4C4F-98F8-E8C0A1E62A76}" type="presOf" srcId="{FB38EC33-C775-E945-8A02-8B6C59CB222D}" destId="{6A74EB18-EEE0-5D47-86E4-D5F5AA10CAC5}" srcOrd="0" destOrd="0" presId="urn:microsoft.com/office/officeart/2005/8/layout/orgChart1"/>
    <dgm:cxn modelId="{BCAA5580-9A50-425C-9590-98919788BE57}" type="presOf" srcId="{ACAF445D-8AAD-CB4E-87D5-32CD051425E7}" destId="{C7E0406A-C1CB-E341-8863-CD3E79B8EC7F}" srcOrd="1" destOrd="0" presId="urn:microsoft.com/office/officeart/2005/8/layout/orgChart1"/>
    <dgm:cxn modelId="{992B06C7-BA18-4BA4-9861-AF6BA5F1E383}" type="presOf" srcId="{BEA1920D-04AA-044F-B66C-4FAE2BEC4D4D}" destId="{14EF9AC1-01FA-3C42-AD59-6A0F7C9A0118}" srcOrd="1" destOrd="0" presId="urn:microsoft.com/office/officeart/2005/8/layout/orgChart1"/>
    <dgm:cxn modelId="{263F6CB4-52C8-0B40-9B00-AF52B1E62FF3}" srcId="{BEA1920D-04AA-044F-B66C-4FAE2BEC4D4D}" destId="{ACAF445D-8AAD-CB4E-87D5-32CD051425E7}" srcOrd="1" destOrd="0" parTransId="{D263253A-406C-C345-9B89-9A6B67939D25}" sibTransId="{AB876028-F609-3348-81A4-19AC6D618D45}"/>
    <dgm:cxn modelId="{ACCB18E0-7CDA-41AA-9324-063288C280CC}" type="presParOf" srcId="{6A74EB18-EEE0-5D47-86E4-D5F5AA10CAC5}" destId="{716719B7-F7FF-4440-96E1-3449F2486C2A}" srcOrd="0" destOrd="0" presId="urn:microsoft.com/office/officeart/2005/8/layout/orgChart1"/>
    <dgm:cxn modelId="{60011225-13BC-4BEF-8156-FBBC63B073D7}" type="presParOf" srcId="{716719B7-F7FF-4440-96E1-3449F2486C2A}" destId="{9DADD1A2-B6BD-F24E-8C9D-55B76B0C6B1E}" srcOrd="0" destOrd="0" presId="urn:microsoft.com/office/officeart/2005/8/layout/orgChart1"/>
    <dgm:cxn modelId="{2A02D4D8-43BC-45D7-94C1-D9A6C3580FD8}" type="presParOf" srcId="{9DADD1A2-B6BD-F24E-8C9D-55B76B0C6B1E}" destId="{A4DAF0C6-DD01-D14D-8B15-F69E56CA1B89}" srcOrd="0" destOrd="0" presId="urn:microsoft.com/office/officeart/2005/8/layout/orgChart1"/>
    <dgm:cxn modelId="{8C69EFF9-D210-45EA-8250-B9A894884E0E}" type="presParOf" srcId="{9DADD1A2-B6BD-F24E-8C9D-55B76B0C6B1E}" destId="{14EF9AC1-01FA-3C42-AD59-6A0F7C9A0118}" srcOrd="1" destOrd="0" presId="urn:microsoft.com/office/officeart/2005/8/layout/orgChart1"/>
    <dgm:cxn modelId="{FE1CF7F6-C8FC-47D6-B4EE-B7AE1925AA18}" type="presParOf" srcId="{716719B7-F7FF-4440-96E1-3449F2486C2A}" destId="{B8D53D25-11EB-254A-B127-AFEF486047A8}" srcOrd="1" destOrd="0" presId="urn:microsoft.com/office/officeart/2005/8/layout/orgChart1"/>
    <dgm:cxn modelId="{FED88070-B17E-46CE-84C0-CEA805B660FE}" type="presParOf" srcId="{B8D53D25-11EB-254A-B127-AFEF486047A8}" destId="{2323F08D-ADF2-2B43-94D5-43885717D756}" srcOrd="0" destOrd="0" presId="urn:microsoft.com/office/officeart/2005/8/layout/orgChart1"/>
    <dgm:cxn modelId="{E8A49228-C6FA-46B2-9D96-7D56CCA6BBF3}" type="presParOf" srcId="{B8D53D25-11EB-254A-B127-AFEF486047A8}" destId="{014C7BDA-E8B9-7D45-B30B-023429EFDFD6}" srcOrd="1" destOrd="0" presId="urn:microsoft.com/office/officeart/2005/8/layout/orgChart1"/>
    <dgm:cxn modelId="{DC13DAED-8F70-46F2-9699-A9B932D6CF2E}" type="presParOf" srcId="{014C7BDA-E8B9-7D45-B30B-023429EFDFD6}" destId="{4D0C5A23-ABB8-4B46-BB17-3FE60443A2FA}" srcOrd="0" destOrd="0" presId="urn:microsoft.com/office/officeart/2005/8/layout/orgChart1"/>
    <dgm:cxn modelId="{52CDD2E1-7A0A-4B7D-B2AB-4348C891B42F}" type="presParOf" srcId="{4D0C5A23-ABB8-4B46-BB17-3FE60443A2FA}" destId="{32834904-9B62-C84D-81A3-708533BBB346}" srcOrd="0" destOrd="0" presId="urn:microsoft.com/office/officeart/2005/8/layout/orgChart1"/>
    <dgm:cxn modelId="{D3E11F93-75AF-4D43-AD43-9F00FF06A089}" type="presParOf" srcId="{4D0C5A23-ABB8-4B46-BB17-3FE60443A2FA}" destId="{BC7919C4-EAC1-BD42-BAA6-AAEB61AA0863}" srcOrd="1" destOrd="0" presId="urn:microsoft.com/office/officeart/2005/8/layout/orgChart1"/>
    <dgm:cxn modelId="{96D3D27C-2AD0-4A05-8AD7-DE6BA090732A}" type="presParOf" srcId="{014C7BDA-E8B9-7D45-B30B-023429EFDFD6}" destId="{4D1AD61B-113C-AE42-A3D3-C3BFD95BCD03}" srcOrd="1" destOrd="0" presId="urn:microsoft.com/office/officeart/2005/8/layout/orgChart1"/>
    <dgm:cxn modelId="{703CDC39-6371-4E1C-8B8C-5D4A633D1BD4}" type="presParOf" srcId="{014C7BDA-E8B9-7D45-B30B-023429EFDFD6}" destId="{27A0E6B4-9AC0-474F-9B97-FAA0474FDA05}" srcOrd="2" destOrd="0" presId="urn:microsoft.com/office/officeart/2005/8/layout/orgChart1"/>
    <dgm:cxn modelId="{8E6D960E-4FB5-4328-A909-CC7F85767CBB}" type="presParOf" srcId="{B8D53D25-11EB-254A-B127-AFEF486047A8}" destId="{7D891234-A71D-A943-AF96-FA125555A5C0}" srcOrd="2" destOrd="0" presId="urn:microsoft.com/office/officeart/2005/8/layout/orgChart1"/>
    <dgm:cxn modelId="{943245B2-8CDF-4CD6-BD9D-7925AA29B54E}" type="presParOf" srcId="{B8D53D25-11EB-254A-B127-AFEF486047A8}" destId="{60409CEC-ECF5-8445-BF24-B7241CB182FB}" srcOrd="3" destOrd="0" presId="urn:microsoft.com/office/officeart/2005/8/layout/orgChart1"/>
    <dgm:cxn modelId="{F465A254-6233-4994-8B09-F3B1EE236C31}" type="presParOf" srcId="{60409CEC-ECF5-8445-BF24-B7241CB182FB}" destId="{FFF6C5E1-22E4-1F46-97C9-F0E915E67B23}" srcOrd="0" destOrd="0" presId="urn:microsoft.com/office/officeart/2005/8/layout/orgChart1"/>
    <dgm:cxn modelId="{7CA5334A-EBAA-45FA-8003-1E9E9F1D98D1}" type="presParOf" srcId="{FFF6C5E1-22E4-1F46-97C9-F0E915E67B23}" destId="{0BA082A7-5130-B64F-894F-66AF0C10D7D4}" srcOrd="0" destOrd="0" presId="urn:microsoft.com/office/officeart/2005/8/layout/orgChart1"/>
    <dgm:cxn modelId="{1DCA8018-278A-4626-8F21-2E3EAAE4ADAD}" type="presParOf" srcId="{FFF6C5E1-22E4-1F46-97C9-F0E915E67B23}" destId="{C7E0406A-C1CB-E341-8863-CD3E79B8EC7F}" srcOrd="1" destOrd="0" presId="urn:microsoft.com/office/officeart/2005/8/layout/orgChart1"/>
    <dgm:cxn modelId="{EF0AAC00-EE06-48BA-9BD0-DDBA3330AAE4}" type="presParOf" srcId="{60409CEC-ECF5-8445-BF24-B7241CB182FB}" destId="{3A9E3B7A-7771-7243-8474-B1539FE7E1C0}" srcOrd="1" destOrd="0" presId="urn:microsoft.com/office/officeart/2005/8/layout/orgChart1"/>
    <dgm:cxn modelId="{420F30B5-9FC0-47B4-B4F7-CD0D53A83C61}" type="presParOf" srcId="{60409CEC-ECF5-8445-BF24-B7241CB182FB}" destId="{7BB48566-3843-FA4E-AED1-9CF6C99B85CD}" srcOrd="2" destOrd="0" presId="urn:microsoft.com/office/officeart/2005/8/layout/orgChart1"/>
    <dgm:cxn modelId="{54349F1D-7E2D-4A6E-A004-7823D8E9A64A}" type="presParOf" srcId="{716719B7-F7FF-4440-96E1-3449F2486C2A}" destId="{15288791-3318-4E49-9567-DC1F37AFEE3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914B7-7E3C-1E4E-B577-F512151746EF}">
      <dsp:nvSpPr>
        <dsp:cNvPr id="0" name=""/>
        <dsp:cNvSpPr/>
      </dsp:nvSpPr>
      <dsp:spPr>
        <a:xfrm>
          <a:off x="3344" y="1050562"/>
          <a:ext cx="2283212" cy="11416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ES_tradnl" sz="3100" kern="1200" dirty="0" smtClean="0"/>
            <a:t>Tipos de diseño</a:t>
          </a:r>
          <a:endParaRPr lang="es-ES_tradnl" sz="3100" kern="1200" dirty="0"/>
        </a:p>
      </dsp:txBody>
      <dsp:txXfrm>
        <a:off x="36780" y="1083998"/>
        <a:ext cx="2216340" cy="1074734"/>
      </dsp:txXfrm>
    </dsp:sp>
    <dsp:sp modelId="{7099EA19-812A-694A-9A6B-0E32BF4A55C0}">
      <dsp:nvSpPr>
        <dsp:cNvPr id="0" name=""/>
        <dsp:cNvSpPr/>
      </dsp:nvSpPr>
      <dsp:spPr>
        <a:xfrm rot="19457599">
          <a:off x="2180842" y="1261469"/>
          <a:ext cx="1124714" cy="63369"/>
        </a:xfrm>
        <a:custGeom>
          <a:avLst/>
          <a:gdLst/>
          <a:ahLst/>
          <a:cxnLst/>
          <a:rect l="0" t="0" r="0" b="0"/>
          <a:pathLst>
            <a:path>
              <a:moveTo>
                <a:pt x="0" y="31684"/>
              </a:moveTo>
              <a:lnTo>
                <a:pt x="1124714" y="3168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_tradnl" sz="500" kern="1200"/>
        </a:p>
      </dsp:txBody>
      <dsp:txXfrm>
        <a:off x="2715082" y="1265036"/>
        <a:ext cx="56235" cy="56235"/>
      </dsp:txXfrm>
    </dsp:sp>
    <dsp:sp modelId="{F5ED43CF-A7D3-4443-A804-4A5DB7C2CC6B}">
      <dsp:nvSpPr>
        <dsp:cNvPr id="0" name=""/>
        <dsp:cNvSpPr/>
      </dsp:nvSpPr>
      <dsp:spPr>
        <a:xfrm>
          <a:off x="3199842" y="394139"/>
          <a:ext cx="2283212" cy="11416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ES_tradnl" sz="3100" kern="1200" dirty="0" smtClean="0"/>
            <a:t>Experimental</a:t>
          </a:r>
          <a:endParaRPr lang="es-ES_tradnl" sz="3100" kern="1200" dirty="0"/>
        </a:p>
      </dsp:txBody>
      <dsp:txXfrm>
        <a:off x="3233278" y="427575"/>
        <a:ext cx="2216340" cy="1074734"/>
      </dsp:txXfrm>
    </dsp:sp>
    <dsp:sp modelId="{E36325D0-97FF-A84E-A1B6-3D864A49A564}">
      <dsp:nvSpPr>
        <dsp:cNvPr id="0" name=""/>
        <dsp:cNvSpPr/>
      </dsp:nvSpPr>
      <dsp:spPr>
        <a:xfrm rot="2142401">
          <a:off x="2180842" y="1917893"/>
          <a:ext cx="1124714" cy="63369"/>
        </a:xfrm>
        <a:custGeom>
          <a:avLst/>
          <a:gdLst/>
          <a:ahLst/>
          <a:cxnLst/>
          <a:rect l="0" t="0" r="0" b="0"/>
          <a:pathLst>
            <a:path>
              <a:moveTo>
                <a:pt x="0" y="31684"/>
              </a:moveTo>
              <a:lnTo>
                <a:pt x="1124714" y="3168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_tradnl" sz="500" kern="1200"/>
        </a:p>
      </dsp:txBody>
      <dsp:txXfrm>
        <a:off x="2715082" y="1921459"/>
        <a:ext cx="56235" cy="56235"/>
      </dsp:txXfrm>
    </dsp:sp>
    <dsp:sp modelId="{BB734B7F-1E33-3D40-A37F-B3D4641EB40B}">
      <dsp:nvSpPr>
        <dsp:cNvPr id="0" name=""/>
        <dsp:cNvSpPr/>
      </dsp:nvSpPr>
      <dsp:spPr>
        <a:xfrm>
          <a:off x="3199842" y="1706986"/>
          <a:ext cx="2283212" cy="11416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ES_tradnl" sz="3100" kern="1200" dirty="0" smtClean="0"/>
            <a:t>No experimental</a:t>
          </a:r>
          <a:endParaRPr lang="es-ES_tradnl" sz="3100" kern="1200" dirty="0"/>
        </a:p>
      </dsp:txBody>
      <dsp:txXfrm>
        <a:off x="3233278" y="1740422"/>
        <a:ext cx="2216340" cy="1074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91234-A71D-A943-AF96-FA125555A5C0}">
      <dsp:nvSpPr>
        <dsp:cNvPr id="0" name=""/>
        <dsp:cNvSpPr/>
      </dsp:nvSpPr>
      <dsp:spPr>
        <a:xfrm>
          <a:off x="3943350" y="1801142"/>
          <a:ext cx="2157987" cy="749053"/>
        </a:xfrm>
        <a:custGeom>
          <a:avLst/>
          <a:gdLst/>
          <a:ahLst/>
          <a:cxnLst/>
          <a:rect l="0" t="0" r="0" b="0"/>
          <a:pathLst>
            <a:path>
              <a:moveTo>
                <a:pt x="0" y="0"/>
              </a:moveTo>
              <a:lnTo>
                <a:pt x="0" y="374526"/>
              </a:lnTo>
              <a:lnTo>
                <a:pt x="2157987" y="374526"/>
              </a:lnTo>
              <a:lnTo>
                <a:pt x="2157987" y="7490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3F08D-ADF2-2B43-94D5-43885717D756}">
      <dsp:nvSpPr>
        <dsp:cNvPr id="0" name=""/>
        <dsp:cNvSpPr/>
      </dsp:nvSpPr>
      <dsp:spPr>
        <a:xfrm>
          <a:off x="1785362" y="1801142"/>
          <a:ext cx="2157987" cy="749053"/>
        </a:xfrm>
        <a:custGeom>
          <a:avLst/>
          <a:gdLst/>
          <a:ahLst/>
          <a:cxnLst/>
          <a:rect l="0" t="0" r="0" b="0"/>
          <a:pathLst>
            <a:path>
              <a:moveTo>
                <a:pt x="2157987" y="0"/>
              </a:moveTo>
              <a:lnTo>
                <a:pt x="2157987" y="374526"/>
              </a:lnTo>
              <a:lnTo>
                <a:pt x="0" y="374526"/>
              </a:lnTo>
              <a:lnTo>
                <a:pt x="0" y="7490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DAF0C6-DD01-D14D-8B15-F69E56CA1B89}">
      <dsp:nvSpPr>
        <dsp:cNvPr id="0" name=""/>
        <dsp:cNvSpPr/>
      </dsp:nvSpPr>
      <dsp:spPr>
        <a:xfrm>
          <a:off x="2159889" y="17681"/>
          <a:ext cx="3566921" cy="178346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s-ES_tradnl" sz="5100" kern="1200" dirty="0" smtClean="0"/>
            <a:t>No experimental</a:t>
          </a:r>
          <a:endParaRPr lang="es-ES_tradnl" sz="5100" kern="1200" dirty="0"/>
        </a:p>
      </dsp:txBody>
      <dsp:txXfrm>
        <a:off x="2159889" y="17681"/>
        <a:ext cx="3566921" cy="1783460"/>
      </dsp:txXfrm>
    </dsp:sp>
    <dsp:sp modelId="{32834904-9B62-C84D-81A3-708533BBB346}">
      <dsp:nvSpPr>
        <dsp:cNvPr id="0" name=""/>
        <dsp:cNvSpPr/>
      </dsp:nvSpPr>
      <dsp:spPr>
        <a:xfrm>
          <a:off x="1901" y="2550195"/>
          <a:ext cx="3566921" cy="178346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s-ES_tradnl" sz="5100" kern="1200" dirty="0" smtClean="0"/>
            <a:t>Transversal</a:t>
          </a:r>
          <a:endParaRPr lang="es-ES_tradnl" sz="5100" kern="1200" dirty="0"/>
        </a:p>
      </dsp:txBody>
      <dsp:txXfrm>
        <a:off x="1901" y="2550195"/>
        <a:ext cx="3566921" cy="1783460"/>
      </dsp:txXfrm>
    </dsp:sp>
    <dsp:sp modelId="{0BA082A7-5130-B64F-894F-66AF0C10D7D4}">
      <dsp:nvSpPr>
        <dsp:cNvPr id="0" name=""/>
        <dsp:cNvSpPr/>
      </dsp:nvSpPr>
      <dsp:spPr>
        <a:xfrm>
          <a:off x="4317876" y="2550195"/>
          <a:ext cx="3566921" cy="178346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s-ES_tradnl" sz="5100" kern="1200" dirty="0" smtClean="0"/>
            <a:t>Longitudinal</a:t>
          </a:r>
          <a:endParaRPr lang="es-ES_tradnl" sz="5100" kern="1200" dirty="0"/>
        </a:p>
      </dsp:txBody>
      <dsp:txXfrm>
        <a:off x="4317876" y="2550195"/>
        <a:ext cx="3566921" cy="1783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61B44-C691-4F82-8505-6330576E017F}" type="datetimeFigureOut">
              <a:rPr lang="es-MX" smtClean="0"/>
              <a:t>18/02/2019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98C-C1C2-4F3E-9359-826989B30F57}" type="slidenum">
              <a:rPr lang="es-MX" smtClean="0"/>
              <a:t>‹Nº›</a:t>
            </a:fld>
            <a:endParaRPr lang="es-MX"/>
          </a:p>
        </p:txBody>
      </p:sp>
    </p:spTree>
    <p:extLst>
      <p:ext uri="{BB962C8B-B14F-4D97-AF65-F5344CB8AC3E}">
        <p14:creationId xmlns:p14="http://schemas.microsoft.com/office/powerpoint/2010/main" val="25996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Ejemplos</a:t>
            </a:r>
            <a:endParaRPr lang="en-GB" dirty="0"/>
          </a:p>
        </p:txBody>
      </p:sp>
      <p:sp>
        <p:nvSpPr>
          <p:cNvPr id="4" name="Slide Number Placeholder 3"/>
          <p:cNvSpPr>
            <a:spLocks noGrp="1"/>
          </p:cNvSpPr>
          <p:nvPr>
            <p:ph type="sldNum" sz="quarter" idx="10"/>
          </p:nvPr>
        </p:nvSpPr>
        <p:spPr/>
        <p:txBody>
          <a:bodyPr/>
          <a:lstStyle/>
          <a:p>
            <a:fld id="{D7A83D51-9153-0345-A670-138B983E85A2}" type="slidenum">
              <a:rPr lang="en-GB" smtClean="0"/>
              <a:t>14</a:t>
            </a:fld>
            <a:endParaRPr lang="en-GB"/>
          </a:p>
        </p:txBody>
      </p:sp>
    </p:spTree>
    <p:extLst>
      <p:ext uri="{BB962C8B-B14F-4D97-AF65-F5344CB8AC3E}">
        <p14:creationId xmlns:p14="http://schemas.microsoft.com/office/powerpoint/2010/main" val="265756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18/02/2019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175590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18/02/2019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51813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18/02/2019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5216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18/02/2019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94538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AE49214-5B78-40A0-ADA9-F17B63A59F0F}" type="datetimeFigureOut">
              <a:rPr lang="es-MX" smtClean="0"/>
              <a:t>18/02/2019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263789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AE49214-5B78-40A0-ADA9-F17B63A59F0F}" type="datetimeFigureOut">
              <a:rPr lang="es-MX" smtClean="0"/>
              <a:t>18/02/2019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00567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AE49214-5B78-40A0-ADA9-F17B63A59F0F}" type="datetimeFigureOut">
              <a:rPr lang="es-MX" smtClean="0"/>
              <a:t>18/02/2019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419093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AE49214-5B78-40A0-ADA9-F17B63A59F0F}" type="datetimeFigureOut">
              <a:rPr lang="es-MX" smtClean="0"/>
              <a:t>18/02/2019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32436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AE49214-5B78-40A0-ADA9-F17B63A59F0F}" type="datetimeFigureOut">
              <a:rPr lang="es-MX" smtClean="0"/>
              <a:t>18/02/2019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07035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AE49214-5B78-40A0-ADA9-F17B63A59F0F}" type="datetimeFigureOut">
              <a:rPr lang="es-MX" smtClean="0"/>
              <a:t>18/02/2019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140615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AE49214-5B78-40A0-ADA9-F17B63A59F0F}" type="datetimeFigureOut">
              <a:rPr lang="es-MX" smtClean="0"/>
              <a:t>18/02/2019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7025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49214-5B78-40A0-ADA9-F17B63A59F0F}" type="datetimeFigureOut">
              <a:rPr lang="es-MX" smtClean="0"/>
              <a:t>18/02/2019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5B766-78B3-4DC5-979E-D78AD7AE0F0D}" type="slidenum">
              <a:rPr lang="es-MX" smtClean="0"/>
              <a:t>‹Nº›</a:t>
            </a:fld>
            <a:endParaRPr lang="es-MX"/>
          </a:p>
        </p:txBody>
      </p:sp>
    </p:spTree>
    <p:extLst>
      <p:ext uri="{BB962C8B-B14F-4D97-AF65-F5344CB8AC3E}">
        <p14:creationId xmlns:p14="http://schemas.microsoft.com/office/powerpoint/2010/main" val="2164683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nejm.org/doi/full/10.1056/NEJMon121106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nejm.org/doi/full/10.1056/NEJMon121106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nejm.org/doi/full/10.1056/NEJMon121106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wallpaper figuras geomÃ©tr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0234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redondeado 5"/>
          <p:cNvSpPr/>
          <p:nvPr/>
        </p:nvSpPr>
        <p:spPr>
          <a:xfrm>
            <a:off x="566057" y="406400"/>
            <a:ext cx="11205029" cy="6212114"/>
          </a:xfrm>
          <a:prstGeom prst="roundRect">
            <a:avLst/>
          </a:prstGeom>
          <a:solidFill>
            <a:schemeClr val="bg1">
              <a:lumMod val="9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a:xfrm>
            <a:off x="906222" y="2026379"/>
            <a:ext cx="9144000" cy="2387600"/>
          </a:xfrm>
        </p:spPr>
        <p:txBody>
          <a:bodyPr>
            <a:normAutofit fontScale="90000"/>
          </a:bodyPr>
          <a:lstStyle/>
          <a:p>
            <a:pPr algn="l"/>
            <a:r>
              <a:rPr lang="es-MX" sz="10000" b="1" dirty="0" smtClean="0">
                <a:latin typeface="AR ESSENCE" panose="02000000000000000000" pitchFamily="2" charset="0"/>
              </a:rPr>
              <a:t>Cierre de Unidad:</a:t>
            </a:r>
            <a:br>
              <a:rPr lang="es-MX" sz="10000" b="1" dirty="0" smtClean="0">
                <a:latin typeface="AR ESSENCE" panose="02000000000000000000" pitchFamily="2" charset="0"/>
              </a:rPr>
            </a:br>
            <a:r>
              <a:rPr lang="es-MX" sz="10000" b="1" dirty="0" smtClean="0">
                <a:latin typeface="AR ESSENCE" panose="02000000000000000000" pitchFamily="2" charset="0"/>
              </a:rPr>
              <a:t>Hipótesis, Variables y Método</a:t>
            </a:r>
            <a:endParaRPr lang="es-MX" sz="10000" b="1" dirty="0">
              <a:latin typeface="AR ESSENCE" panose="02000000000000000000" pitchFamily="2" charset="0"/>
            </a:endParaRPr>
          </a:p>
        </p:txBody>
      </p:sp>
      <p:sp>
        <p:nvSpPr>
          <p:cNvPr id="3" name="Subtítulo 2"/>
          <p:cNvSpPr>
            <a:spLocks noGrp="1"/>
          </p:cNvSpPr>
          <p:nvPr>
            <p:ph type="subTitle" idx="1"/>
          </p:nvPr>
        </p:nvSpPr>
        <p:spPr>
          <a:xfrm rot="426085">
            <a:off x="7806025" y="5230278"/>
            <a:ext cx="2917371" cy="466726"/>
          </a:xfrm>
        </p:spPr>
        <p:txBody>
          <a:bodyPr/>
          <a:lstStyle/>
          <a:p>
            <a:r>
              <a:rPr lang="es-MX" dirty="0" smtClean="0"/>
              <a:t>por Adriana Chávez</a:t>
            </a:r>
            <a:endParaRPr lang="es-MX" dirty="0"/>
          </a:p>
        </p:txBody>
      </p:sp>
    </p:spTree>
    <p:extLst>
      <p:ext uri="{BB962C8B-B14F-4D97-AF65-F5344CB8AC3E}">
        <p14:creationId xmlns:p14="http://schemas.microsoft.com/office/powerpoint/2010/main" val="482546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5) Deben ser consistentes con las </a:t>
            </a:r>
            <a:r>
              <a:rPr lang="es-MX" b="1" dirty="0" smtClean="0"/>
              <a:t>técnicas </a:t>
            </a:r>
            <a:r>
              <a:rPr lang="es-MX" dirty="0" smtClean="0"/>
              <a:t>e </a:t>
            </a:r>
            <a:r>
              <a:rPr lang="es-MX" b="1" dirty="0" smtClean="0"/>
              <a:t>instrumentos </a:t>
            </a:r>
            <a:r>
              <a:rPr lang="es-MX" dirty="0" smtClean="0"/>
              <a:t>con que se cuenta para probarlas.</a:t>
            </a:r>
          </a:p>
          <a:p>
            <a:endParaRPr lang="es-MX" dirty="0"/>
          </a:p>
          <a:p>
            <a:pPr lvl="1"/>
            <a:r>
              <a:rPr lang="es-MX" dirty="0" smtClean="0"/>
              <a:t>“Los adultos que no “meten las manos” cuando se caen, son aquellas que de niño no aprendieron a gatear”</a:t>
            </a:r>
          </a:p>
          <a:p>
            <a:pPr lvl="1"/>
            <a:endParaRPr lang="es-MX" dirty="0" smtClean="0"/>
          </a:p>
          <a:p>
            <a:pPr lvl="1"/>
            <a:r>
              <a:rPr lang="es-MX" dirty="0" smtClean="0"/>
              <a:t>“El contenido de los sueños está relacionado con el estado de ánimo de las personas al momento de dormir”</a:t>
            </a:r>
          </a:p>
          <a:p>
            <a:endParaRPr lang="es-MX" dirty="0"/>
          </a:p>
          <a:p>
            <a:pPr lvl="1"/>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38546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fontScale="85000" lnSpcReduction="10000"/>
          </a:bodyPr>
          <a:lstStyle/>
          <a:p>
            <a:r>
              <a:rPr lang="es-MX" dirty="0" smtClean="0"/>
              <a:t>1) Deben estar acotadas a un </a:t>
            </a:r>
            <a:r>
              <a:rPr lang="es-MX" b="1" dirty="0" smtClean="0"/>
              <a:t>contexto claramente definido </a:t>
            </a:r>
            <a:r>
              <a:rPr lang="es-MX" dirty="0" smtClean="0"/>
              <a:t>(situaciones reales).</a:t>
            </a:r>
          </a:p>
          <a:p>
            <a:endParaRPr lang="es-MX" dirty="0" smtClean="0"/>
          </a:p>
          <a:p>
            <a:r>
              <a:rPr lang="es-MX" dirty="0" smtClean="0"/>
              <a:t>2</a:t>
            </a:r>
            <a:r>
              <a:rPr lang="es-MX" dirty="0"/>
              <a:t>) Debe contener definiciones </a:t>
            </a:r>
            <a:r>
              <a:rPr lang="es-MX" b="1" dirty="0"/>
              <a:t>concretas, claras</a:t>
            </a:r>
            <a:r>
              <a:rPr lang="es-MX" dirty="0"/>
              <a:t> y </a:t>
            </a:r>
            <a:r>
              <a:rPr lang="es-MX" b="1" dirty="0"/>
              <a:t>precisas</a:t>
            </a:r>
            <a:r>
              <a:rPr lang="es-MX" dirty="0" smtClean="0"/>
              <a:t>.</a:t>
            </a:r>
          </a:p>
          <a:p>
            <a:endParaRPr lang="es-ES" dirty="0" smtClean="0"/>
          </a:p>
          <a:p>
            <a:r>
              <a:rPr lang="es-MX" dirty="0"/>
              <a:t>3) Debe ser </a:t>
            </a:r>
            <a:r>
              <a:rPr lang="es-MX" b="1" dirty="0"/>
              <a:t>verosímil </a:t>
            </a:r>
          </a:p>
          <a:p>
            <a:pPr marL="0" indent="0">
              <a:buNone/>
            </a:pPr>
            <a:endParaRPr lang="es-ES" dirty="0" smtClean="0"/>
          </a:p>
          <a:p>
            <a:r>
              <a:rPr lang="es-MX" dirty="0"/>
              <a:t>4) Deben ser </a:t>
            </a:r>
            <a:r>
              <a:rPr lang="es-MX" b="1" dirty="0" err="1"/>
              <a:t>falseables</a:t>
            </a:r>
            <a:r>
              <a:rPr lang="es-MX" b="1" dirty="0"/>
              <a:t> </a:t>
            </a:r>
            <a:r>
              <a:rPr lang="es-MX" dirty="0"/>
              <a:t>y estar planteadas en términos de variables que puedan ser observadas y medidas.</a:t>
            </a:r>
          </a:p>
          <a:p>
            <a:pPr marL="0" indent="0">
              <a:buNone/>
            </a:pPr>
            <a:endParaRPr lang="es-ES" dirty="0"/>
          </a:p>
          <a:p>
            <a:r>
              <a:rPr lang="es-MX" dirty="0"/>
              <a:t>5) Deben ser consistentes con las </a:t>
            </a:r>
            <a:r>
              <a:rPr lang="es-MX" b="1" dirty="0"/>
              <a:t>técnicas </a:t>
            </a:r>
            <a:r>
              <a:rPr lang="es-MX" dirty="0"/>
              <a:t>e </a:t>
            </a:r>
            <a:r>
              <a:rPr lang="es-MX" b="1" dirty="0"/>
              <a:t>instrumentos </a:t>
            </a:r>
            <a:r>
              <a:rPr lang="es-MX" dirty="0"/>
              <a:t>con que se cuenta para probarlas.</a:t>
            </a:r>
          </a:p>
          <a:p>
            <a:endParaRPr lang="es-MX" dirty="0"/>
          </a:p>
          <a:p>
            <a:endParaRPr lang="es-MX" dirty="0"/>
          </a:p>
        </p:txBody>
      </p:sp>
      <p:sp>
        <p:nvSpPr>
          <p:cNvPr id="4" name="Rectángulo 3"/>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16908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 una Hipótesis?</a:t>
            </a:r>
            <a:endParaRPr lang="es-MX" dirty="0"/>
          </a:p>
        </p:txBody>
      </p:sp>
      <p:sp>
        <p:nvSpPr>
          <p:cNvPr id="3" name="Marcador de contenido 2"/>
          <p:cNvSpPr>
            <a:spLocks noGrp="1"/>
          </p:cNvSpPr>
          <p:nvPr>
            <p:ph idx="1"/>
          </p:nvPr>
        </p:nvSpPr>
        <p:spPr/>
        <p:txBody>
          <a:bodyPr>
            <a:normAutofit/>
          </a:bodyPr>
          <a:lstStyle/>
          <a:p>
            <a:r>
              <a:rPr lang="es-MX" dirty="0" smtClean="0"/>
              <a:t>1) </a:t>
            </a:r>
            <a:r>
              <a:rPr lang="es-MX" b="1" dirty="0" smtClean="0"/>
              <a:t>Guían la investigación: </a:t>
            </a:r>
            <a:r>
              <a:rPr lang="es-MX" dirty="0" smtClean="0"/>
              <a:t>ayudan a mantener el foco de atención sobre las variables de interés y la relación que se busca explorar.</a:t>
            </a:r>
          </a:p>
          <a:p>
            <a:endParaRPr lang="es-MX" dirty="0" smtClean="0"/>
          </a:p>
        </p:txBody>
      </p:sp>
      <p:sp>
        <p:nvSpPr>
          <p:cNvPr id="4" name="Rectángulo 3"/>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8415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 una Hipótesis?</a:t>
            </a:r>
            <a:endParaRPr lang="es-MX" dirty="0"/>
          </a:p>
        </p:txBody>
      </p:sp>
      <p:sp>
        <p:nvSpPr>
          <p:cNvPr id="3" name="Marcador de contenido 2"/>
          <p:cNvSpPr>
            <a:spLocks noGrp="1"/>
          </p:cNvSpPr>
          <p:nvPr>
            <p:ph idx="1"/>
          </p:nvPr>
        </p:nvSpPr>
        <p:spPr/>
        <p:txBody>
          <a:bodyPr>
            <a:normAutofit/>
          </a:bodyPr>
          <a:lstStyle/>
          <a:p>
            <a:r>
              <a:rPr lang="es-MX" dirty="0" smtClean="0"/>
              <a:t>1) Guían la investigación: ayudan a mantener el foco de atención sobre las variables de interés y la relación que se busca explorar.</a:t>
            </a:r>
          </a:p>
          <a:p>
            <a:endParaRPr lang="es-MX" dirty="0" smtClean="0"/>
          </a:p>
          <a:p>
            <a:r>
              <a:rPr lang="es-MX" dirty="0" smtClean="0"/>
              <a:t>2) </a:t>
            </a:r>
            <a:r>
              <a:rPr lang="es-MX" b="1" dirty="0" smtClean="0"/>
              <a:t>¡Contribuye al avance del conocimiento! </a:t>
            </a:r>
            <a:r>
              <a:rPr lang="es-MX" dirty="0" smtClean="0"/>
              <a:t>Permite explorar una posibilidad particular y agregar información al respecto en función de los resultados obtenidos.</a:t>
            </a:r>
          </a:p>
        </p:txBody>
      </p:sp>
      <p:sp>
        <p:nvSpPr>
          <p:cNvPr id="4" name="Rectángulo 3"/>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4147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41860" y="1022737"/>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t>No en todas las investigaciones se formulan hipótesis:</a:t>
            </a:r>
          </a:p>
          <a:p>
            <a:endParaRPr lang="es-ES_tradnl" dirty="0"/>
          </a:p>
          <a:p>
            <a:endParaRPr lang="es-ES_tradnl" dirty="0"/>
          </a:p>
        </p:txBody>
      </p:sp>
      <p:graphicFrame>
        <p:nvGraphicFramePr>
          <p:cNvPr id="5" name="Table 4"/>
          <p:cNvGraphicFramePr>
            <a:graphicFrameLocks noGrp="1"/>
          </p:cNvGraphicFramePr>
          <p:nvPr>
            <p:extLst>
              <p:ext uri="{D42A27DB-BD31-4B8C-83A1-F6EECF244321}">
                <p14:modId xmlns:p14="http://schemas.microsoft.com/office/powerpoint/2010/main" val="3194013189"/>
              </p:ext>
            </p:extLst>
          </p:nvPr>
        </p:nvGraphicFramePr>
        <p:xfrm>
          <a:off x="2517727" y="2353119"/>
          <a:ext cx="6985298" cy="3177075"/>
        </p:xfrm>
        <a:graphic>
          <a:graphicData uri="http://schemas.openxmlformats.org/drawingml/2006/table">
            <a:tbl>
              <a:tblPr firstRow="1" bandRow="1">
                <a:tableStyleId>{5C22544A-7EE6-4342-B048-85BDC9FD1C3A}</a:tableStyleId>
              </a:tblPr>
              <a:tblGrid>
                <a:gridCol w="3492649"/>
                <a:gridCol w="3492649"/>
              </a:tblGrid>
              <a:tr h="442608">
                <a:tc>
                  <a:txBody>
                    <a:bodyPr/>
                    <a:lstStyle/>
                    <a:p>
                      <a:pPr algn="ctr"/>
                      <a:r>
                        <a:rPr lang="es-ES_tradnl" dirty="0" smtClean="0"/>
                        <a:t>Alcance</a:t>
                      </a:r>
                      <a:endParaRPr lang="es-ES_tradnl" dirty="0"/>
                    </a:p>
                  </a:txBody>
                  <a:tcPr/>
                </a:tc>
                <a:tc>
                  <a:txBody>
                    <a:bodyPr/>
                    <a:lstStyle/>
                    <a:p>
                      <a:pPr algn="ctr"/>
                      <a:r>
                        <a:rPr lang="es-ES_tradnl" dirty="0" smtClean="0"/>
                        <a:t>Hipótesis</a:t>
                      </a:r>
                      <a:endParaRPr lang="es-ES_tradnl" dirty="0"/>
                    </a:p>
                  </a:txBody>
                  <a:tcPr/>
                </a:tc>
              </a:tr>
              <a:tr h="763953">
                <a:tc>
                  <a:txBody>
                    <a:bodyPr/>
                    <a:lstStyle/>
                    <a:p>
                      <a:pPr algn="ctr"/>
                      <a:r>
                        <a:rPr lang="es-ES_tradnl" dirty="0" smtClean="0"/>
                        <a:t>Exploratorio</a:t>
                      </a:r>
                    </a:p>
                  </a:txBody>
                  <a:tcPr/>
                </a:tc>
                <a:tc>
                  <a:txBody>
                    <a:bodyPr/>
                    <a:lstStyle/>
                    <a:p>
                      <a:pPr algn="ctr"/>
                      <a:r>
                        <a:rPr lang="es-ES_tradnl" b="1" u="sng" dirty="0" smtClean="0"/>
                        <a:t>No necesariamente </a:t>
                      </a:r>
                      <a:r>
                        <a:rPr lang="es-ES_tradnl" dirty="0" smtClean="0"/>
                        <a:t>se formula una hipótesis</a:t>
                      </a:r>
                      <a:endParaRPr lang="es-ES_tradnl" dirty="0"/>
                    </a:p>
                  </a:txBody>
                  <a:tcPr/>
                </a:tc>
              </a:tr>
              <a:tr h="763953">
                <a:tc>
                  <a:txBody>
                    <a:bodyPr/>
                    <a:lstStyle/>
                    <a:p>
                      <a:pPr algn="ctr"/>
                      <a:r>
                        <a:rPr lang="es-ES_tradnl" dirty="0" smtClean="0"/>
                        <a:t>Descriptivo</a:t>
                      </a:r>
                      <a:endParaRPr lang="es-ES_tradnl" dirty="0"/>
                    </a:p>
                  </a:txBody>
                  <a:tcPr/>
                </a:tc>
                <a:tc>
                  <a:txBody>
                    <a:bodyPr/>
                    <a:lstStyle/>
                    <a:p>
                      <a:pPr algn="ctr"/>
                      <a:r>
                        <a:rPr lang="es-ES_tradnl" dirty="0" smtClean="0"/>
                        <a:t>Se formula para</a:t>
                      </a:r>
                      <a:r>
                        <a:rPr lang="es-ES_tradnl" baseline="0" dirty="0" smtClean="0"/>
                        <a:t> pronosticar un hecho o un dato</a:t>
                      </a:r>
                      <a:endParaRPr lang="es-ES_tradnl" dirty="0"/>
                    </a:p>
                  </a:txBody>
                  <a:tcPr/>
                </a:tc>
              </a:tr>
              <a:tr h="763953">
                <a:tc>
                  <a:txBody>
                    <a:bodyPr/>
                    <a:lstStyle/>
                    <a:p>
                      <a:pPr algn="ctr"/>
                      <a:r>
                        <a:rPr lang="es-ES_tradnl" dirty="0" smtClean="0"/>
                        <a:t>Correlacional</a:t>
                      </a:r>
                      <a:endParaRPr lang="es-ES_tradnl" dirty="0"/>
                    </a:p>
                  </a:txBody>
                  <a:tcPr/>
                </a:tc>
                <a:tc>
                  <a:txBody>
                    <a:bodyPr/>
                    <a:lstStyle/>
                    <a:p>
                      <a:pPr algn="ctr"/>
                      <a:r>
                        <a:rPr lang="es-ES_tradnl" dirty="0" smtClean="0"/>
                        <a:t>Se formula</a:t>
                      </a:r>
                      <a:r>
                        <a:rPr lang="es-ES_tradnl" baseline="0" dirty="0" smtClean="0"/>
                        <a:t> la posible vinculación entre variables</a:t>
                      </a:r>
                      <a:endParaRPr lang="es-ES_tradnl" dirty="0"/>
                    </a:p>
                  </a:txBody>
                  <a:tcPr/>
                </a:tc>
              </a:tr>
              <a:tr h="442608">
                <a:tc>
                  <a:txBody>
                    <a:bodyPr/>
                    <a:lstStyle/>
                    <a:p>
                      <a:pPr algn="ctr"/>
                      <a:r>
                        <a:rPr lang="es-ES_tradnl" dirty="0" smtClean="0"/>
                        <a:t>Explicativo</a:t>
                      </a:r>
                      <a:endParaRPr lang="es-ES_tradnl" dirty="0"/>
                    </a:p>
                  </a:txBody>
                  <a:tcPr/>
                </a:tc>
                <a:tc>
                  <a:txBody>
                    <a:bodyPr/>
                    <a:lstStyle/>
                    <a:p>
                      <a:pPr algn="ctr"/>
                      <a:r>
                        <a:rPr lang="es-ES_tradnl" dirty="0" smtClean="0"/>
                        <a:t>Se formulan hipótesis causales</a:t>
                      </a:r>
                      <a:endParaRPr lang="es-ES_tradnl" dirty="0"/>
                    </a:p>
                  </a:txBody>
                  <a:tcPr/>
                </a:tc>
              </a:tr>
            </a:tbl>
          </a:graphicData>
        </a:graphic>
      </p:graphicFrame>
      <p:sp>
        <p:nvSpPr>
          <p:cNvPr id="2" name="Rectángulo redondeado 1"/>
          <p:cNvSpPr/>
          <p:nvPr/>
        </p:nvSpPr>
        <p:spPr>
          <a:xfrm>
            <a:off x="491319" y="5581934"/>
            <a:ext cx="3098042" cy="1173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Tipos de investigación </a:t>
            </a:r>
            <a:r>
              <a:rPr lang="es-MX" b="1" dirty="0" smtClean="0"/>
              <a:t>de acuerdo con su alcance</a:t>
            </a:r>
            <a:endParaRPr lang="es-MX" dirty="0"/>
          </a:p>
        </p:txBody>
      </p:sp>
    </p:spTree>
    <p:extLst>
      <p:ext uri="{BB962C8B-B14F-4D97-AF65-F5344CB8AC3E}">
        <p14:creationId xmlns:p14="http://schemas.microsoft.com/office/powerpoint/2010/main" val="3374135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Hipótesis</a:t>
            </a:r>
            <a:endParaRPr lang="es-MX" b="1" dirty="0"/>
          </a:p>
        </p:txBody>
      </p:sp>
      <p:sp>
        <p:nvSpPr>
          <p:cNvPr id="3" name="Marcador de contenido 2"/>
          <p:cNvSpPr>
            <a:spLocks noGrp="1"/>
          </p:cNvSpPr>
          <p:nvPr>
            <p:ph idx="1"/>
          </p:nvPr>
        </p:nvSpPr>
        <p:spPr/>
        <p:txBody>
          <a:bodyPr>
            <a:normAutofit/>
          </a:bodyPr>
          <a:lstStyle/>
          <a:p>
            <a:r>
              <a:rPr lang="es-MX" dirty="0" smtClean="0"/>
              <a:t>Afirmación que representa las ideas </a:t>
            </a:r>
            <a:r>
              <a:rPr lang="es-MX" b="1" u="sng" dirty="0" smtClean="0"/>
              <a:t>iniciales</a:t>
            </a:r>
            <a:r>
              <a:rPr lang="es-MX" dirty="0" smtClean="0"/>
              <a:t> que se tienen acerca de la relación que existe entre dos o más variables.</a:t>
            </a:r>
          </a:p>
          <a:p>
            <a:endParaRPr lang="es-MX" dirty="0" smtClean="0"/>
          </a:p>
          <a:p>
            <a:pPr marL="457200" lvl="1" indent="0">
              <a:buNone/>
            </a:pPr>
            <a:r>
              <a:rPr lang="es-MX" b="1" dirty="0" smtClean="0"/>
              <a:t>Ejemplo:</a:t>
            </a:r>
          </a:p>
          <a:p>
            <a:pPr marL="457200" lvl="1" indent="0">
              <a:buNone/>
            </a:pPr>
            <a:endParaRPr lang="es-MX" b="1" dirty="0" smtClean="0"/>
          </a:p>
          <a:p>
            <a:pPr lvl="1"/>
            <a:r>
              <a:rPr lang="es-MX" dirty="0" smtClean="0"/>
              <a:t>“La </a:t>
            </a:r>
            <a:r>
              <a:rPr lang="es-MX" u="sng" dirty="0" smtClean="0"/>
              <a:t>variable A</a:t>
            </a:r>
            <a:r>
              <a:rPr lang="es-MX" dirty="0" smtClean="0"/>
              <a:t> crece de manera </a:t>
            </a:r>
            <a:r>
              <a:rPr lang="es-MX" u="sng" dirty="0" smtClean="0"/>
              <a:t>inversamente proporcional</a:t>
            </a:r>
            <a:r>
              <a:rPr lang="es-MX" dirty="0" smtClean="0"/>
              <a:t> al crecimiento de la </a:t>
            </a:r>
            <a:r>
              <a:rPr lang="es-MX" u="sng" dirty="0" smtClean="0"/>
              <a:t>variable B</a:t>
            </a:r>
            <a:r>
              <a:rPr lang="es-MX" dirty="0" smtClean="0"/>
              <a:t>”</a:t>
            </a:r>
          </a:p>
          <a:p>
            <a:pPr lvl="1"/>
            <a:r>
              <a:rPr lang="es-MX" dirty="0" smtClean="0"/>
              <a:t>¨A mayor </a:t>
            </a:r>
            <a:r>
              <a:rPr lang="es-MX" u="sng" dirty="0" smtClean="0"/>
              <a:t>variable Z, </a:t>
            </a:r>
            <a:r>
              <a:rPr lang="es-MX" dirty="0" smtClean="0"/>
              <a:t>mayor será la </a:t>
            </a:r>
            <a:r>
              <a:rPr lang="es-MX" u="sng" dirty="0" smtClean="0"/>
              <a:t>variable W.</a:t>
            </a:r>
            <a:endParaRPr lang="es-MX" dirty="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77751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Definición de variables contenidas en una hipótesis</a:t>
            </a:r>
            <a:endParaRPr lang="es-MX" b="1" dirty="0"/>
          </a:p>
        </p:txBody>
      </p:sp>
      <p:sp>
        <p:nvSpPr>
          <p:cNvPr id="3" name="Marcador de contenido 2"/>
          <p:cNvSpPr>
            <a:spLocks noGrp="1"/>
          </p:cNvSpPr>
          <p:nvPr>
            <p:ph idx="1"/>
          </p:nvPr>
        </p:nvSpPr>
        <p:spPr/>
        <p:txBody>
          <a:bodyPr>
            <a:normAutofit/>
          </a:bodyPr>
          <a:lstStyle/>
          <a:p>
            <a:r>
              <a:rPr lang="es-MX" dirty="0" smtClean="0"/>
              <a:t>Facilita la</a:t>
            </a:r>
            <a:r>
              <a:rPr lang="es-MX" b="1" dirty="0" smtClean="0"/>
              <a:t> comunicación</a:t>
            </a:r>
            <a:r>
              <a:rPr lang="es-MX" dirty="0" smtClean="0"/>
              <a:t> de los resultados obtenidos en la investigación.</a:t>
            </a:r>
          </a:p>
          <a:p>
            <a:endParaRPr lang="es-MX" dirty="0"/>
          </a:p>
          <a:p>
            <a:r>
              <a:rPr lang="es-MX" dirty="0" smtClean="0"/>
              <a:t>Hace posible la </a:t>
            </a:r>
            <a:r>
              <a:rPr lang="es-MX" b="1" dirty="0" smtClean="0"/>
              <a:t>evaluación empírica</a:t>
            </a:r>
            <a:r>
              <a:rPr lang="es-MX" dirty="0" smtClean="0"/>
              <a:t> de la premisa planteada</a:t>
            </a:r>
          </a:p>
          <a:p>
            <a:endParaRPr lang="es-MX" dirty="0"/>
          </a:p>
          <a:p>
            <a:r>
              <a:rPr lang="es-MX" dirty="0" smtClean="0"/>
              <a:t>Promueve la </a:t>
            </a:r>
            <a:r>
              <a:rPr lang="es-MX" b="1" dirty="0" smtClean="0"/>
              <a:t>comparación</a:t>
            </a:r>
            <a:r>
              <a:rPr lang="es-MX" dirty="0" smtClean="0"/>
              <a:t> de los resultados obtenidos en nuestra investigación con otras existentes en la literatura.</a:t>
            </a:r>
            <a:endParaRPr lang="es-MX" dirty="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87848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Variable</a:t>
            </a:r>
            <a:endParaRPr lang="es-MX" b="1" dirty="0"/>
          </a:p>
        </p:txBody>
      </p:sp>
      <p:sp>
        <p:nvSpPr>
          <p:cNvPr id="3" name="Marcador de contenido 2"/>
          <p:cNvSpPr>
            <a:spLocks noGrp="1"/>
          </p:cNvSpPr>
          <p:nvPr>
            <p:ph idx="1"/>
          </p:nvPr>
        </p:nvSpPr>
        <p:spPr>
          <a:xfrm>
            <a:off x="257175" y="1825625"/>
            <a:ext cx="11630025" cy="4351338"/>
          </a:xfrm>
        </p:spPr>
        <p:txBody>
          <a:bodyPr/>
          <a:lstStyle/>
          <a:p>
            <a:r>
              <a:rPr lang="es-MX" dirty="0" smtClean="0"/>
              <a:t>Se entiende por </a:t>
            </a:r>
            <a:r>
              <a:rPr lang="es-MX" b="1" dirty="0"/>
              <a:t>variable </a:t>
            </a:r>
            <a:r>
              <a:rPr lang="es-MX" dirty="0" smtClean="0"/>
              <a:t>a cualquier </a:t>
            </a:r>
            <a:r>
              <a:rPr lang="es-MX" b="1" dirty="0" smtClean="0"/>
              <a:t>propiedad o dimensión </a:t>
            </a:r>
            <a:r>
              <a:rPr lang="es-MX" dirty="0" smtClean="0"/>
              <a:t>en la que nuestro objeto de estudio o interés puede variar</a:t>
            </a:r>
            <a:endParaRPr lang="es-MX" dirty="0"/>
          </a:p>
        </p:txBody>
      </p:sp>
      <p:graphicFrame>
        <p:nvGraphicFramePr>
          <p:cNvPr id="4" name="Tabla 3"/>
          <p:cNvGraphicFramePr>
            <a:graphicFrameLocks noGrp="1"/>
          </p:cNvGraphicFramePr>
          <p:nvPr>
            <p:extLst/>
          </p:nvPr>
        </p:nvGraphicFramePr>
        <p:xfrm>
          <a:off x="3214687" y="3901123"/>
          <a:ext cx="5513784" cy="2123440"/>
        </p:xfrm>
        <a:graphic>
          <a:graphicData uri="http://schemas.openxmlformats.org/drawingml/2006/table">
            <a:tbl>
              <a:tblPr firstRow="1" bandRow="1">
                <a:tableStyleId>{00A15C55-8517-42AA-B614-E9B94910E393}</a:tableStyleId>
              </a:tblPr>
              <a:tblGrid>
                <a:gridCol w="1962620"/>
                <a:gridCol w="1119908"/>
                <a:gridCol w="1215628"/>
                <a:gridCol w="1215628"/>
              </a:tblGrid>
              <a:tr h="370840">
                <a:tc>
                  <a:txBody>
                    <a:bodyPr/>
                    <a:lstStyle/>
                    <a:p>
                      <a:r>
                        <a:rPr lang="es-MX" dirty="0" smtClean="0"/>
                        <a:t>Objeto</a:t>
                      </a:r>
                      <a:r>
                        <a:rPr lang="es-MX" baseline="0" dirty="0" smtClean="0"/>
                        <a:t> de estudio</a:t>
                      </a:r>
                      <a:endParaRPr lang="es-MX"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gridSpan="3">
                  <a:txBody>
                    <a:bodyPr/>
                    <a:lstStyle/>
                    <a:p>
                      <a:pPr algn="ctr"/>
                      <a:r>
                        <a:rPr lang="es-MX" dirty="0" smtClean="0"/>
                        <a:t>Variables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a:txBody>
                    <a:bodyPr/>
                    <a:lstStyle/>
                    <a:p>
                      <a:endParaRPr lang="es-MX" dirty="0"/>
                    </a:p>
                  </a:txBody>
                  <a:tcPr/>
                </a:tc>
                <a:tc hMerge="1">
                  <a:txBody>
                    <a:bodyPr/>
                    <a:lstStyle/>
                    <a:p>
                      <a:endParaRPr lang="es-MX" dirty="0"/>
                    </a:p>
                  </a:txBody>
                  <a:tcPr/>
                </a:tc>
              </a:tr>
              <a:tr h="370840">
                <a:tc>
                  <a:txBody>
                    <a:bodyPr/>
                    <a:lstStyle/>
                    <a:p>
                      <a:pPr algn="r"/>
                      <a:r>
                        <a:rPr lang="es-MX" dirty="0" smtClean="0"/>
                        <a:t>Alumnos del colegio Jean Piaget</a:t>
                      </a:r>
                      <a:endParaRPr lang="es-MX"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s-MX" sz="1800" b="1" kern="1200" baseline="0" dirty="0" smtClean="0">
                          <a:solidFill>
                            <a:schemeClr val="accent4">
                              <a:lumMod val="50000"/>
                            </a:schemeClr>
                          </a:solidFill>
                          <a:latin typeface="+mn-lt"/>
                          <a:ea typeface="+mn-ea"/>
                          <a:cs typeface="+mn-cs"/>
                        </a:rPr>
                        <a:t> Edad</a:t>
                      </a:r>
                      <a:endParaRPr lang="es-MX" sz="1800" b="1" kern="1200" dirty="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s-MX" sz="1800" b="1" kern="1200" dirty="0" smtClean="0">
                          <a:solidFill>
                            <a:schemeClr val="accent4">
                              <a:lumMod val="50000"/>
                            </a:schemeClr>
                          </a:solidFill>
                          <a:latin typeface="+mn-lt"/>
                          <a:ea typeface="+mn-ea"/>
                          <a:cs typeface="+mn-cs"/>
                        </a:rPr>
                        <a:t>Peso</a:t>
                      </a:r>
                      <a:endParaRPr lang="es-MX" sz="1800" b="1" kern="1200" dirty="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s-MX" sz="1800" b="1" kern="1200" dirty="0" smtClean="0">
                          <a:solidFill>
                            <a:schemeClr val="accent4">
                              <a:lumMod val="50000"/>
                            </a:schemeClr>
                          </a:solidFill>
                          <a:latin typeface="+mn-lt"/>
                          <a:ea typeface="+mn-ea"/>
                          <a:cs typeface="+mn-cs"/>
                        </a:rPr>
                        <a:t>Ingreso mensual</a:t>
                      </a:r>
                      <a:endParaRPr lang="es-MX" sz="1800" b="1" kern="1200" dirty="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s-MX" sz="1400" dirty="0" smtClean="0"/>
                        <a:t>Persona 1</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s-MX" sz="1400" dirty="0" smtClean="0"/>
                        <a:t>Persona 2</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s-MX" sz="1400" dirty="0" smtClean="0"/>
                        <a:t>Persona</a:t>
                      </a:r>
                      <a:r>
                        <a:rPr lang="es-MX" sz="1400" baseline="0" dirty="0" smtClean="0"/>
                        <a:t> 3</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ángulo 4"/>
          <p:cNvSpPr/>
          <p:nvPr/>
        </p:nvSpPr>
        <p:spPr>
          <a:xfrm>
            <a:off x="0" y="0"/>
            <a:ext cx="12192000" cy="203200"/>
          </a:xfrm>
          <a:prstGeom prst="rect">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0" y="6654800"/>
            <a:ext cx="12192000" cy="203200"/>
          </a:xfrm>
          <a:prstGeom prst="rect">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2552700" y="1163122"/>
            <a:ext cx="1304925" cy="369332"/>
          </a:xfrm>
          <a:prstGeom prst="rect">
            <a:avLst/>
          </a:prstGeom>
          <a:noFill/>
        </p:spPr>
        <p:txBody>
          <a:bodyPr wrap="square" rtlCol="0">
            <a:spAutoFit/>
          </a:bodyPr>
          <a:lstStyle/>
          <a:p>
            <a:r>
              <a:rPr lang="es-MX" i="1" dirty="0" smtClean="0"/>
              <a:t>(</a:t>
            </a:r>
            <a:r>
              <a:rPr lang="es-MX" i="1" dirty="0" err="1" smtClean="0"/>
              <a:t>sust</a:t>
            </a:r>
            <a:r>
              <a:rPr lang="es-MX" i="1" dirty="0" smtClean="0"/>
              <a:t>.)</a:t>
            </a:r>
            <a:endParaRPr lang="es-MX" i="1" dirty="0"/>
          </a:p>
        </p:txBody>
      </p:sp>
      <p:sp>
        <p:nvSpPr>
          <p:cNvPr id="8" name="CuadroTexto 7"/>
          <p:cNvSpPr txBox="1"/>
          <p:nvPr/>
        </p:nvSpPr>
        <p:spPr>
          <a:xfrm>
            <a:off x="2752725" y="3429000"/>
            <a:ext cx="2266950" cy="369332"/>
          </a:xfrm>
          <a:prstGeom prst="rect">
            <a:avLst/>
          </a:prstGeom>
          <a:noFill/>
        </p:spPr>
        <p:txBody>
          <a:bodyPr wrap="square" rtlCol="0">
            <a:spAutoFit/>
          </a:bodyPr>
          <a:lstStyle/>
          <a:p>
            <a:r>
              <a:rPr lang="es-MX" b="1" dirty="0" smtClean="0">
                <a:solidFill>
                  <a:schemeClr val="accent4">
                    <a:lumMod val="50000"/>
                  </a:schemeClr>
                </a:solidFill>
              </a:rPr>
              <a:t>Por ejemplo:</a:t>
            </a:r>
            <a:endParaRPr lang="es-MX" b="1" dirty="0">
              <a:solidFill>
                <a:schemeClr val="accent4">
                  <a:lumMod val="50000"/>
                </a:schemeClr>
              </a:solidFill>
            </a:endParaRPr>
          </a:p>
        </p:txBody>
      </p:sp>
    </p:spTree>
    <p:extLst>
      <p:ext uri="{BB962C8B-B14F-4D97-AF65-F5344CB8AC3E}">
        <p14:creationId xmlns:p14="http://schemas.microsoft.com/office/powerpoint/2010/main" val="2002068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496437"/>
            <a:ext cx="10515600" cy="841561"/>
          </a:xfrm>
        </p:spPr>
        <p:txBody>
          <a:bodyPr>
            <a:normAutofit fontScale="90000"/>
          </a:bodyPr>
          <a:lstStyle/>
          <a:p>
            <a:r>
              <a:rPr lang="es-MX" sz="6000" b="1" dirty="0" smtClean="0"/>
              <a:t>Ejemplos</a:t>
            </a:r>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4" name="Rectángulo redondeado 3"/>
          <p:cNvSpPr/>
          <p:nvPr/>
        </p:nvSpPr>
        <p:spPr>
          <a:xfrm>
            <a:off x="685800" y="1329267"/>
            <a:ext cx="3132667" cy="4847696"/>
          </a:xfrm>
          <a:prstGeom prst="roundRect">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redondeado 4"/>
          <p:cNvSpPr/>
          <p:nvPr/>
        </p:nvSpPr>
        <p:spPr>
          <a:xfrm>
            <a:off x="4529666" y="1405467"/>
            <a:ext cx="3132667" cy="4847696"/>
          </a:xfrm>
          <a:prstGeom prst="roundRec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redondeado 5"/>
          <p:cNvSpPr/>
          <p:nvPr/>
        </p:nvSpPr>
        <p:spPr>
          <a:xfrm>
            <a:off x="8788400" y="1405467"/>
            <a:ext cx="3132667" cy="4847696"/>
          </a:xfrm>
          <a:prstGeom prst="roundRec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991656" y="1606862"/>
            <a:ext cx="2472267" cy="646331"/>
          </a:xfrm>
          <a:prstGeom prst="rect">
            <a:avLst/>
          </a:prstGeom>
          <a:solidFill>
            <a:schemeClr val="accent1">
              <a:lumMod val="60000"/>
              <a:lumOff val="40000"/>
            </a:schemeClr>
          </a:solidFill>
          <a:ln w="19050">
            <a:solidFill>
              <a:schemeClr val="tx1"/>
            </a:solidFill>
          </a:ln>
        </p:spPr>
        <p:txBody>
          <a:bodyPr wrap="square" rtlCol="0">
            <a:spAutoFit/>
          </a:bodyPr>
          <a:lstStyle/>
          <a:p>
            <a:r>
              <a:rPr lang="es-MX" b="1" dirty="0" smtClean="0"/>
              <a:t>Fenómeno:</a:t>
            </a:r>
          </a:p>
          <a:p>
            <a:r>
              <a:rPr lang="es-MX" u="sng" dirty="0" smtClean="0"/>
              <a:t>Cambio climático</a:t>
            </a:r>
            <a:endParaRPr lang="es-MX" u="sng" dirty="0"/>
          </a:p>
        </p:txBody>
      </p:sp>
      <p:sp>
        <p:nvSpPr>
          <p:cNvPr id="8" name="CuadroTexto 7"/>
          <p:cNvSpPr txBox="1"/>
          <p:nvPr/>
        </p:nvSpPr>
        <p:spPr>
          <a:xfrm>
            <a:off x="4859866" y="1690687"/>
            <a:ext cx="2472267" cy="646331"/>
          </a:xfrm>
          <a:prstGeom prst="rect">
            <a:avLst/>
          </a:prstGeom>
          <a:solidFill>
            <a:schemeClr val="accent1">
              <a:lumMod val="40000"/>
              <a:lumOff val="60000"/>
            </a:schemeClr>
          </a:solidFill>
          <a:ln>
            <a:solidFill>
              <a:schemeClr val="tx1"/>
            </a:solidFill>
          </a:ln>
        </p:spPr>
        <p:txBody>
          <a:bodyPr wrap="square" rtlCol="0">
            <a:spAutoFit/>
          </a:bodyPr>
          <a:lstStyle/>
          <a:p>
            <a:r>
              <a:rPr lang="es-MX" b="1" dirty="0" smtClean="0"/>
              <a:t>Fenómeno:</a:t>
            </a:r>
          </a:p>
          <a:p>
            <a:r>
              <a:rPr lang="es-MX" u="sng" dirty="0" smtClean="0"/>
              <a:t>Inseguridad en el país</a:t>
            </a:r>
            <a:endParaRPr lang="es-MX" u="sng" dirty="0"/>
          </a:p>
        </p:txBody>
      </p:sp>
      <p:sp>
        <p:nvSpPr>
          <p:cNvPr id="9" name="CuadroTexto 8"/>
          <p:cNvSpPr txBox="1"/>
          <p:nvPr/>
        </p:nvSpPr>
        <p:spPr>
          <a:xfrm>
            <a:off x="9118599" y="1645179"/>
            <a:ext cx="2472267" cy="646331"/>
          </a:xfrm>
          <a:prstGeom prst="rect">
            <a:avLst/>
          </a:prstGeom>
          <a:solidFill>
            <a:schemeClr val="accent1">
              <a:lumMod val="40000"/>
              <a:lumOff val="60000"/>
            </a:schemeClr>
          </a:solidFill>
          <a:ln>
            <a:solidFill>
              <a:schemeClr val="tx1"/>
            </a:solidFill>
          </a:ln>
        </p:spPr>
        <p:txBody>
          <a:bodyPr wrap="square" rtlCol="0">
            <a:spAutoFit/>
          </a:bodyPr>
          <a:lstStyle/>
          <a:p>
            <a:r>
              <a:rPr lang="es-MX" b="1" dirty="0" smtClean="0"/>
              <a:t>Fenómeno:</a:t>
            </a:r>
          </a:p>
          <a:p>
            <a:r>
              <a:rPr lang="es-MX" b="1" dirty="0" smtClean="0"/>
              <a:t>Tema de mi proyecto</a:t>
            </a:r>
            <a:endParaRPr lang="es-MX" b="1" dirty="0"/>
          </a:p>
        </p:txBody>
      </p:sp>
      <p:sp>
        <p:nvSpPr>
          <p:cNvPr id="10" name="CuadroTexto 9"/>
          <p:cNvSpPr txBox="1"/>
          <p:nvPr/>
        </p:nvSpPr>
        <p:spPr>
          <a:xfrm>
            <a:off x="999064" y="2530846"/>
            <a:ext cx="2472267" cy="3139321"/>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s-MX" dirty="0" smtClean="0"/>
              <a:t>Temperatura Global</a:t>
            </a:r>
          </a:p>
          <a:p>
            <a:pPr marL="285750" indent="-285750">
              <a:buFont typeface="Arial" panose="020B0604020202020204" pitchFamily="34" charset="0"/>
              <a:buChar char="•"/>
            </a:pPr>
            <a:r>
              <a:rPr lang="es-MX" dirty="0" smtClean="0"/>
              <a:t>Cantidad de lluvia</a:t>
            </a:r>
          </a:p>
          <a:p>
            <a:pPr marL="285750" indent="-285750">
              <a:buFont typeface="Arial" panose="020B0604020202020204" pitchFamily="34" charset="0"/>
              <a:buChar char="•"/>
            </a:pPr>
            <a:r>
              <a:rPr lang="es-MX" dirty="0" smtClean="0"/>
              <a:t>Emisiones de carbono</a:t>
            </a:r>
          </a:p>
          <a:p>
            <a:pPr marL="285750" indent="-285750">
              <a:buFont typeface="Arial" panose="020B0604020202020204" pitchFamily="34" charset="0"/>
              <a:buChar char="•"/>
            </a:pPr>
            <a:r>
              <a:rPr lang="es-MX" dirty="0" smtClean="0"/>
              <a:t>Nivel del mar</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endParaRPr lang="es-MX" dirty="0"/>
          </a:p>
        </p:txBody>
      </p:sp>
      <p:sp>
        <p:nvSpPr>
          <p:cNvPr id="11" name="CuadroTexto 10"/>
          <p:cNvSpPr txBox="1"/>
          <p:nvPr/>
        </p:nvSpPr>
        <p:spPr>
          <a:xfrm>
            <a:off x="4859866" y="2731030"/>
            <a:ext cx="2472267" cy="2862322"/>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s-MX" dirty="0" smtClean="0"/>
              <a:t>Homicidios</a:t>
            </a:r>
          </a:p>
          <a:p>
            <a:pPr marL="285750" indent="-285750">
              <a:buFont typeface="Arial" panose="020B0604020202020204" pitchFamily="34" charset="0"/>
              <a:buChar char="•"/>
            </a:pPr>
            <a:r>
              <a:rPr lang="es-MX" dirty="0" smtClean="0"/>
              <a:t>Asaltos</a:t>
            </a:r>
          </a:p>
          <a:p>
            <a:pPr marL="285750" indent="-285750">
              <a:buFont typeface="Arial" panose="020B0604020202020204" pitchFamily="34" charset="0"/>
              <a:buChar char="•"/>
            </a:pPr>
            <a:r>
              <a:rPr lang="es-MX" dirty="0" smtClean="0"/>
              <a:t>Arrestos</a:t>
            </a:r>
          </a:p>
          <a:p>
            <a:pPr marL="285750" indent="-285750">
              <a:buFont typeface="Arial" panose="020B0604020202020204" pitchFamily="34" charset="0"/>
              <a:buChar char="•"/>
            </a:pPr>
            <a:r>
              <a:rPr lang="es-MX" dirty="0" smtClean="0"/>
              <a:t>Encarcelamientos</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p:txBody>
      </p:sp>
      <p:sp>
        <p:nvSpPr>
          <p:cNvPr id="12" name="CuadroTexto 11"/>
          <p:cNvSpPr txBox="1"/>
          <p:nvPr/>
        </p:nvSpPr>
        <p:spPr>
          <a:xfrm>
            <a:off x="9165166" y="2653802"/>
            <a:ext cx="2472267" cy="2862322"/>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s-MX" dirty="0" smtClean="0"/>
              <a:t>¿Qué voy a medir para evaluar si mi hipótesis se cumple o no?</a:t>
            </a: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p:txBody>
      </p:sp>
      <p:sp>
        <p:nvSpPr>
          <p:cNvPr id="13" name="Rectángulo 12"/>
          <p:cNvSpPr/>
          <p:nvPr/>
        </p:nvSpPr>
        <p:spPr>
          <a:xfrm>
            <a:off x="0" y="-19050"/>
            <a:ext cx="12192000" cy="2032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0" y="6635750"/>
            <a:ext cx="12192000" cy="2032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p:cNvSpPr txBox="1"/>
          <p:nvPr/>
        </p:nvSpPr>
        <p:spPr>
          <a:xfrm rot="16200000">
            <a:off x="-537382" y="3900297"/>
            <a:ext cx="1353671" cy="369332"/>
          </a:xfrm>
          <a:prstGeom prst="rect">
            <a:avLst/>
          </a:prstGeom>
          <a:noFill/>
        </p:spPr>
        <p:txBody>
          <a:bodyPr wrap="square" rtlCol="0">
            <a:spAutoFit/>
          </a:bodyPr>
          <a:lstStyle/>
          <a:p>
            <a:r>
              <a:rPr lang="es-MX" b="1" dirty="0" smtClean="0"/>
              <a:t>VARIABLES</a:t>
            </a:r>
            <a:endParaRPr lang="es-MX" b="1" dirty="0"/>
          </a:p>
        </p:txBody>
      </p:sp>
      <p:sp>
        <p:nvSpPr>
          <p:cNvPr id="16" name="Abrir llave 15"/>
          <p:cNvSpPr/>
          <p:nvPr/>
        </p:nvSpPr>
        <p:spPr>
          <a:xfrm>
            <a:off x="376519" y="2438400"/>
            <a:ext cx="178046" cy="3738563"/>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s-MX"/>
          </a:p>
        </p:txBody>
      </p:sp>
      <p:cxnSp>
        <p:nvCxnSpPr>
          <p:cNvPr id="19" name="Conector recto 18"/>
          <p:cNvCxnSpPr/>
          <p:nvPr/>
        </p:nvCxnSpPr>
        <p:spPr>
          <a:xfrm>
            <a:off x="838199" y="2438400"/>
            <a:ext cx="10914530" cy="0"/>
          </a:xfrm>
          <a:prstGeom prst="line">
            <a:avLst/>
          </a:prstGeom>
        </p:spPr>
        <p:style>
          <a:lnRef idx="3">
            <a:schemeClr val="dk1"/>
          </a:lnRef>
          <a:fillRef idx="0">
            <a:schemeClr val="dk1"/>
          </a:fillRef>
          <a:effectRef idx="2">
            <a:schemeClr val="dk1"/>
          </a:effectRef>
          <a:fontRef idx="minor">
            <a:schemeClr val="tx1"/>
          </a:fontRef>
        </p:style>
      </p:cxnSp>
      <p:cxnSp>
        <p:nvCxnSpPr>
          <p:cNvPr id="20" name="Conector recto 19"/>
          <p:cNvCxnSpPr/>
          <p:nvPr/>
        </p:nvCxnSpPr>
        <p:spPr>
          <a:xfrm>
            <a:off x="909917" y="6400800"/>
            <a:ext cx="1091453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8819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Definición de variables contenidas en una hipótesis</a:t>
            </a:r>
            <a:endParaRPr lang="es-MX" b="1" dirty="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Marcador de contenido"/>
          <p:cNvSpPr>
            <a:spLocks noGrp="1"/>
          </p:cNvSpPr>
          <p:nvPr>
            <p:ph idx="1"/>
          </p:nvPr>
        </p:nvSpPr>
        <p:spPr/>
        <p:txBody>
          <a:bodyPr/>
          <a:lstStyle/>
          <a:p>
            <a:endParaRPr lang="es-MX" dirty="0" smtClean="0"/>
          </a:p>
          <a:p>
            <a:endParaRPr lang="es-MX" dirty="0"/>
          </a:p>
        </p:txBody>
      </p:sp>
      <p:sp>
        <p:nvSpPr>
          <p:cNvPr id="7" name="6 Rectángulo redondeado"/>
          <p:cNvSpPr/>
          <p:nvPr/>
        </p:nvSpPr>
        <p:spPr>
          <a:xfrm>
            <a:off x="935182" y="2047009"/>
            <a:ext cx="10422082" cy="396932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p:cNvSpPr/>
          <p:nvPr/>
        </p:nvSpPr>
        <p:spPr>
          <a:xfrm>
            <a:off x="1330035" y="2306780"/>
            <a:ext cx="2504210" cy="1454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conceptual</a:t>
            </a:r>
            <a:endParaRPr lang="es-MX" sz="2500" dirty="0">
              <a:solidFill>
                <a:schemeClr val="tx1"/>
              </a:solidFill>
            </a:endParaRPr>
          </a:p>
        </p:txBody>
      </p:sp>
      <p:sp>
        <p:nvSpPr>
          <p:cNvPr id="9" name="8 Rectángulo"/>
          <p:cNvSpPr/>
          <p:nvPr/>
        </p:nvSpPr>
        <p:spPr>
          <a:xfrm>
            <a:off x="1330035" y="4260273"/>
            <a:ext cx="2504210" cy="14131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operacional</a:t>
            </a:r>
            <a:endParaRPr lang="es-MX" sz="2500" dirty="0">
              <a:solidFill>
                <a:schemeClr val="tx1"/>
              </a:solidFill>
            </a:endParaRPr>
          </a:p>
        </p:txBody>
      </p:sp>
      <p:sp>
        <p:nvSpPr>
          <p:cNvPr id="10" name="9 Rectángulo"/>
          <p:cNvSpPr/>
          <p:nvPr/>
        </p:nvSpPr>
        <p:spPr>
          <a:xfrm>
            <a:off x="4215244" y="2303313"/>
            <a:ext cx="6414656" cy="1454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lgn="ctr">
              <a:buFont typeface="Arial" pitchFamily="34" charset="0"/>
              <a:buChar char="•"/>
            </a:pPr>
            <a:r>
              <a:rPr lang="es-MX" dirty="0" smtClean="0"/>
              <a:t>De acuerdo con el marco conceptual que sustenta mi investigación, ¿cómo se define mi variable?</a:t>
            </a:r>
            <a:endParaRPr lang="es-MX" dirty="0"/>
          </a:p>
        </p:txBody>
      </p:sp>
      <p:sp>
        <p:nvSpPr>
          <p:cNvPr id="11" name="10 Rectángulo"/>
          <p:cNvSpPr/>
          <p:nvPr/>
        </p:nvSpPr>
        <p:spPr>
          <a:xfrm>
            <a:off x="4225635" y="4239490"/>
            <a:ext cx="6414656" cy="1454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buFont typeface="Arial" pitchFamily="34" charset="0"/>
              <a:buChar char="•"/>
            </a:pPr>
            <a:r>
              <a:rPr lang="es-MX" dirty="0" smtClean="0"/>
              <a:t>¿Cómo voy a medir la variable de interés? / ¿Qué voy a tomar en cuenta como evidencia de mi variable de interés?</a:t>
            </a:r>
          </a:p>
        </p:txBody>
      </p:sp>
    </p:spTree>
    <p:extLst>
      <p:ext uri="{BB962C8B-B14F-4D97-AF65-F5344CB8AC3E}">
        <p14:creationId xmlns:p14="http://schemas.microsoft.com/office/powerpoint/2010/main" val="2589696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Hipótesis</a:t>
            </a:r>
            <a:endParaRPr lang="es-MX" b="1" dirty="0"/>
          </a:p>
        </p:txBody>
      </p:sp>
      <p:sp>
        <p:nvSpPr>
          <p:cNvPr id="3" name="Marcador de contenido 2"/>
          <p:cNvSpPr>
            <a:spLocks noGrp="1"/>
          </p:cNvSpPr>
          <p:nvPr>
            <p:ph idx="1"/>
          </p:nvPr>
        </p:nvSpPr>
        <p:spPr/>
        <p:txBody>
          <a:bodyPr>
            <a:normAutofit/>
          </a:bodyPr>
          <a:lstStyle/>
          <a:p>
            <a:r>
              <a:rPr lang="es-MX" dirty="0" smtClean="0"/>
              <a:t>Afirmación que representa las ideas </a:t>
            </a:r>
            <a:r>
              <a:rPr lang="es-MX" b="1" u="sng" dirty="0" smtClean="0"/>
              <a:t>iniciales</a:t>
            </a:r>
            <a:r>
              <a:rPr lang="es-MX" dirty="0" smtClean="0"/>
              <a:t> que se tienen acerca de la relación que existe entre dos o más variables.</a:t>
            </a:r>
          </a:p>
          <a:p>
            <a:endParaRPr lang="es-MX" dirty="0"/>
          </a:p>
          <a:p>
            <a:r>
              <a:rPr lang="es-MX" dirty="0"/>
              <a:t>Puede concebirse como una “respuesta tentativa” a la pregunta de investigación que se busca poner a prueba</a:t>
            </a:r>
            <a:r>
              <a:rPr lang="es-MX" dirty="0" smtClean="0"/>
              <a:t>.</a:t>
            </a:r>
          </a:p>
          <a:p>
            <a:endParaRPr lang="es-MX" dirty="0"/>
          </a:p>
          <a:p>
            <a:r>
              <a:rPr lang="es-MX" dirty="0"/>
              <a:t>Se trata de </a:t>
            </a:r>
            <a:r>
              <a:rPr lang="es-MX" b="1" u="sng" dirty="0"/>
              <a:t>afirmaciones sujetas a comprobación empírica</a:t>
            </a:r>
            <a:r>
              <a:rPr lang="es-MX" dirty="0"/>
              <a:t>, es decir, a ser cotejadas contra la evidencia del mundo real recabada.</a:t>
            </a:r>
          </a:p>
          <a:p>
            <a:endParaRPr lang="es-MX" dirty="0"/>
          </a:p>
          <a:p>
            <a:endParaRPr lang="es-MX" dirty="0" smtClean="0"/>
          </a:p>
          <a:p>
            <a:endParaRPr lang="es-MX" dirty="0" smtClean="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79688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a:t>
            </a:r>
            <a:endParaRPr lang="es-MX" dirty="0"/>
          </a:p>
        </p:txBody>
      </p:sp>
      <p:sp>
        <p:nvSpPr>
          <p:cNvPr id="3" name="Marcador de contenido 2"/>
          <p:cNvSpPr>
            <a:spLocks noGrp="1"/>
          </p:cNvSpPr>
          <p:nvPr>
            <p:ph idx="1"/>
          </p:nvPr>
        </p:nvSpPr>
        <p:spPr/>
        <p:txBody>
          <a:bodyPr/>
          <a:lstStyle/>
          <a:p>
            <a:pPr marL="514350" indent="-514350">
              <a:buAutoNum type="arabicParenR"/>
            </a:pPr>
            <a:r>
              <a:rPr lang="es-MX" dirty="0" smtClean="0"/>
              <a:t>Hipótesis de Investigación      </a:t>
            </a:r>
            <a:r>
              <a:rPr lang="es-MX" b="1" dirty="0" smtClean="0"/>
              <a:t>(Hi)</a:t>
            </a:r>
          </a:p>
          <a:p>
            <a:pPr marL="514350" indent="-514350">
              <a:buAutoNum type="arabicParenR"/>
            </a:pPr>
            <a:endParaRPr lang="es-ES" dirty="0" smtClean="0"/>
          </a:p>
          <a:p>
            <a:pPr marL="514350" indent="-514350">
              <a:buAutoNum type="arabicParenR"/>
            </a:pPr>
            <a:r>
              <a:rPr lang="es-ES" dirty="0" smtClean="0"/>
              <a:t>Hipótesis Nula                           </a:t>
            </a:r>
            <a:r>
              <a:rPr lang="es-ES" b="1" dirty="0" smtClean="0"/>
              <a:t>(Ho)</a:t>
            </a:r>
          </a:p>
          <a:p>
            <a:pPr marL="514350" indent="-514350">
              <a:buAutoNum type="arabicParenR"/>
            </a:pPr>
            <a:endParaRPr lang="es-ES" dirty="0" smtClean="0"/>
          </a:p>
          <a:p>
            <a:pPr marL="514350" indent="-514350">
              <a:buAutoNum type="arabicParenR"/>
            </a:pPr>
            <a:r>
              <a:rPr lang="es-ES" dirty="0" smtClean="0"/>
              <a:t>Hipótesis Alternativa                </a:t>
            </a:r>
            <a:r>
              <a:rPr lang="es-ES" b="1" dirty="0" smtClean="0"/>
              <a:t>(Ha)</a:t>
            </a:r>
          </a:p>
        </p:txBody>
      </p:sp>
      <p:sp>
        <p:nvSpPr>
          <p:cNvPr id="4"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52724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Representa las ideas iniciales que tiene el investigador sobre el resultado de una investigación.</a:t>
            </a:r>
          </a:p>
          <a:p>
            <a:pPr lvl="1"/>
            <a:r>
              <a:rPr lang="es-MX" dirty="0" smtClean="0"/>
              <a:t>¿De qué manera creo que se relacionan mis variables?</a:t>
            </a:r>
          </a:p>
          <a:p>
            <a:pPr lvl="1"/>
            <a:endParaRPr lang="es-MX" dirty="0"/>
          </a:p>
          <a:p>
            <a:pPr lvl="1"/>
            <a:r>
              <a:rPr lang="es-MX" b="1" dirty="0" smtClean="0"/>
              <a:t>Ejemplos:</a:t>
            </a:r>
          </a:p>
          <a:p>
            <a:pPr lvl="2"/>
            <a:r>
              <a:rPr lang="es-MX" dirty="0" smtClean="0"/>
              <a:t>En un estudio sobre las causas de la obesidad</a:t>
            </a:r>
          </a:p>
          <a:p>
            <a:pPr lvl="1"/>
            <a:r>
              <a:rPr lang="es-MX" dirty="0" smtClean="0"/>
              <a:t>‘Las personas con antecedentes familiares de obesidad, son más propensas a ser obesas’</a:t>
            </a:r>
          </a:p>
          <a:p>
            <a:pPr lvl="1"/>
            <a:endParaRPr lang="es-MX" dirty="0"/>
          </a:p>
          <a:p>
            <a:pPr lvl="2"/>
            <a:r>
              <a:rPr lang="es-MX" dirty="0" smtClean="0"/>
              <a:t>En un estudio sobre las diferencias en el desempeño escolar de los estudiantes del país a través de los distintos tipos de servicio</a:t>
            </a:r>
          </a:p>
          <a:p>
            <a:pPr lvl="1"/>
            <a:r>
              <a:rPr lang="es-MX" dirty="0" smtClean="0"/>
              <a:t>‘Los estudiantes de escuelas multigrado tendrán un desempeño más bajo que los estudiantes de escuelas con grados independientes’</a:t>
            </a:r>
          </a:p>
        </p:txBody>
      </p:sp>
      <p:sp>
        <p:nvSpPr>
          <p:cNvPr id="10"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227926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lstStyle/>
          <a:p>
            <a:r>
              <a:rPr lang="es-MX" dirty="0" smtClean="0"/>
              <a:t>A) Descriptivas de un valor o dato pronosticado</a:t>
            </a:r>
          </a:p>
          <a:p>
            <a:endParaRPr lang="es-MX" dirty="0" smtClean="0"/>
          </a:p>
          <a:p>
            <a:r>
              <a:rPr lang="es-MX" dirty="0" smtClean="0"/>
              <a:t>B) </a:t>
            </a:r>
            <a:r>
              <a:rPr lang="es-MX" dirty="0" err="1" smtClean="0"/>
              <a:t>Correlacionales</a:t>
            </a:r>
            <a:endParaRPr lang="es-MX" dirty="0" smtClean="0"/>
          </a:p>
          <a:p>
            <a:endParaRPr lang="es-MX" dirty="0" smtClean="0"/>
          </a:p>
          <a:p>
            <a:r>
              <a:rPr lang="es-MX" dirty="0" smtClean="0"/>
              <a:t>C) De diferencia de grupos</a:t>
            </a:r>
          </a:p>
          <a:p>
            <a:endParaRPr lang="es-MX" dirty="0" smtClean="0"/>
          </a:p>
          <a:p>
            <a:r>
              <a:rPr lang="es-MX" dirty="0" smtClean="0"/>
              <a:t>D) Causales</a:t>
            </a:r>
          </a:p>
        </p:txBody>
      </p:sp>
      <p:sp>
        <p:nvSpPr>
          <p:cNvPr id="10"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194740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lstStyle/>
          <a:p>
            <a:r>
              <a:rPr lang="es-MX" b="1" u="sng" dirty="0" smtClean="0"/>
              <a:t>A) Descriptivas de un valor o dato pronosticado</a:t>
            </a:r>
          </a:p>
          <a:p>
            <a:pPr marL="0" indent="0">
              <a:buNone/>
            </a:pPr>
            <a:r>
              <a:rPr lang="es-ES" dirty="0" smtClean="0"/>
              <a:t>	Se intenta predecir el valor que tendrá cierta variable antes de 	medirla</a:t>
            </a:r>
          </a:p>
          <a:p>
            <a:pPr marL="0" indent="0">
              <a:buNone/>
            </a:pPr>
            <a:endParaRPr lang="es-ES" dirty="0"/>
          </a:p>
          <a:p>
            <a:pPr marL="0" indent="0">
              <a:buNone/>
            </a:pPr>
            <a:r>
              <a:rPr lang="es-ES" dirty="0" smtClean="0"/>
              <a:t>	</a:t>
            </a:r>
            <a:r>
              <a:rPr lang="es-ES" b="1" dirty="0" smtClean="0"/>
              <a:t>Ejemplos:</a:t>
            </a:r>
          </a:p>
          <a:p>
            <a:pPr lvl="2"/>
            <a:r>
              <a:rPr lang="es-ES" dirty="0" smtClean="0"/>
              <a:t>Tras la legalización del aborto, se espera un decremento en el número de casos de muerte asociados a los abortos clandestinos</a:t>
            </a:r>
          </a:p>
          <a:p>
            <a:pPr lvl="2"/>
            <a:r>
              <a:rPr lang="es-ES" dirty="0" smtClean="0"/>
              <a:t>Se espera que este año haya una menor número de estudiantes reprobados a causa del nuevo programa de tutorías</a:t>
            </a:r>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3033908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lstStyle/>
          <a:p>
            <a:r>
              <a:rPr lang="es-MX" b="1" u="sng" dirty="0" smtClean="0"/>
              <a:t>B) </a:t>
            </a:r>
            <a:r>
              <a:rPr lang="es-MX" b="1" u="sng" dirty="0" err="1" smtClean="0"/>
              <a:t>Correlacionales</a:t>
            </a:r>
            <a:endParaRPr lang="es-MX" b="1" u="sng" dirty="0" smtClean="0"/>
          </a:p>
          <a:p>
            <a:pPr marL="457200" lvl="1" indent="0">
              <a:buNone/>
            </a:pPr>
            <a:r>
              <a:rPr lang="es-ES" dirty="0" smtClean="0"/>
              <a:t>	Señalan la relación que pudiera existir entre dos o más variables</a:t>
            </a:r>
          </a:p>
          <a:p>
            <a:pPr lvl="1"/>
            <a:endParaRPr lang="es-ES" dirty="0"/>
          </a:p>
          <a:p>
            <a:pPr marL="457200" lvl="1" indent="0">
              <a:buNone/>
            </a:pPr>
            <a:r>
              <a:rPr lang="es-ES" dirty="0" smtClean="0"/>
              <a:t>	</a:t>
            </a:r>
            <a:r>
              <a:rPr lang="es-ES" b="1" dirty="0" smtClean="0"/>
              <a:t>Ejemplos:</a:t>
            </a:r>
          </a:p>
          <a:p>
            <a:pPr lvl="2"/>
            <a:r>
              <a:rPr lang="es-ES" u="sng" dirty="0" smtClean="0"/>
              <a:t>A mayor tiempo</a:t>
            </a:r>
            <a:r>
              <a:rPr lang="es-ES" dirty="0" smtClean="0"/>
              <a:t> invertido en el estudio, </a:t>
            </a:r>
            <a:r>
              <a:rPr lang="es-ES" u="sng" dirty="0" smtClean="0"/>
              <a:t>mayores serán las calificaciones </a:t>
            </a:r>
            <a:r>
              <a:rPr lang="es-ES" dirty="0" smtClean="0"/>
              <a:t>obtenidas en los exámenes parciales</a:t>
            </a:r>
          </a:p>
          <a:p>
            <a:pPr lvl="2"/>
            <a:r>
              <a:rPr lang="es-ES" dirty="0" smtClean="0"/>
              <a:t>A </a:t>
            </a:r>
            <a:r>
              <a:rPr lang="es-ES" u="sng" dirty="0" smtClean="0"/>
              <a:t>mayor edad, mayor propensión </a:t>
            </a:r>
            <a:r>
              <a:rPr lang="es-ES" dirty="0" smtClean="0"/>
              <a:t>a padecer un infarto</a:t>
            </a:r>
          </a:p>
          <a:p>
            <a:pPr lvl="2"/>
            <a:r>
              <a:rPr lang="es-ES" u="sng" dirty="0" smtClean="0"/>
              <a:t>El consumo de mariguana se asocia con la pérdida de memoria</a:t>
            </a:r>
            <a:r>
              <a:rPr lang="es-ES" dirty="0" smtClean="0"/>
              <a:t>	</a:t>
            </a:r>
            <a:endParaRPr lang="es-MX"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3390690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normAutofit fontScale="92500" lnSpcReduction="10000"/>
          </a:bodyPr>
          <a:lstStyle/>
          <a:p>
            <a:r>
              <a:rPr lang="es-MX" b="1" u="sng" dirty="0" smtClean="0"/>
              <a:t>C) De diferencia de grupos</a:t>
            </a:r>
          </a:p>
          <a:p>
            <a:pPr marL="0" indent="0">
              <a:buNone/>
            </a:pPr>
            <a:r>
              <a:rPr lang="es-ES" dirty="0" smtClean="0"/>
              <a:t>           Cuando se compara el valor de la variable de interés a través de 	distintos grupos, se puede hacer predicciones sobre cuál es la 	diferencia que se espera encontrar.</a:t>
            </a:r>
            <a:endParaRPr lang="es-ES" dirty="0"/>
          </a:p>
          <a:p>
            <a:pPr marL="0" indent="0">
              <a:buNone/>
            </a:pPr>
            <a:endParaRPr lang="es-ES" dirty="0"/>
          </a:p>
          <a:p>
            <a:pPr marL="0" indent="0">
              <a:buNone/>
            </a:pPr>
            <a:r>
              <a:rPr lang="es-ES" dirty="0"/>
              <a:t>	</a:t>
            </a:r>
            <a:r>
              <a:rPr lang="es-ES" b="1" dirty="0"/>
              <a:t>Ejemplos:</a:t>
            </a:r>
          </a:p>
          <a:p>
            <a:pPr lvl="2"/>
            <a:r>
              <a:rPr lang="es-ES" dirty="0" smtClean="0"/>
              <a:t>Los niños obtendrán un mejor desempeño en la prueba PLANEA matemáticas que las niñas</a:t>
            </a:r>
            <a:endParaRPr lang="es-ES" dirty="0"/>
          </a:p>
          <a:p>
            <a:pPr lvl="2"/>
            <a:r>
              <a:rPr lang="es-ES" dirty="0" smtClean="0"/>
              <a:t>Las personas fumadoras son más propensas a tener problemas de mal aliento que las personas no fumadoras</a:t>
            </a:r>
          </a:p>
          <a:p>
            <a:pPr lvl="2"/>
            <a:r>
              <a:rPr lang="es-ES" dirty="0" smtClean="0"/>
              <a:t>Los estudiantes provenientes de comunidades rurales tienen una menor probabilidad de terminar con una carrera universitaria que los estudiantes provenientes del área metropolitana.</a:t>
            </a:r>
            <a:endParaRPr lang="es-ES" dirty="0"/>
          </a:p>
          <a:p>
            <a:endParaRPr lang="es-MX" b="1" u="sng"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867540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normAutofit/>
          </a:bodyPr>
          <a:lstStyle/>
          <a:p>
            <a:r>
              <a:rPr lang="es-MX" b="1" u="sng" dirty="0" smtClean="0"/>
              <a:t>D) Causal</a:t>
            </a:r>
          </a:p>
          <a:p>
            <a:pPr marL="0" indent="0">
              <a:buNone/>
            </a:pPr>
            <a:r>
              <a:rPr lang="es-ES" dirty="0"/>
              <a:t>	</a:t>
            </a:r>
            <a:r>
              <a:rPr lang="es-ES" dirty="0" smtClean="0"/>
              <a:t>Además de afirmar que existe una relación entre dos o más 	variables, busca explicar la naturaleza causal de dicha relación.</a:t>
            </a:r>
          </a:p>
          <a:p>
            <a:pPr marL="0" lvl="2" indent="0">
              <a:spcBef>
                <a:spcPts val="1000"/>
              </a:spcBef>
              <a:buNone/>
            </a:pPr>
            <a:r>
              <a:rPr lang="es-ES" dirty="0" smtClean="0"/>
              <a:t>	</a:t>
            </a:r>
          </a:p>
          <a:p>
            <a:pPr marL="0" lvl="2" indent="0">
              <a:spcBef>
                <a:spcPts val="1000"/>
              </a:spcBef>
              <a:buNone/>
            </a:pPr>
            <a:r>
              <a:rPr lang="es-ES" dirty="0"/>
              <a:t>	</a:t>
            </a:r>
            <a:r>
              <a:rPr lang="es-ES" dirty="0" smtClean="0"/>
              <a:t>La </a:t>
            </a:r>
            <a:r>
              <a:rPr lang="es-ES" dirty="0"/>
              <a:t>variable A tiene un impacto en la Variable B.</a:t>
            </a:r>
          </a:p>
          <a:p>
            <a:pPr marL="0" indent="0">
              <a:buNone/>
            </a:pPr>
            <a:endParaRPr lang="es-ES" dirty="0" smtClean="0"/>
          </a:p>
          <a:p>
            <a:pPr marL="0" indent="0">
              <a:buNone/>
            </a:pPr>
            <a:r>
              <a:rPr lang="es-ES" dirty="0"/>
              <a:t>	</a:t>
            </a:r>
            <a:r>
              <a:rPr lang="es-ES" b="1" dirty="0" smtClean="0"/>
              <a:t>Ejemplos:</a:t>
            </a:r>
          </a:p>
          <a:p>
            <a:pPr lvl="2"/>
            <a:r>
              <a:rPr lang="es-ES" dirty="0" smtClean="0"/>
              <a:t>Los estudiantes que duermen más, dedican más tiempo a la consolidación sináptica y obtienen mejores calificaciones en sus evaluaciones escolares.</a:t>
            </a:r>
          </a:p>
          <a:p>
            <a:pPr lvl="2"/>
            <a:r>
              <a:rPr lang="es-ES" dirty="0" smtClean="0"/>
              <a:t>El consumo de chocolate mejora el desempeño de las habilidades cognitivas superiores.</a:t>
            </a:r>
            <a:endParaRPr lang="es-MX"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400625"/>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327196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2) Hipótesis Nula</a:t>
            </a:r>
            <a:endParaRPr lang="es-MX" b="1" dirty="0"/>
          </a:p>
        </p:txBody>
      </p:sp>
      <p:sp>
        <p:nvSpPr>
          <p:cNvPr id="3" name="Marcador de contenido 2"/>
          <p:cNvSpPr>
            <a:spLocks noGrp="1"/>
          </p:cNvSpPr>
          <p:nvPr>
            <p:ph idx="1"/>
          </p:nvPr>
        </p:nvSpPr>
        <p:spPr/>
        <p:txBody>
          <a:bodyPr/>
          <a:lstStyle/>
          <a:p>
            <a:r>
              <a:rPr lang="es-ES" dirty="0" smtClean="0"/>
              <a:t>Es la contraparte de la hipótesis de investigación: </a:t>
            </a:r>
            <a:r>
              <a:rPr lang="es-ES" b="1" dirty="0" smtClean="0"/>
              <a:t>niega la existencia de una relación o efecto </a:t>
            </a:r>
            <a:r>
              <a:rPr lang="es-ES" dirty="0" smtClean="0"/>
              <a:t>entre las variables de interés.</a:t>
            </a:r>
            <a:endParaRPr lang="es-MX" dirty="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940378" cy="6280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sz="2500" b="1" dirty="0" smtClean="0">
                <a:solidFill>
                  <a:schemeClr val="tx1"/>
                </a:solidFill>
              </a:rPr>
              <a:t>Ho</a:t>
            </a:r>
            <a:endParaRPr lang="es-MX" sz="2500" b="1" dirty="0">
              <a:solidFill>
                <a:schemeClr val="tx1"/>
              </a:solidFill>
            </a:endParaRPr>
          </a:p>
        </p:txBody>
      </p:sp>
    </p:spTree>
    <p:extLst>
      <p:ext uri="{BB962C8B-B14F-4D97-AF65-F5344CB8AC3E}">
        <p14:creationId xmlns:p14="http://schemas.microsoft.com/office/powerpoint/2010/main" val="3921996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3) Hipótesis Alternativa</a:t>
            </a:r>
            <a:endParaRPr lang="es-MX" b="1" dirty="0"/>
          </a:p>
        </p:txBody>
      </p:sp>
      <p:sp>
        <p:nvSpPr>
          <p:cNvPr id="3" name="Marcador de contenido 2"/>
          <p:cNvSpPr>
            <a:spLocks noGrp="1"/>
          </p:cNvSpPr>
          <p:nvPr>
            <p:ph idx="1"/>
          </p:nvPr>
        </p:nvSpPr>
        <p:spPr/>
        <p:txBody>
          <a:bodyPr/>
          <a:lstStyle/>
          <a:p>
            <a:r>
              <a:rPr lang="es-MX" dirty="0" smtClean="0"/>
              <a:t>Representa una posibilidad alternativa a la planteada tanto por la Hipótesis de investigación, como por la Hipótesis Nula.</a:t>
            </a:r>
          </a:p>
          <a:p>
            <a:pPr lvl="1"/>
            <a:r>
              <a:rPr lang="es-MX" b="1" dirty="0" smtClean="0"/>
              <a:t>Hi: </a:t>
            </a:r>
            <a:r>
              <a:rPr lang="es-MX" dirty="0" smtClean="0"/>
              <a:t>La variable A está relacionada con la variable B</a:t>
            </a:r>
          </a:p>
          <a:p>
            <a:pPr lvl="1"/>
            <a:r>
              <a:rPr lang="es-MX" b="1" dirty="0" smtClean="0"/>
              <a:t>Ho: </a:t>
            </a:r>
            <a:r>
              <a:rPr lang="es-MX" dirty="0" smtClean="0"/>
              <a:t>La variable A no tiene relación alguna con la variable B</a:t>
            </a:r>
          </a:p>
          <a:p>
            <a:pPr lvl="1"/>
            <a:r>
              <a:rPr lang="es-MX" b="1" dirty="0" smtClean="0"/>
              <a:t>Ha: </a:t>
            </a:r>
            <a:r>
              <a:rPr lang="es-MX" dirty="0" smtClean="0"/>
              <a:t>La variable A está relacionada con la variable C</a:t>
            </a:r>
          </a:p>
          <a:p>
            <a:pPr lvl="1"/>
            <a:r>
              <a:rPr lang="es-MX" b="1" dirty="0" smtClean="0"/>
              <a:t>Ha: </a:t>
            </a:r>
            <a:r>
              <a:rPr lang="es-MX" dirty="0" smtClean="0"/>
              <a:t>La variable A está relacionada con la variable D</a:t>
            </a:r>
          </a:p>
          <a:p>
            <a:pPr lvl="1"/>
            <a:r>
              <a:rPr lang="es-MX" b="1" dirty="0" smtClean="0"/>
              <a:t>Ha: </a:t>
            </a:r>
            <a:r>
              <a:rPr lang="es-MX" dirty="0" smtClean="0"/>
              <a:t>…</a:t>
            </a:r>
            <a:endParaRPr lang="es-MX" b="1"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940378" cy="628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2500" b="1" dirty="0" smtClean="0">
                <a:solidFill>
                  <a:schemeClr val="tx1"/>
                </a:solidFill>
              </a:rPr>
              <a:t>Ha</a:t>
            </a:r>
            <a:endParaRPr lang="es-MX" sz="2500" b="1" dirty="0">
              <a:solidFill>
                <a:schemeClr val="tx1"/>
              </a:solidFill>
            </a:endParaRPr>
          </a:p>
        </p:txBody>
      </p:sp>
    </p:spTree>
    <p:extLst>
      <p:ext uri="{BB962C8B-B14F-4D97-AF65-F5344CB8AC3E}">
        <p14:creationId xmlns:p14="http://schemas.microsoft.com/office/powerpoint/2010/main" val="120224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
        <p:nvSpPr>
          <p:cNvPr id="5" name="4 Marcador de contenido"/>
          <p:cNvSpPr>
            <a:spLocks noGrp="1"/>
          </p:cNvSpPr>
          <p:nvPr>
            <p:ph idx="1"/>
          </p:nvPr>
        </p:nvSpPr>
        <p:spPr/>
        <p:txBody>
          <a:bodyPr/>
          <a:lstStyle/>
          <a:p>
            <a:endParaRPr lang="es-MX" dirty="0" smtClean="0"/>
          </a:p>
          <a:p>
            <a:endParaRPr lang="es-MX" dirty="0"/>
          </a:p>
        </p:txBody>
      </p:sp>
      <p:sp>
        <p:nvSpPr>
          <p:cNvPr id="9" name="8 CuadroTexto"/>
          <p:cNvSpPr txBox="1"/>
          <p:nvPr/>
        </p:nvSpPr>
        <p:spPr>
          <a:xfrm>
            <a:off x="238991" y="1620982"/>
            <a:ext cx="4686300" cy="1200329"/>
          </a:xfrm>
          <a:prstGeom prst="rect">
            <a:avLst/>
          </a:prstGeom>
          <a:noFill/>
        </p:spPr>
        <p:txBody>
          <a:bodyPr wrap="square" rtlCol="0">
            <a:spAutoFit/>
          </a:bodyPr>
          <a:lstStyle/>
          <a:p>
            <a:r>
              <a:rPr lang="es-MX" b="1" dirty="0" smtClean="0"/>
              <a:t>Hipótesis:</a:t>
            </a:r>
          </a:p>
          <a:p>
            <a:pPr algn="just"/>
            <a:r>
              <a:rPr lang="es-MX" dirty="0" smtClean="0"/>
              <a:t>El consumo de chocolate está relacionado con un mejor desarrollo de las habilidades cognitivas</a:t>
            </a:r>
          </a:p>
        </p:txBody>
      </p:sp>
    </p:spTree>
    <p:extLst>
      <p:ext uri="{BB962C8B-B14F-4D97-AF65-F5344CB8AC3E}">
        <p14:creationId xmlns:p14="http://schemas.microsoft.com/office/powerpoint/2010/main" val="88099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dónde surgen las Hipótesis?</a:t>
            </a:r>
            <a:endParaRPr lang="es-MX" b="1" dirty="0"/>
          </a:p>
        </p:txBody>
      </p:sp>
      <p:sp>
        <p:nvSpPr>
          <p:cNvPr id="3" name="Marcador de contenido 2"/>
          <p:cNvSpPr>
            <a:spLocks noGrp="1"/>
          </p:cNvSpPr>
          <p:nvPr>
            <p:ph idx="1"/>
          </p:nvPr>
        </p:nvSpPr>
        <p:spPr/>
        <p:txBody>
          <a:bodyPr>
            <a:normAutofit/>
          </a:bodyPr>
          <a:lstStyle/>
          <a:p>
            <a:r>
              <a:rPr lang="es-MX" dirty="0" smtClean="0"/>
              <a:t>De las </a:t>
            </a:r>
            <a:r>
              <a:rPr lang="es-MX" b="1" dirty="0" smtClean="0"/>
              <a:t>observaciones e interacciones previas</a:t>
            </a:r>
            <a:r>
              <a:rPr lang="es-MX" dirty="0" smtClean="0"/>
              <a:t> con el mundo real y el fenómeno de interés.</a:t>
            </a:r>
          </a:p>
          <a:p>
            <a:endParaRPr lang="es-MX" dirty="0"/>
          </a:p>
        </p:txBody>
      </p:sp>
      <p:sp>
        <p:nvSpPr>
          <p:cNvPr id="4" name="Rectángulo 3"/>
          <p:cNvSpPr/>
          <p:nvPr/>
        </p:nvSpPr>
        <p:spPr>
          <a:xfrm>
            <a:off x="0" y="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160468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
        <p:nvSpPr>
          <p:cNvPr id="5" name="4 Marcador de contenido"/>
          <p:cNvSpPr>
            <a:spLocks noGrp="1"/>
          </p:cNvSpPr>
          <p:nvPr>
            <p:ph idx="1"/>
          </p:nvPr>
        </p:nvSpPr>
        <p:spPr/>
        <p:txBody>
          <a:bodyPr/>
          <a:lstStyle/>
          <a:p>
            <a:endParaRPr lang="es-MX" dirty="0" smtClean="0"/>
          </a:p>
          <a:p>
            <a:endParaRPr lang="es-MX" dirty="0"/>
          </a:p>
        </p:txBody>
      </p:sp>
      <p:pic>
        <p:nvPicPr>
          <p:cNvPr id="1026" name="Picture 2" descr="Resultado de imagen para chocolate no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594" y="1525010"/>
            <a:ext cx="6172200" cy="4991101"/>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238991" y="1620982"/>
            <a:ext cx="4686300" cy="4339650"/>
          </a:xfrm>
          <a:prstGeom prst="rect">
            <a:avLst/>
          </a:prstGeom>
          <a:noFill/>
        </p:spPr>
        <p:txBody>
          <a:bodyPr wrap="square" rtlCol="0">
            <a:spAutoFit/>
          </a:bodyPr>
          <a:lstStyle/>
          <a:p>
            <a:r>
              <a:rPr lang="es-MX" b="1" dirty="0" smtClean="0"/>
              <a:t>Hipótesis:</a:t>
            </a:r>
          </a:p>
          <a:p>
            <a:pPr algn="just"/>
            <a:r>
              <a:rPr lang="es-MX" dirty="0" smtClean="0"/>
              <a:t>El consumo de chocolate está relacionado con un mejor desarrollo de las habilidades cognitivas</a:t>
            </a:r>
          </a:p>
          <a:p>
            <a:pPr algn="just"/>
            <a:endParaRPr lang="es-MX" dirty="0"/>
          </a:p>
          <a:p>
            <a:pPr algn="just"/>
            <a:r>
              <a:rPr lang="es-MX" b="1" dirty="0" smtClean="0"/>
              <a:t>Resultados: </a:t>
            </a:r>
          </a:p>
          <a:p>
            <a:pPr algn="just"/>
            <a:r>
              <a:rPr lang="es-MX" dirty="0" smtClean="0"/>
              <a:t>Parece haber una correlación positiva entre el número de Premios Nobel obtenido por diferentes países y el Consumo de Chocolate pero, ¿es esto evidencia de una relación causal entre ambas variables?</a:t>
            </a:r>
          </a:p>
          <a:p>
            <a:pPr algn="just"/>
            <a:endParaRPr lang="es-MX" b="1" u="sng" dirty="0" smtClean="0"/>
          </a:p>
          <a:p>
            <a:pPr algn="just"/>
            <a:endParaRPr lang="es-MX" sz="1200" b="1" dirty="0" smtClean="0"/>
          </a:p>
          <a:p>
            <a:pPr algn="just"/>
            <a:r>
              <a:rPr lang="es-MX" sz="1200" b="1" dirty="0" smtClean="0"/>
              <a:t>Referencia:</a:t>
            </a:r>
          </a:p>
          <a:p>
            <a:pPr algn="just"/>
            <a:r>
              <a:rPr lang="es-MX" sz="1200" dirty="0" err="1" smtClean="0"/>
              <a:t>Messerli</a:t>
            </a:r>
            <a:r>
              <a:rPr lang="es-MX" sz="1200" dirty="0" smtClean="0"/>
              <a:t>, F. (2012) </a:t>
            </a:r>
            <a:r>
              <a:rPr lang="en-US" sz="1200" dirty="0" smtClean="0"/>
              <a:t>Chocolate Consumption, Cognitive Function, and Nobel Laureates. The New England Journal of Medicine. </a:t>
            </a:r>
            <a:r>
              <a:rPr lang="es-MX" sz="1200" dirty="0" smtClean="0">
                <a:hlinkClick r:id="rId3"/>
              </a:rPr>
              <a:t>https://www.nejm.org/doi/full/10.1056/NEJMon1211064</a:t>
            </a:r>
            <a:endParaRPr lang="es-MX" sz="1200" dirty="0"/>
          </a:p>
        </p:txBody>
      </p:sp>
    </p:spTree>
    <p:extLst>
      <p:ext uri="{BB962C8B-B14F-4D97-AF65-F5344CB8AC3E}">
        <p14:creationId xmlns:p14="http://schemas.microsoft.com/office/powerpoint/2010/main" val="3912065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
        <p:nvSpPr>
          <p:cNvPr id="5" name="4 Marcador de contenido"/>
          <p:cNvSpPr>
            <a:spLocks noGrp="1"/>
          </p:cNvSpPr>
          <p:nvPr>
            <p:ph idx="1"/>
          </p:nvPr>
        </p:nvSpPr>
        <p:spPr/>
        <p:txBody>
          <a:bodyPr/>
          <a:lstStyle/>
          <a:p>
            <a:endParaRPr lang="es-MX" dirty="0" smtClean="0"/>
          </a:p>
          <a:p>
            <a:endParaRPr lang="es-MX" dirty="0"/>
          </a:p>
        </p:txBody>
      </p:sp>
      <p:pic>
        <p:nvPicPr>
          <p:cNvPr id="1026" name="Picture 2" descr="Resultado de imagen para chocolate no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594" y="1525010"/>
            <a:ext cx="6172200" cy="4991101"/>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238991" y="1620982"/>
            <a:ext cx="4686300" cy="4431983"/>
          </a:xfrm>
          <a:prstGeom prst="rect">
            <a:avLst/>
          </a:prstGeom>
          <a:noFill/>
        </p:spPr>
        <p:txBody>
          <a:bodyPr wrap="square" rtlCol="0">
            <a:spAutoFit/>
          </a:bodyPr>
          <a:lstStyle/>
          <a:p>
            <a:r>
              <a:rPr lang="es-MX" b="1" dirty="0" smtClean="0"/>
              <a:t>Hipótesis:</a:t>
            </a:r>
          </a:p>
          <a:p>
            <a:pPr algn="just"/>
            <a:r>
              <a:rPr lang="es-MX" dirty="0" smtClean="0"/>
              <a:t>El consumo de chocolate está relacionado con un mejor desarrollo de las habilidades cognitivas</a:t>
            </a:r>
          </a:p>
          <a:p>
            <a:pPr algn="just"/>
            <a:endParaRPr lang="es-MX" dirty="0"/>
          </a:p>
          <a:p>
            <a:pPr algn="just"/>
            <a:r>
              <a:rPr lang="es-MX" b="1" dirty="0" smtClean="0"/>
              <a:t>Resultados: </a:t>
            </a:r>
          </a:p>
          <a:p>
            <a:pPr algn="just"/>
            <a:r>
              <a:rPr lang="es-MX" dirty="0" smtClean="0"/>
              <a:t>Parece haber una correlación positiva entre el número de Premios Nobel obtenido por diferentes países y el Consumo de Chocolate pero, ¿es esto evidencia de una relación causal entre ambas variables?</a:t>
            </a:r>
          </a:p>
          <a:p>
            <a:pPr algn="just"/>
            <a:endParaRPr lang="es-MX" b="1" u="sng" dirty="0" smtClean="0"/>
          </a:p>
          <a:p>
            <a:pPr algn="just"/>
            <a:r>
              <a:rPr lang="es-MX" b="1" u="sng" dirty="0" smtClean="0"/>
              <a:t>Correlación no implica causalidad</a:t>
            </a:r>
          </a:p>
          <a:p>
            <a:pPr algn="just"/>
            <a:r>
              <a:rPr lang="es-MX" sz="1200" b="1" dirty="0" smtClean="0"/>
              <a:t>Referencia:</a:t>
            </a:r>
          </a:p>
          <a:p>
            <a:pPr algn="just"/>
            <a:r>
              <a:rPr lang="es-MX" sz="1200" dirty="0" err="1" smtClean="0"/>
              <a:t>Messerli</a:t>
            </a:r>
            <a:r>
              <a:rPr lang="es-MX" sz="1200" dirty="0" smtClean="0"/>
              <a:t>, F. (2012) </a:t>
            </a:r>
            <a:r>
              <a:rPr lang="en-US" sz="1200" dirty="0" smtClean="0"/>
              <a:t>Chocolate Consumption, Cognitive Function, and Nobel Laureates. The New England Journal of Medicine. </a:t>
            </a:r>
            <a:r>
              <a:rPr lang="es-MX" sz="1200" dirty="0" smtClean="0">
                <a:hlinkClick r:id="rId3"/>
              </a:rPr>
              <a:t>https://www.nejm.org/doi/full/10.1056/NEJMon1211064</a:t>
            </a:r>
            <a:endParaRPr lang="es-MX" sz="1200" dirty="0"/>
          </a:p>
        </p:txBody>
      </p:sp>
      <p:sp>
        <p:nvSpPr>
          <p:cNvPr id="3" name="2 CuadroTexto"/>
          <p:cNvSpPr txBox="1"/>
          <p:nvPr/>
        </p:nvSpPr>
        <p:spPr>
          <a:xfrm>
            <a:off x="4042063" y="223982"/>
            <a:ext cx="5512186" cy="1200329"/>
          </a:xfrm>
          <a:prstGeom prst="rect">
            <a:avLst/>
          </a:prstGeom>
          <a:solidFill>
            <a:srgbClr val="FFC000"/>
          </a:solidFill>
          <a:ln w="57150">
            <a:solidFill>
              <a:schemeClr val="tx1"/>
            </a:solidFill>
          </a:ln>
        </p:spPr>
        <p:txBody>
          <a:bodyPr wrap="square" rtlCol="0">
            <a:spAutoFit/>
          </a:bodyPr>
          <a:lstStyle/>
          <a:p>
            <a:r>
              <a:rPr lang="es-MX" b="1" dirty="0" smtClean="0"/>
              <a:t>Moraleja:</a:t>
            </a:r>
            <a:endParaRPr lang="es-MX" dirty="0" smtClean="0"/>
          </a:p>
          <a:p>
            <a:pPr algn="just"/>
            <a:r>
              <a:rPr lang="es-MX" dirty="0" smtClean="0"/>
              <a:t>Hay que ser críticos con la relación que existe entre la hipótesis planteada y el estudio realizado (especialmente en términos de las variables evaluadas).</a:t>
            </a:r>
            <a:endParaRPr lang="es-MX" dirty="0"/>
          </a:p>
        </p:txBody>
      </p:sp>
    </p:spTree>
    <p:extLst>
      <p:ext uri="{BB962C8B-B14F-4D97-AF65-F5344CB8AC3E}">
        <p14:creationId xmlns:p14="http://schemas.microsoft.com/office/powerpoint/2010/main" val="10592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
        <p:nvSpPr>
          <p:cNvPr id="5" name="4 Marcador de contenido"/>
          <p:cNvSpPr>
            <a:spLocks noGrp="1"/>
          </p:cNvSpPr>
          <p:nvPr>
            <p:ph idx="1"/>
          </p:nvPr>
        </p:nvSpPr>
        <p:spPr/>
        <p:txBody>
          <a:bodyPr/>
          <a:lstStyle/>
          <a:p>
            <a:endParaRPr lang="es-MX" dirty="0" smtClean="0"/>
          </a:p>
          <a:p>
            <a:endParaRPr lang="es-MX" dirty="0"/>
          </a:p>
        </p:txBody>
      </p:sp>
      <p:pic>
        <p:nvPicPr>
          <p:cNvPr id="1026" name="Picture 2" descr="Resultado de imagen para chocolate no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594" y="1525010"/>
            <a:ext cx="6172200" cy="4991101"/>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238991" y="1620982"/>
            <a:ext cx="4686300" cy="4431983"/>
          </a:xfrm>
          <a:prstGeom prst="rect">
            <a:avLst/>
          </a:prstGeom>
          <a:noFill/>
        </p:spPr>
        <p:txBody>
          <a:bodyPr wrap="square" rtlCol="0">
            <a:spAutoFit/>
          </a:bodyPr>
          <a:lstStyle/>
          <a:p>
            <a:r>
              <a:rPr lang="es-MX" b="1" dirty="0" smtClean="0"/>
              <a:t>Hipótesis:</a:t>
            </a:r>
          </a:p>
          <a:p>
            <a:pPr algn="just"/>
            <a:r>
              <a:rPr lang="es-MX" dirty="0" smtClean="0"/>
              <a:t>El consumo de chocolate está relacionado con un mejor desarrollo de las habilidades cognitivas</a:t>
            </a:r>
          </a:p>
          <a:p>
            <a:pPr algn="just"/>
            <a:endParaRPr lang="es-MX" dirty="0"/>
          </a:p>
          <a:p>
            <a:pPr algn="just"/>
            <a:r>
              <a:rPr lang="es-MX" b="1" dirty="0" smtClean="0"/>
              <a:t>Resultados: </a:t>
            </a:r>
          </a:p>
          <a:p>
            <a:pPr algn="just"/>
            <a:r>
              <a:rPr lang="es-MX" dirty="0" smtClean="0"/>
              <a:t>Parece haber una correlación positiva entre el número de Premios Nobel obtenido por diferentes países y el Consumo de Chocolate pero, ¿es esto evidencia de una relación causal entre ambas variables?</a:t>
            </a:r>
          </a:p>
          <a:p>
            <a:pPr algn="just"/>
            <a:endParaRPr lang="es-MX" b="1" u="sng" dirty="0" smtClean="0"/>
          </a:p>
          <a:p>
            <a:pPr algn="just"/>
            <a:r>
              <a:rPr lang="es-MX" b="1" u="sng" dirty="0" smtClean="0"/>
              <a:t>Correlación no implica causalidad</a:t>
            </a:r>
          </a:p>
          <a:p>
            <a:pPr algn="just"/>
            <a:r>
              <a:rPr lang="es-MX" sz="1200" b="1" dirty="0" smtClean="0"/>
              <a:t>Referencia:</a:t>
            </a:r>
          </a:p>
          <a:p>
            <a:pPr algn="just"/>
            <a:r>
              <a:rPr lang="es-MX" sz="1200" dirty="0" err="1" smtClean="0"/>
              <a:t>Messerli</a:t>
            </a:r>
            <a:r>
              <a:rPr lang="es-MX" sz="1200" dirty="0" smtClean="0"/>
              <a:t>, F. (2012) </a:t>
            </a:r>
            <a:r>
              <a:rPr lang="en-US" sz="1200" dirty="0" smtClean="0"/>
              <a:t>Chocolate Consumption, Cognitive Function, and Nobel Laureates. The New England Journal of Medicine. </a:t>
            </a:r>
            <a:r>
              <a:rPr lang="es-MX" sz="1200" dirty="0" smtClean="0">
                <a:hlinkClick r:id="rId3"/>
              </a:rPr>
              <a:t>https://www.nejm.org/doi/full/10.1056/NEJMon1211064</a:t>
            </a:r>
            <a:endParaRPr lang="es-MX" sz="1200" dirty="0"/>
          </a:p>
        </p:txBody>
      </p:sp>
      <p:sp>
        <p:nvSpPr>
          <p:cNvPr id="3" name="2 CuadroTexto"/>
          <p:cNvSpPr txBox="1"/>
          <p:nvPr/>
        </p:nvSpPr>
        <p:spPr>
          <a:xfrm>
            <a:off x="4042063" y="223982"/>
            <a:ext cx="5512186" cy="1200329"/>
          </a:xfrm>
          <a:prstGeom prst="rect">
            <a:avLst/>
          </a:prstGeom>
          <a:solidFill>
            <a:srgbClr val="FFC000"/>
          </a:solidFill>
          <a:ln w="57150">
            <a:solidFill>
              <a:schemeClr val="tx1"/>
            </a:solidFill>
          </a:ln>
        </p:spPr>
        <p:txBody>
          <a:bodyPr wrap="square" rtlCol="0">
            <a:spAutoFit/>
          </a:bodyPr>
          <a:lstStyle/>
          <a:p>
            <a:r>
              <a:rPr lang="es-MX" b="1" dirty="0" smtClean="0"/>
              <a:t>Moraleja:</a:t>
            </a:r>
            <a:endParaRPr lang="es-MX" dirty="0" smtClean="0"/>
          </a:p>
          <a:p>
            <a:pPr algn="just"/>
            <a:r>
              <a:rPr lang="es-MX" dirty="0" smtClean="0"/>
              <a:t>Hay que ser críticos con la relación que existe entre la hipótesis planteada y el estudio realizado (especialmente en términos de las variables evaluadas).</a:t>
            </a:r>
            <a:endParaRPr lang="es-MX" dirty="0"/>
          </a:p>
        </p:txBody>
      </p:sp>
    </p:spTree>
    <p:extLst>
      <p:ext uri="{BB962C8B-B14F-4D97-AF65-F5344CB8AC3E}">
        <p14:creationId xmlns:p14="http://schemas.microsoft.com/office/powerpoint/2010/main" val="2724085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838200" y="1825625"/>
            <a:ext cx="3525982" cy="4351338"/>
          </a:xfrm>
        </p:spPr>
        <p:txBody>
          <a:bodyPr>
            <a:normAutofit fontScale="77500" lnSpcReduction="20000"/>
          </a:bodyPr>
          <a:lstStyle/>
          <a:p>
            <a:pPr marL="0" indent="0">
              <a:buNone/>
            </a:pPr>
            <a:r>
              <a:rPr lang="es-MX" dirty="0" smtClean="0"/>
              <a:t>La correlación entre dos variables por sí sola, no necesariamente implica causalidad.</a:t>
            </a:r>
          </a:p>
          <a:p>
            <a:pPr marL="0" indent="0">
              <a:buNone/>
            </a:pPr>
            <a:endParaRPr lang="es-MX" dirty="0"/>
          </a:p>
          <a:p>
            <a:pPr marL="0" indent="0">
              <a:buNone/>
            </a:pPr>
            <a:r>
              <a:rPr lang="es-MX" dirty="0" smtClean="0"/>
              <a:t>Las hipótesis basadas en revisiones teóricas buscan guiar nuestra atención hacia las correlaciones que pueden explicarse en términos de relaciones causales.</a:t>
            </a:r>
          </a:p>
          <a:p>
            <a:pPr marL="0" indent="0">
              <a:buNone/>
            </a:pPr>
            <a:endParaRPr lang="es-MX" dirty="0"/>
          </a:p>
          <a:p>
            <a:pPr marL="0" indent="0">
              <a:buNone/>
            </a:pPr>
            <a:r>
              <a:rPr lang="es-MX" b="1" dirty="0" smtClean="0"/>
              <a:t>Link:</a:t>
            </a:r>
          </a:p>
          <a:p>
            <a:pPr marL="0" indent="0">
              <a:buNone/>
            </a:pPr>
            <a:r>
              <a:rPr lang="es-MX" dirty="0">
                <a:hlinkClick r:id="rId2"/>
              </a:rPr>
              <a:t>http://</a:t>
            </a:r>
            <a:r>
              <a:rPr lang="es-MX" dirty="0" smtClean="0">
                <a:hlinkClick r:id="rId2"/>
              </a:rPr>
              <a:t>www.tylervigen.com/spurious-correlations</a:t>
            </a:r>
            <a:endParaRPr lang="es-MX" dirty="0" smtClean="0"/>
          </a:p>
          <a:p>
            <a:pPr marL="0" indent="0">
              <a:buNone/>
            </a:pPr>
            <a:endParaRPr lang="es-MX" dirty="0"/>
          </a:p>
        </p:txBody>
      </p:sp>
      <p:sp>
        <p:nvSpPr>
          <p:cNvPr id="5" name="Título 1"/>
          <p:cNvSpPr txBox="1">
            <a:spLocks/>
          </p:cNvSpPr>
          <p:nvPr/>
        </p:nvSpPr>
        <p:spPr>
          <a:xfrm>
            <a:off x="0" y="101600"/>
            <a:ext cx="3970867"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859" y="1721861"/>
            <a:ext cx="72009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522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838200" y="1825625"/>
            <a:ext cx="3525982" cy="4351338"/>
          </a:xfrm>
        </p:spPr>
        <p:txBody>
          <a:bodyPr>
            <a:normAutofit fontScale="77500" lnSpcReduction="20000"/>
          </a:bodyPr>
          <a:lstStyle/>
          <a:p>
            <a:pPr marL="0" indent="0">
              <a:buNone/>
            </a:pPr>
            <a:r>
              <a:rPr lang="es-MX" dirty="0" smtClean="0"/>
              <a:t>La correlación entre dos variables por sí sola, no necesariamente implica causalidad.</a:t>
            </a:r>
          </a:p>
          <a:p>
            <a:pPr marL="0" indent="0">
              <a:buNone/>
            </a:pPr>
            <a:endParaRPr lang="es-MX" dirty="0"/>
          </a:p>
          <a:p>
            <a:pPr marL="0" indent="0">
              <a:buNone/>
            </a:pPr>
            <a:r>
              <a:rPr lang="es-MX" dirty="0" smtClean="0"/>
              <a:t>Las hipótesis basadas en revisiones teóricas buscan guiar nuestra atención hacia las correlaciones que pueden explicarse en términos de relaciones causales.</a:t>
            </a:r>
          </a:p>
          <a:p>
            <a:pPr marL="0" indent="0">
              <a:buNone/>
            </a:pPr>
            <a:endParaRPr lang="es-MX" dirty="0"/>
          </a:p>
          <a:p>
            <a:pPr marL="0" indent="0">
              <a:buNone/>
            </a:pPr>
            <a:r>
              <a:rPr lang="es-MX" b="1" dirty="0" smtClean="0"/>
              <a:t>Link:</a:t>
            </a:r>
          </a:p>
          <a:p>
            <a:pPr marL="0" indent="0">
              <a:buNone/>
            </a:pPr>
            <a:r>
              <a:rPr lang="es-MX" dirty="0">
                <a:hlinkClick r:id="rId2"/>
              </a:rPr>
              <a:t>http://</a:t>
            </a:r>
            <a:r>
              <a:rPr lang="es-MX" dirty="0" smtClean="0">
                <a:hlinkClick r:id="rId2"/>
              </a:rPr>
              <a:t>www.tylervigen.com/spurious-correlations</a:t>
            </a:r>
            <a:endParaRPr lang="es-MX" dirty="0" smtClean="0"/>
          </a:p>
          <a:p>
            <a:pPr marL="0" indent="0">
              <a:buNone/>
            </a:pPr>
            <a:endParaRPr lang="es-MX" dirty="0"/>
          </a:p>
        </p:txBody>
      </p:sp>
      <p:sp>
        <p:nvSpPr>
          <p:cNvPr id="5" name="Título 1"/>
          <p:cNvSpPr txBox="1">
            <a:spLocks/>
          </p:cNvSpPr>
          <p:nvPr/>
        </p:nvSpPr>
        <p:spPr>
          <a:xfrm>
            <a:off x="0" y="101600"/>
            <a:ext cx="3970867"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237" y="884001"/>
            <a:ext cx="6674428" cy="451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522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838200" y="1825625"/>
            <a:ext cx="3525982" cy="4351338"/>
          </a:xfrm>
        </p:spPr>
        <p:txBody>
          <a:bodyPr>
            <a:normAutofit fontScale="77500" lnSpcReduction="20000"/>
          </a:bodyPr>
          <a:lstStyle/>
          <a:p>
            <a:pPr marL="0" indent="0">
              <a:buNone/>
            </a:pPr>
            <a:r>
              <a:rPr lang="es-MX" dirty="0" smtClean="0"/>
              <a:t>La correlación entre dos variables por sí sola, no necesariamente implica causalidad.</a:t>
            </a:r>
          </a:p>
          <a:p>
            <a:pPr marL="0" indent="0">
              <a:buNone/>
            </a:pPr>
            <a:endParaRPr lang="es-MX" dirty="0"/>
          </a:p>
          <a:p>
            <a:pPr marL="0" indent="0">
              <a:buNone/>
            </a:pPr>
            <a:r>
              <a:rPr lang="es-MX" dirty="0" smtClean="0"/>
              <a:t>Las hipótesis basadas en revisiones teóricas buscan guiar nuestra atención hacia las correlaciones que pueden explicarse en términos de relaciones causales.</a:t>
            </a:r>
          </a:p>
          <a:p>
            <a:pPr marL="0" indent="0">
              <a:buNone/>
            </a:pPr>
            <a:endParaRPr lang="es-MX" dirty="0"/>
          </a:p>
          <a:p>
            <a:pPr marL="0" indent="0">
              <a:buNone/>
            </a:pPr>
            <a:r>
              <a:rPr lang="es-MX" b="1" dirty="0" smtClean="0"/>
              <a:t>Link:</a:t>
            </a:r>
          </a:p>
          <a:p>
            <a:pPr marL="0" indent="0">
              <a:buNone/>
            </a:pPr>
            <a:r>
              <a:rPr lang="es-MX" dirty="0">
                <a:hlinkClick r:id="rId2"/>
              </a:rPr>
              <a:t>http://</a:t>
            </a:r>
            <a:r>
              <a:rPr lang="es-MX" dirty="0" smtClean="0">
                <a:hlinkClick r:id="rId2"/>
              </a:rPr>
              <a:t>www.tylervigen.com/spurious-correlations</a:t>
            </a:r>
            <a:endParaRPr lang="es-MX" dirty="0" smtClean="0"/>
          </a:p>
          <a:p>
            <a:pPr marL="0" indent="0">
              <a:buNone/>
            </a:pPr>
            <a:endParaRPr lang="es-MX" dirty="0"/>
          </a:p>
        </p:txBody>
      </p:sp>
      <p:sp>
        <p:nvSpPr>
          <p:cNvPr id="5" name="Título 1"/>
          <p:cNvSpPr txBox="1">
            <a:spLocks/>
          </p:cNvSpPr>
          <p:nvPr/>
        </p:nvSpPr>
        <p:spPr>
          <a:xfrm>
            <a:off x="0" y="101600"/>
            <a:ext cx="3970867"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237" y="884001"/>
            <a:ext cx="6674428" cy="451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4942610" y="5657671"/>
            <a:ext cx="7221682" cy="1200329"/>
          </a:xfrm>
          <a:prstGeom prst="rect">
            <a:avLst/>
          </a:prstGeom>
          <a:solidFill>
            <a:srgbClr val="FFC000"/>
          </a:solidFill>
          <a:ln w="57150">
            <a:solidFill>
              <a:schemeClr val="tx1"/>
            </a:solidFill>
          </a:ln>
        </p:spPr>
        <p:txBody>
          <a:bodyPr wrap="square" rtlCol="0">
            <a:spAutoFit/>
          </a:bodyPr>
          <a:lstStyle/>
          <a:p>
            <a:r>
              <a:rPr lang="es-MX" b="1" dirty="0" smtClean="0"/>
              <a:t>Moraleja:</a:t>
            </a:r>
            <a:endParaRPr lang="es-MX" dirty="0" smtClean="0"/>
          </a:p>
          <a:p>
            <a:pPr algn="just"/>
            <a:r>
              <a:rPr lang="es-MX" dirty="0" smtClean="0"/>
              <a:t>Tener una hipótesis inicial ayuda a centrar nuestra atención en variables relacionadas con el fenómeno que quiero estudiar y cuya posible relación es posible explicar</a:t>
            </a:r>
            <a:endParaRPr lang="es-MX" dirty="0"/>
          </a:p>
        </p:txBody>
      </p:sp>
    </p:spTree>
    <p:extLst>
      <p:ext uri="{BB962C8B-B14F-4D97-AF65-F5344CB8AC3E}">
        <p14:creationId xmlns:p14="http://schemas.microsoft.com/office/powerpoint/2010/main" val="2247525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3" name="Marcador de contenido 2"/>
          <p:cNvSpPr>
            <a:spLocks noGrp="1"/>
          </p:cNvSpPr>
          <p:nvPr>
            <p:ph idx="1"/>
          </p:nvPr>
        </p:nvSpPr>
        <p:spPr/>
        <p:txBody>
          <a:bodyPr/>
          <a:lstStyle/>
          <a:p>
            <a:r>
              <a:rPr lang="es-MX" dirty="0" smtClean="0"/>
              <a:t>En el 2012 la revista </a:t>
            </a:r>
            <a:r>
              <a:rPr lang="es-MX" dirty="0" err="1" smtClean="0"/>
              <a:t>ScienceNews</a:t>
            </a:r>
            <a:r>
              <a:rPr lang="es-MX" dirty="0" smtClean="0"/>
              <a:t> publicó un artículo que decía tener evidencia de que consumir café alarga la esperanza de vida (</a:t>
            </a:r>
            <a:r>
              <a:rPr lang="es-MX" i="1" dirty="0" smtClean="0"/>
              <a:t>“</a:t>
            </a:r>
            <a:r>
              <a:rPr lang="es-MX" i="1" dirty="0" err="1" smtClean="0"/>
              <a:t>Coffee</a:t>
            </a:r>
            <a:r>
              <a:rPr lang="es-MX" i="1" dirty="0" smtClean="0"/>
              <a:t> </a:t>
            </a:r>
            <a:r>
              <a:rPr lang="es-MX" i="1" dirty="0" err="1" smtClean="0"/>
              <a:t>gives</a:t>
            </a:r>
            <a:r>
              <a:rPr lang="es-MX" i="1" dirty="0" smtClean="0"/>
              <a:t> </a:t>
            </a:r>
            <a:r>
              <a:rPr lang="es-MX" i="1" dirty="0" err="1" smtClean="0"/>
              <a:t>jolt</a:t>
            </a:r>
            <a:r>
              <a:rPr lang="es-MX" i="1" dirty="0" smtClean="0"/>
              <a:t> </a:t>
            </a:r>
            <a:r>
              <a:rPr lang="es-MX" i="1" dirty="0" err="1" smtClean="0"/>
              <a:t>to</a:t>
            </a:r>
            <a:r>
              <a:rPr lang="es-MX" i="1" dirty="0" smtClean="0"/>
              <a:t> </a:t>
            </a:r>
            <a:r>
              <a:rPr lang="es-MX" i="1" dirty="0" err="1" smtClean="0"/>
              <a:t>life</a:t>
            </a:r>
            <a:r>
              <a:rPr lang="es-MX" i="1" dirty="0" smtClean="0"/>
              <a:t> </a:t>
            </a:r>
            <a:r>
              <a:rPr lang="es-MX" i="1" dirty="0" err="1" smtClean="0"/>
              <a:t>span</a:t>
            </a:r>
            <a:r>
              <a:rPr lang="es-MX" i="1" dirty="0" smtClean="0"/>
              <a:t>”</a:t>
            </a:r>
            <a:r>
              <a:rPr lang="es-MX" dirty="0" smtClean="0"/>
              <a:t>)</a:t>
            </a:r>
          </a:p>
          <a:p>
            <a:pPr lvl="1"/>
            <a:r>
              <a:rPr lang="es-MX" dirty="0" smtClean="0"/>
              <a:t>En 1994, se realizó una encuesta a 402,260.</a:t>
            </a:r>
          </a:p>
          <a:p>
            <a:pPr lvl="2"/>
            <a:r>
              <a:rPr lang="es-MX" dirty="0" smtClean="0"/>
              <a:t>“¿Cuánto café consumes cada día?”</a:t>
            </a:r>
          </a:p>
          <a:p>
            <a:pPr lvl="2"/>
            <a:endParaRPr lang="es-MX" dirty="0" smtClean="0"/>
          </a:p>
          <a:p>
            <a:pPr lvl="1"/>
            <a:r>
              <a:rPr lang="es-MX" dirty="0" smtClean="0"/>
              <a:t>18 años más tarde, se buscó cuántas de las personas encuestadas en el 94 seguían con vida.</a:t>
            </a:r>
          </a:p>
          <a:p>
            <a:pPr lvl="2"/>
            <a:r>
              <a:rPr lang="es-MX" dirty="0" smtClean="0"/>
              <a:t>Entre las personas que respondieron que consumían al menos un café al día, se encontró entre 10 y 16% menos casos de muerte.</a:t>
            </a:r>
            <a:endParaRPr lang="es-MX" dirty="0"/>
          </a:p>
        </p:txBody>
      </p:sp>
      <p:sp>
        <p:nvSpPr>
          <p:cNvPr id="4" name="CuadroTexto 3"/>
          <p:cNvSpPr txBox="1"/>
          <p:nvPr/>
        </p:nvSpPr>
        <p:spPr>
          <a:xfrm>
            <a:off x="6891482" y="6251438"/>
            <a:ext cx="5207000" cy="323165"/>
          </a:xfrm>
          <a:prstGeom prst="rect">
            <a:avLst/>
          </a:prstGeom>
          <a:noFill/>
          <a:ln>
            <a:solidFill>
              <a:schemeClr val="accent1"/>
            </a:solidFill>
          </a:ln>
        </p:spPr>
        <p:txBody>
          <a:bodyPr wrap="square" rtlCol="0">
            <a:spAutoFit/>
          </a:bodyPr>
          <a:lstStyle/>
          <a:p>
            <a:r>
              <a:rPr lang="es-MX" sz="1500" dirty="0" smtClean="0"/>
              <a:t>https://www.sciencenews.org/article/coffee-gives-jolt-life-span</a:t>
            </a:r>
            <a:endParaRPr lang="es-MX" sz="1500"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Tree>
    <p:extLst>
      <p:ext uri="{BB962C8B-B14F-4D97-AF65-F5344CB8AC3E}">
        <p14:creationId xmlns:p14="http://schemas.microsoft.com/office/powerpoint/2010/main" val="3713270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¿Qué es la prueba de hipótesis?</a:t>
            </a:r>
            <a:endParaRPr lang="es-ES_tradnl" dirty="0"/>
          </a:p>
        </p:txBody>
      </p:sp>
      <p:sp>
        <p:nvSpPr>
          <p:cNvPr id="3" name="Content Placeholder 2"/>
          <p:cNvSpPr>
            <a:spLocks noGrp="1"/>
          </p:cNvSpPr>
          <p:nvPr>
            <p:ph idx="1"/>
          </p:nvPr>
        </p:nvSpPr>
        <p:spPr/>
        <p:txBody>
          <a:bodyPr/>
          <a:lstStyle/>
          <a:p>
            <a:r>
              <a:rPr lang="es-ES_tradnl" dirty="0" smtClean="0"/>
              <a:t>Las hipótesis no se comprueban como verdaderas o falsas, si no que se argumenta si fue apoyada o no de acuerdo con los datos y análisis obtenidos del estudio. </a:t>
            </a:r>
          </a:p>
          <a:p>
            <a:r>
              <a:rPr lang="es-ES_tradnl" dirty="0"/>
              <a:t>El estudio apoya evidencia a favor o en contra de una hipótesis. </a:t>
            </a:r>
          </a:p>
          <a:p>
            <a:endParaRPr lang="es-ES_tradnl" dirty="0" smtClean="0"/>
          </a:p>
        </p:txBody>
      </p:sp>
      <p:pic>
        <p:nvPicPr>
          <p:cNvPr id="4" name="Picture 3"/>
          <p:cNvPicPr>
            <a:picLocks noChangeAspect="1"/>
          </p:cNvPicPr>
          <p:nvPr/>
        </p:nvPicPr>
        <p:blipFill>
          <a:blip r:embed="rId2"/>
          <a:stretch>
            <a:fillRect/>
          </a:stretch>
        </p:blipFill>
        <p:spPr>
          <a:xfrm>
            <a:off x="4996180" y="4170345"/>
            <a:ext cx="2691952" cy="2287381"/>
          </a:xfrm>
          <a:prstGeom prst="rect">
            <a:avLst/>
          </a:prstGeom>
        </p:spPr>
      </p:pic>
    </p:spTree>
    <p:extLst>
      <p:ext uri="{BB962C8B-B14F-4D97-AF65-F5344CB8AC3E}">
        <p14:creationId xmlns:p14="http://schemas.microsoft.com/office/powerpoint/2010/main" val="3117927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¿Qué es la prueba de hipótesis?</a:t>
            </a:r>
          </a:p>
        </p:txBody>
      </p:sp>
      <p:sp>
        <p:nvSpPr>
          <p:cNvPr id="3" name="Content Placeholder 2"/>
          <p:cNvSpPr>
            <a:spLocks noGrp="1"/>
          </p:cNvSpPr>
          <p:nvPr>
            <p:ph idx="1"/>
          </p:nvPr>
        </p:nvSpPr>
        <p:spPr/>
        <p:txBody>
          <a:bodyPr/>
          <a:lstStyle/>
          <a:p>
            <a:r>
              <a:rPr lang="es-ES_tradnl" dirty="0" smtClean="0"/>
              <a:t>Si </a:t>
            </a:r>
            <a:r>
              <a:rPr lang="es-ES_tradnl" dirty="0"/>
              <a:t>los datos no apoyan la hipótesis, no significa que el estudio no sea de utilidad. Dado que el fin último es el conocimiento, también es importante entender por qué no se cumplió. </a:t>
            </a:r>
            <a:endParaRPr lang="es-ES_tradnl" dirty="0" smtClean="0"/>
          </a:p>
          <a:p>
            <a:r>
              <a:rPr lang="es-ES_tradnl" dirty="0" smtClean="0"/>
              <a:t>Siempre deben mencionarse todos los resultados, incluso si contradicen la hipótesis. </a:t>
            </a:r>
            <a:endParaRPr lang="es-ES_tradnl" dirty="0"/>
          </a:p>
          <a:p>
            <a:endParaRPr lang="es-ES_tradnl" dirty="0"/>
          </a:p>
        </p:txBody>
      </p:sp>
    </p:spTree>
    <p:extLst>
      <p:ext uri="{BB962C8B-B14F-4D97-AF65-F5344CB8AC3E}">
        <p14:creationId xmlns:p14="http://schemas.microsoft.com/office/powerpoint/2010/main" val="8304051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wallpaper figuras geomÃ©tr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0234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redondeado 5"/>
          <p:cNvSpPr/>
          <p:nvPr/>
        </p:nvSpPr>
        <p:spPr>
          <a:xfrm>
            <a:off x="566057" y="406400"/>
            <a:ext cx="11205029" cy="6212114"/>
          </a:xfrm>
          <a:prstGeom prst="roundRect">
            <a:avLst/>
          </a:prstGeom>
          <a:solidFill>
            <a:schemeClr val="bg1">
              <a:lumMod val="9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a:xfrm>
            <a:off x="906222" y="2026379"/>
            <a:ext cx="9144000" cy="2387600"/>
          </a:xfrm>
        </p:spPr>
        <p:txBody>
          <a:bodyPr>
            <a:normAutofit/>
          </a:bodyPr>
          <a:lstStyle/>
          <a:p>
            <a:pPr algn="l"/>
            <a:r>
              <a:rPr lang="es-MX" sz="10000" b="1" dirty="0" smtClean="0">
                <a:latin typeface="AR ESSENCE" panose="02000000000000000000" pitchFamily="2" charset="0"/>
              </a:rPr>
              <a:t>Acerca del Diseño</a:t>
            </a:r>
            <a:endParaRPr lang="es-MX" sz="10000" b="1" dirty="0">
              <a:latin typeface="AR ESSENCE" panose="02000000000000000000" pitchFamily="2" charset="0"/>
            </a:endParaRPr>
          </a:p>
        </p:txBody>
      </p:sp>
      <p:sp>
        <p:nvSpPr>
          <p:cNvPr id="4" name="Subtítulo 3"/>
          <p:cNvSpPr>
            <a:spLocks noGrp="1"/>
          </p:cNvSpPr>
          <p:nvPr>
            <p:ph type="subTitle" idx="1"/>
          </p:nvPr>
        </p:nvSpPr>
        <p:spPr/>
        <p:txBody>
          <a:bodyPr/>
          <a:lstStyle/>
          <a:p>
            <a:endParaRPr lang="es-MX"/>
          </a:p>
        </p:txBody>
      </p:sp>
    </p:spTree>
    <p:extLst>
      <p:ext uri="{BB962C8B-B14F-4D97-AF65-F5344CB8AC3E}">
        <p14:creationId xmlns:p14="http://schemas.microsoft.com/office/powerpoint/2010/main" val="420064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dónde surgen las Hipótesis?</a:t>
            </a:r>
            <a:endParaRPr lang="es-MX" b="1" dirty="0"/>
          </a:p>
        </p:txBody>
      </p:sp>
      <p:sp>
        <p:nvSpPr>
          <p:cNvPr id="3" name="Marcador de contenido 2"/>
          <p:cNvSpPr>
            <a:spLocks noGrp="1"/>
          </p:cNvSpPr>
          <p:nvPr>
            <p:ph idx="1"/>
          </p:nvPr>
        </p:nvSpPr>
        <p:spPr/>
        <p:txBody>
          <a:bodyPr>
            <a:normAutofit/>
          </a:bodyPr>
          <a:lstStyle/>
          <a:p>
            <a:r>
              <a:rPr lang="es-MX" dirty="0" smtClean="0"/>
              <a:t>En el marco de la </a:t>
            </a:r>
            <a:r>
              <a:rPr lang="es-MX" b="1" dirty="0" smtClean="0"/>
              <a:t>investigación científica</a:t>
            </a:r>
            <a:r>
              <a:rPr lang="es-MX" dirty="0" smtClean="0"/>
              <a:t>, las Hipótesis que guían la investigación parten de un sustento sólido:</a:t>
            </a:r>
          </a:p>
          <a:p>
            <a:endParaRPr lang="es-MX" dirty="0" smtClean="0"/>
          </a:p>
          <a:p>
            <a:pPr lvl="1"/>
            <a:r>
              <a:rPr lang="es-MX" dirty="0" smtClean="0"/>
              <a:t>Del marco teórico y la literatura revisada</a:t>
            </a:r>
          </a:p>
          <a:p>
            <a:pPr lvl="1"/>
            <a:endParaRPr lang="es-MX" dirty="0"/>
          </a:p>
          <a:p>
            <a:pPr lvl="1"/>
            <a:r>
              <a:rPr lang="es-MX" dirty="0" smtClean="0"/>
              <a:t>Del planteamiento del problema que interesa estudiar</a:t>
            </a:r>
          </a:p>
          <a:p>
            <a:pPr lvl="1"/>
            <a:endParaRPr lang="es-MX" dirty="0"/>
          </a:p>
          <a:p>
            <a:pPr lvl="1"/>
            <a:r>
              <a:rPr lang="es-MX" dirty="0"/>
              <a:t>Analogías entre fenómenos contenidos en contextos </a:t>
            </a:r>
            <a:r>
              <a:rPr lang="es-MX" dirty="0" smtClean="0"/>
              <a:t>distintos</a:t>
            </a:r>
          </a:p>
          <a:p>
            <a:pPr lvl="1"/>
            <a:endParaRPr lang="es-MX" dirty="0"/>
          </a:p>
        </p:txBody>
      </p:sp>
      <p:sp>
        <p:nvSpPr>
          <p:cNvPr id="6" name="Rectángulo 5"/>
          <p:cNvSpPr/>
          <p:nvPr/>
        </p:nvSpPr>
        <p:spPr>
          <a:xfrm>
            <a:off x="0" y="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597067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390" y="207180"/>
            <a:ext cx="7886700" cy="1325563"/>
          </a:xfrm>
        </p:spPr>
        <p:txBody>
          <a:bodyPr>
            <a:normAutofit/>
          </a:bodyPr>
          <a:lstStyle/>
          <a:p>
            <a:pPr algn="ctr"/>
            <a:r>
              <a:rPr lang="en-GB" dirty="0" smtClean="0"/>
              <a:t>¿</a:t>
            </a:r>
            <a:r>
              <a:rPr lang="en-GB" dirty="0" err="1" smtClean="0"/>
              <a:t>Cuáles</a:t>
            </a:r>
            <a:r>
              <a:rPr lang="en-GB" dirty="0" smtClean="0"/>
              <a:t> son los </a:t>
            </a:r>
            <a:r>
              <a:rPr lang="en-GB" dirty="0" err="1" smtClean="0"/>
              <a:t>tipos</a:t>
            </a:r>
            <a:r>
              <a:rPr lang="en-GB" dirty="0" smtClean="0"/>
              <a:t> de </a:t>
            </a:r>
            <a:r>
              <a:rPr lang="en-GB" dirty="0" err="1" smtClean="0"/>
              <a:t>investigación</a:t>
            </a:r>
            <a:r>
              <a:rPr lang="en-GB" dirty="0" smtClean="0"/>
              <a:t>?</a:t>
            </a:r>
            <a:endParaRPr lang="en-GB" dirty="0"/>
          </a:p>
        </p:txBody>
      </p:sp>
      <p:sp>
        <p:nvSpPr>
          <p:cNvPr id="3" name="Title 1"/>
          <p:cNvSpPr txBox="1">
            <a:spLocks/>
          </p:cNvSpPr>
          <p:nvPr/>
        </p:nvSpPr>
        <p:spPr>
          <a:xfrm>
            <a:off x="622547" y="1888129"/>
            <a:ext cx="40040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alcance</a:t>
            </a:r>
            <a:r>
              <a:rPr lang="en-GB" b="1" dirty="0" smtClean="0"/>
              <a:t>…</a:t>
            </a:r>
            <a:endParaRPr lang="en-GB" dirty="0"/>
          </a:p>
        </p:txBody>
      </p:sp>
      <p:sp>
        <p:nvSpPr>
          <p:cNvPr id="4" name="Title 1"/>
          <p:cNvSpPr txBox="1">
            <a:spLocks/>
          </p:cNvSpPr>
          <p:nvPr/>
        </p:nvSpPr>
        <p:spPr>
          <a:xfrm>
            <a:off x="6861848" y="1888128"/>
            <a:ext cx="4004043" cy="1325563"/>
          </a:xfrm>
          <a:prstGeom prst="rect">
            <a:avLst/>
          </a:prstGeom>
          <a:no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sp>
        <p:nvSpPr>
          <p:cNvPr id="5" name="Flecha abajo 4"/>
          <p:cNvSpPr/>
          <p:nvPr/>
        </p:nvSpPr>
        <p:spPr>
          <a:xfrm rot="2584580">
            <a:off x="3004530" y="814427"/>
            <a:ext cx="327547" cy="12419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derecha 5"/>
          <p:cNvSpPr/>
          <p:nvPr/>
        </p:nvSpPr>
        <p:spPr>
          <a:xfrm rot="2646912">
            <a:off x="7410736" y="1271628"/>
            <a:ext cx="1119115" cy="32754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0089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390" y="207180"/>
            <a:ext cx="7886700" cy="1325563"/>
          </a:xfrm>
        </p:spPr>
        <p:txBody>
          <a:bodyPr>
            <a:normAutofit/>
          </a:bodyPr>
          <a:lstStyle/>
          <a:p>
            <a:pPr algn="ctr"/>
            <a:r>
              <a:rPr lang="en-GB" dirty="0" smtClean="0"/>
              <a:t>¿</a:t>
            </a:r>
            <a:r>
              <a:rPr lang="en-GB" dirty="0" err="1" smtClean="0"/>
              <a:t>Cuáles</a:t>
            </a:r>
            <a:r>
              <a:rPr lang="en-GB" dirty="0" smtClean="0"/>
              <a:t> son los </a:t>
            </a:r>
            <a:r>
              <a:rPr lang="en-GB" dirty="0" err="1" smtClean="0"/>
              <a:t>tipos</a:t>
            </a:r>
            <a:r>
              <a:rPr lang="en-GB" dirty="0" smtClean="0"/>
              <a:t> de </a:t>
            </a:r>
            <a:r>
              <a:rPr lang="en-GB" dirty="0" err="1" smtClean="0"/>
              <a:t>investigación</a:t>
            </a:r>
            <a:r>
              <a:rPr lang="en-GB" dirty="0" smtClean="0"/>
              <a:t>?</a:t>
            </a:r>
            <a:endParaRPr lang="en-GB" dirty="0"/>
          </a:p>
        </p:txBody>
      </p:sp>
      <p:sp>
        <p:nvSpPr>
          <p:cNvPr id="3" name="Title 1"/>
          <p:cNvSpPr txBox="1">
            <a:spLocks/>
          </p:cNvSpPr>
          <p:nvPr/>
        </p:nvSpPr>
        <p:spPr>
          <a:xfrm>
            <a:off x="622547" y="1888129"/>
            <a:ext cx="40040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alcance</a:t>
            </a:r>
            <a:r>
              <a:rPr lang="en-GB" b="1" dirty="0" smtClean="0"/>
              <a:t>…</a:t>
            </a:r>
            <a:endParaRPr lang="en-GB" dirty="0"/>
          </a:p>
        </p:txBody>
      </p:sp>
      <p:sp>
        <p:nvSpPr>
          <p:cNvPr id="4" name="Title 1"/>
          <p:cNvSpPr txBox="1">
            <a:spLocks/>
          </p:cNvSpPr>
          <p:nvPr/>
        </p:nvSpPr>
        <p:spPr>
          <a:xfrm>
            <a:off x="6861848" y="1888128"/>
            <a:ext cx="4004043" cy="1325563"/>
          </a:xfrm>
          <a:prstGeom prst="rect">
            <a:avLst/>
          </a:prstGeom>
          <a:solidFill>
            <a:schemeClr val="accent4">
              <a:lumMod val="60000"/>
              <a:lumOff val="40000"/>
            </a:schemeClr>
          </a:solidFill>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sp>
        <p:nvSpPr>
          <p:cNvPr id="5" name="Flecha abajo 4"/>
          <p:cNvSpPr/>
          <p:nvPr/>
        </p:nvSpPr>
        <p:spPr>
          <a:xfrm rot="2584580">
            <a:off x="3004530" y="814427"/>
            <a:ext cx="327547" cy="12419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derecha 5"/>
          <p:cNvSpPr/>
          <p:nvPr/>
        </p:nvSpPr>
        <p:spPr>
          <a:xfrm rot="2646912">
            <a:off x="7410736" y="1271628"/>
            <a:ext cx="1119115" cy="32754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31872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Diseño de investigación	</a:t>
            </a:r>
            <a:endParaRPr lang="es-ES_tradnl" dirty="0"/>
          </a:p>
        </p:txBody>
      </p:sp>
      <p:sp>
        <p:nvSpPr>
          <p:cNvPr id="3" name="Marcador de contenido 2"/>
          <p:cNvSpPr>
            <a:spLocks noGrp="1"/>
          </p:cNvSpPr>
          <p:nvPr>
            <p:ph idx="1"/>
          </p:nvPr>
        </p:nvSpPr>
        <p:spPr/>
        <p:txBody>
          <a:bodyPr/>
          <a:lstStyle/>
          <a:p>
            <a:r>
              <a:rPr lang="es-ES_tradnl" dirty="0" smtClean="0"/>
              <a:t>Es el </a:t>
            </a:r>
            <a:r>
              <a:rPr lang="es-ES_tradnl" b="1" dirty="0" smtClean="0"/>
              <a:t>plan </a:t>
            </a:r>
            <a:r>
              <a:rPr lang="es-ES_tradnl" dirty="0" smtClean="0"/>
              <a:t>o </a:t>
            </a:r>
            <a:r>
              <a:rPr lang="es-ES_tradnl" b="1" dirty="0" smtClean="0"/>
              <a:t>esquema de acción:</a:t>
            </a:r>
          </a:p>
          <a:p>
            <a:endParaRPr lang="es-ES_tradnl" dirty="0" smtClean="0"/>
          </a:p>
          <a:p>
            <a:r>
              <a:rPr lang="es-ES_tradnl" dirty="0" smtClean="0"/>
              <a:t>Ayuda a responder la pregunta de investigación y someter las hipótesis a prueba.</a:t>
            </a:r>
          </a:p>
          <a:p>
            <a:endParaRPr lang="es-ES_tradnl" dirty="0" smtClean="0"/>
          </a:p>
          <a:p>
            <a:r>
              <a:rPr lang="es-ES_tradnl" dirty="0" smtClean="0"/>
              <a:t>Un diseño planeado cuidadosamente tiene mayor probabilidad de éxito para generar conocimiento. </a:t>
            </a:r>
          </a:p>
          <a:p>
            <a:endParaRPr lang="es-ES_tradnl" dirty="0"/>
          </a:p>
        </p:txBody>
      </p:sp>
      <p:sp>
        <p:nvSpPr>
          <p:cNvPr id="4" name="Rectángulo 3"/>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23250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38833" y="2345780"/>
            <a:ext cx="5153167" cy="4351338"/>
          </a:xfrm>
        </p:spPr>
        <p:txBody>
          <a:bodyPr/>
          <a:lstStyle/>
          <a:p>
            <a:r>
              <a:rPr lang="es-ES_tradnl" b="1" dirty="0" smtClean="0"/>
              <a:t>Diseño experimental</a:t>
            </a:r>
          </a:p>
          <a:p>
            <a:pPr lvl="1"/>
            <a:r>
              <a:rPr lang="es-ES_tradnl" dirty="0" smtClean="0"/>
              <a:t>Características</a:t>
            </a:r>
          </a:p>
          <a:p>
            <a:r>
              <a:rPr lang="es-ES_tradnl" b="1" dirty="0" smtClean="0"/>
              <a:t>Diseño cuasi-experimental</a:t>
            </a:r>
          </a:p>
          <a:p>
            <a:r>
              <a:rPr lang="es-ES_tradnl" b="1" dirty="0" smtClean="0"/>
              <a:t>Diseño no experimental</a:t>
            </a:r>
          </a:p>
          <a:p>
            <a:pPr lvl="1"/>
            <a:r>
              <a:rPr lang="es-ES_tradnl" dirty="0" smtClean="0"/>
              <a:t>Transversal</a:t>
            </a:r>
          </a:p>
          <a:p>
            <a:pPr lvl="1"/>
            <a:r>
              <a:rPr lang="es-ES_tradnl" dirty="0" smtClean="0"/>
              <a:t>Longitudinal</a:t>
            </a:r>
          </a:p>
          <a:p>
            <a:r>
              <a:rPr lang="es-ES_tradnl" b="1" dirty="0" smtClean="0"/>
              <a:t>Estudio de caso</a:t>
            </a:r>
            <a:endParaRPr lang="es-ES_tradnl" b="1" dirty="0"/>
          </a:p>
        </p:txBody>
      </p:sp>
      <p:sp>
        <p:nvSpPr>
          <p:cNvPr id="4" name="Título 3"/>
          <p:cNvSpPr>
            <a:spLocks noGrp="1"/>
          </p:cNvSpPr>
          <p:nvPr>
            <p:ph type="title"/>
          </p:nvPr>
        </p:nvSpPr>
        <p:spPr/>
        <p:txBody>
          <a:bodyPr/>
          <a:lstStyle/>
          <a:p>
            <a:r>
              <a:rPr lang="es-MX" dirty="0" smtClean="0"/>
              <a:t/>
            </a:r>
            <a:br>
              <a:rPr lang="es-MX" dirty="0" smtClean="0"/>
            </a:br>
            <a:endParaRPr lang="es-MX" dirty="0"/>
          </a:p>
        </p:txBody>
      </p:sp>
      <p:sp>
        <p:nvSpPr>
          <p:cNvPr id="5" name="Flecha derecha 4"/>
          <p:cNvSpPr/>
          <p:nvPr/>
        </p:nvSpPr>
        <p:spPr>
          <a:xfrm rot="16200000">
            <a:off x="4026090" y="2634019"/>
            <a:ext cx="4708478" cy="1883391"/>
          </a:xfrm>
          <a:prstGeom prst="rightArrow">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b="1" dirty="0" smtClean="0"/>
              <a:t>Control sobre las variables</a:t>
            </a:r>
            <a:endParaRPr lang="es-MX" sz="2500" b="1" dirty="0"/>
          </a:p>
        </p:txBody>
      </p:sp>
      <p:sp>
        <p:nvSpPr>
          <p:cNvPr id="6" name="Title 1"/>
          <p:cNvSpPr txBox="1">
            <a:spLocks/>
          </p:cNvSpPr>
          <p:nvPr/>
        </p:nvSpPr>
        <p:spPr>
          <a:xfrm>
            <a:off x="402608" y="365124"/>
            <a:ext cx="4004043" cy="1325563"/>
          </a:xfrm>
          <a:prstGeom prst="rect">
            <a:avLst/>
          </a:prstGeom>
          <a:solidFill>
            <a:schemeClr val="accent4">
              <a:lumMod val="60000"/>
              <a:lumOff val="40000"/>
            </a:schemeClr>
          </a:solidFill>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sp>
        <p:nvSpPr>
          <p:cNvPr id="7" name="Rectángulo 6"/>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04852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laves 9"/>
          <p:cNvSpPr/>
          <p:nvPr/>
        </p:nvSpPr>
        <p:spPr>
          <a:xfrm>
            <a:off x="6892118" y="3922001"/>
            <a:ext cx="4667535" cy="1366411"/>
          </a:xfrm>
          <a:prstGeom prst="bracePair">
            <a:avLst/>
          </a:pr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s-MX"/>
          </a:p>
        </p:txBody>
      </p:sp>
      <p:sp>
        <p:nvSpPr>
          <p:cNvPr id="9" name="Llaves 8"/>
          <p:cNvSpPr/>
          <p:nvPr/>
        </p:nvSpPr>
        <p:spPr>
          <a:xfrm>
            <a:off x="6892119" y="2345780"/>
            <a:ext cx="4667535" cy="1366411"/>
          </a:xfrm>
          <a:prstGeom prst="bracePair">
            <a:avLst/>
          </a:pr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s-MX"/>
          </a:p>
        </p:txBody>
      </p:sp>
      <p:sp>
        <p:nvSpPr>
          <p:cNvPr id="5" name="Flecha derecha 4"/>
          <p:cNvSpPr/>
          <p:nvPr/>
        </p:nvSpPr>
        <p:spPr>
          <a:xfrm rot="16200000">
            <a:off x="4026090" y="2634019"/>
            <a:ext cx="4708478" cy="1883391"/>
          </a:xfrm>
          <a:prstGeom prst="rightArrow">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b="1" dirty="0" smtClean="0"/>
              <a:t>Control sobre las variables</a:t>
            </a:r>
            <a:endParaRPr lang="es-MX" sz="2500" b="1" dirty="0"/>
          </a:p>
        </p:txBody>
      </p:sp>
      <p:sp>
        <p:nvSpPr>
          <p:cNvPr id="3" name="Marcador de contenido 2"/>
          <p:cNvSpPr>
            <a:spLocks noGrp="1"/>
          </p:cNvSpPr>
          <p:nvPr>
            <p:ph idx="1"/>
          </p:nvPr>
        </p:nvSpPr>
        <p:spPr>
          <a:xfrm>
            <a:off x="7038833" y="2345780"/>
            <a:ext cx="5153167" cy="4351338"/>
          </a:xfrm>
        </p:spPr>
        <p:txBody>
          <a:bodyPr/>
          <a:lstStyle/>
          <a:p>
            <a:r>
              <a:rPr lang="es-ES_tradnl" b="1" dirty="0" smtClean="0"/>
              <a:t>Diseño experimental</a:t>
            </a:r>
          </a:p>
          <a:p>
            <a:pPr lvl="1"/>
            <a:r>
              <a:rPr lang="es-ES_tradnl" dirty="0" smtClean="0"/>
              <a:t>Características</a:t>
            </a:r>
          </a:p>
          <a:p>
            <a:r>
              <a:rPr lang="es-ES_tradnl" b="1" dirty="0" smtClean="0"/>
              <a:t>Diseño cuasi-experimental</a:t>
            </a:r>
          </a:p>
          <a:p>
            <a:r>
              <a:rPr lang="es-ES_tradnl" b="1" dirty="0" smtClean="0"/>
              <a:t>Diseño no experimental</a:t>
            </a:r>
          </a:p>
          <a:p>
            <a:pPr lvl="1"/>
            <a:r>
              <a:rPr lang="es-ES_tradnl" dirty="0" smtClean="0"/>
              <a:t>Transversal</a:t>
            </a:r>
          </a:p>
          <a:p>
            <a:pPr lvl="1"/>
            <a:r>
              <a:rPr lang="es-ES_tradnl" dirty="0" smtClean="0"/>
              <a:t>Longitudinal</a:t>
            </a:r>
          </a:p>
          <a:p>
            <a:r>
              <a:rPr lang="es-ES_tradnl" b="1" dirty="0" smtClean="0"/>
              <a:t>Estudio de caso</a:t>
            </a:r>
            <a:endParaRPr lang="es-ES_tradnl" b="1" dirty="0"/>
          </a:p>
        </p:txBody>
      </p:sp>
      <p:sp>
        <p:nvSpPr>
          <p:cNvPr id="4" name="Título 3"/>
          <p:cNvSpPr>
            <a:spLocks noGrp="1"/>
          </p:cNvSpPr>
          <p:nvPr>
            <p:ph type="title"/>
          </p:nvPr>
        </p:nvSpPr>
        <p:spPr/>
        <p:txBody>
          <a:bodyPr/>
          <a:lstStyle/>
          <a:p>
            <a:r>
              <a:rPr lang="es-MX" dirty="0" smtClean="0"/>
              <a:t/>
            </a:r>
            <a:br>
              <a:rPr lang="es-MX" dirty="0" smtClean="0"/>
            </a:br>
            <a:endParaRPr lang="es-MX" dirty="0"/>
          </a:p>
        </p:txBody>
      </p:sp>
      <p:sp>
        <p:nvSpPr>
          <p:cNvPr id="6" name="Title 1"/>
          <p:cNvSpPr txBox="1">
            <a:spLocks/>
          </p:cNvSpPr>
          <p:nvPr/>
        </p:nvSpPr>
        <p:spPr>
          <a:xfrm>
            <a:off x="402608" y="365124"/>
            <a:ext cx="4004043" cy="1325563"/>
          </a:xfrm>
          <a:prstGeom prst="rect">
            <a:avLst/>
          </a:prstGeom>
          <a:solidFill>
            <a:schemeClr val="accent4">
              <a:lumMod val="60000"/>
              <a:lumOff val="40000"/>
            </a:schemeClr>
          </a:solidFill>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graphicFrame>
        <p:nvGraphicFramePr>
          <p:cNvPr id="7" name="Diagrama 6"/>
          <p:cNvGraphicFramePr/>
          <p:nvPr>
            <p:extLst/>
          </p:nvPr>
        </p:nvGraphicFramePr>
        <p:xfrm>
          <a:off x="116006" y="2229388"/>
          <a:ext cx="5486400" cy="3242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lecha derecha 1"/>
          <p:cNvSpPr/>
          <p:nvPr/>
        </p:nvSpPr>
        <p:spPr>
          <a:xfrm rot="10800000">
            <a:off x="5704765" y="2345780"/>
            <a:ext cx="1351128" cy="1366411"/>
          </a:xfrm>
          <a:prstGeom prst="rightArrow">
            <a:avLst/>
          </a:prstGeom>
          <a:solidFill>
            <a:srgbClr val="FF0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lecha derecha 7"/>
          <p:cNvSpPr/>
          <p:nvPr/>
        </p:nvSpPr>
        <p:spPr>
          <a:xfrm rot="10800000">
            <a:off x="5687705" y="3885335"/>
            <a:ext cx="1351128" cy="1366411"/>
          </a:xfrm>
          <a:prstGeom prst="rightArrow">
            <a:avLst/>
          </a:prstGeom>
          <a:solidFill>
            <a:srgbClr val="FF0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0" y="8965"/>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0" y="6663765"/>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4632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lstStyle/>
          <a:p>
            <a:r>
              <a:rPr lang="es-ES_tradnl" b="1" dirty="0" smtClean="0"/>
              <a:t>Diseños experimentales </a:t>
            </a:r>
            <a:endParaRPr lang="es-ES_tradnl" b="1" dirty="0"/>
          </a:p>
        </p:txBody>
      </p:sp>
      <p:sp>
        <p:nvSpPr>
          <p:cNvPr id="3" name="Marcador de contenido 2"/>
          <p:cNvSpPr>
            <a:spLocks noGrp="1"/>
          </p:cNvSpPr>
          <p:nvPr>
            <p:ph idx="1"/>
          </p:nvPr>
        </p:nvSpPr>
        <p:spPr/>
        <p:txBody>
          <a:bodyPr/>
          <a:lstStyle/>
          <a:p>
            <a:r>
              <a:rPr lang="es-ES_tradnl" dirty="0" smtClean="0"/>
              <a:t>La </a:t>
            </a:r>
            <a:r>
              <a:rPr lang="es-ES_tradnl" b="1" u="sng" dirty="0" smtClean="0"/>
              <a:t>experimentación implica la manipulación intencional </a:t>
            </a:r>
            <a:r>
              <a:rPr lang="es-ES_tradnl" dirty="0" smtClean="0"/>
              <a:t>de una o más variables independientes (VI) para analizar las consecuencias o efectos sobre una o más variables dependientes (VD) dentro de una situación de control para el investigador.</a:t>
            </a:r>
          </a:p>
          <a:p>
            <a:endParaRPr lang="es-ES_tradnl" dirty="0"/>
          </a:p>
        </p:txBody>
      </p:sp>
      <p:sp>
        <p:nvSpPr>
          <p:cNvPr id="4" name="Rectángulo 3"/>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60798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Diseños</a:t>
            </a:r>
            <a:r>
              <a:rPr lang="en-GB" dirty="0" smtClean="0"/>
              <a:t> </a:t>
            </a:r>
            <a:r>
              <a:rPr lang="en-GB" dirty="0" err="1" smtClean="0"/>
              <a:t>experimentales</a:t>
            </a:r>
            <a:endParaRPr lang="en-GB" dirty="0"/>
          </a:p>
        </p:txBody>
      </p:sp>
      <p:sp>
        <p:nvSpPr>
          <p:cNvPr id="3" name="Content Placeholder 2"/>
          <p:cNvSpPr>
            <a:spLocks noGrp="1"/>
          </p:cNvSpPr>
          <p:nvPr>
            <p:ph idx="1"/>
          </p:nvPr>
        </p:nvSpPr>
        <p:spPr/>
        <p:txBody>
          <a:bodyPr/>
          <a:lstStyle/>
          <a:p>
            <a:pPr lvl="1"/>
            <a:r>
              <a:rPr lang="en-GB" b="1" dirty="0" smtClean="0"/>
              <a:t>Pre-</a:t>
            </a:r>
            <a:r>
              <a:rPr lang="en-GB" dirty="0" err="1" smtClean="0"/>
              <a:t>experimentos</a:t>
            </a:r>
            <a:r>
              <a:rPr lang="en-GB" dirty="0" smtClean="0"/>
              <a:t>: control </a:t>
            </a:r>
            <a:r>
              <a:rPr lang="en-GB" dirty="0" err="1" smtClean="0"/>
              <a:t>mínimo</a:t>
            </a:r>
            <a:endParaRPr lang="en-GB" dirty="0" smtClean="0"/>
          </a:p>
          <a:p>
            <a:pPr lvl="1"/>
            <a:r>
              <a:rPr lang="en-GB" b="1" dirty="0" err="1" smtClean="0"/>
              <a:t>Cuasi-</a:t>
            </a:r>
            <a:r>
              <a:rPr lang="en-GB" dirty="0" err="1" smtClean="0"/>
              <a:t>experientos</a:t>
            </a:r>
            <a:r>
              <a:rPr lang="en-GB" dirty="0" smtClean="0"/>
              <a:t>: </a:t>
            </a:r>
            <a:r>
              <a:rPr lang="en-GB" dirty="0" err="1" smtClean="0"/>
              <a:t>grupos</a:t>
            </a:r>
            <a:r>
              <a:rPr lang="en-GB" dirty="0" smtClean="0"/>
              <a:t> </a:t>
            </a:r>
            <a:r>
              <a:rPr lang="en-GB" dirty="0" err="1" smtClean="0"/>
              <a:t>intactos</a:t>
            </a:r>
            <a:r>
              <a:rPr lang="en-GB" dirty="0" smtClean="0"/>
              <a:t>, </a:t>
            </a:r>
            <a:r>
              <a:rPr lang="en-GB" dirty="0" err="1" smtClean="0"/>
              <a:t>pero</a:t>
            </a:r>
            <a:r>
              <a:rPr lang="en-GB" dirty="0" smtClean="0"/>
              <a:t> sin </a:t>
            </a:r>
            <a:r>
              <a:rPr lang="en-GB" dirty="0" err="1" smtClean="0"/>
              <a:t>asignación</a:t>
            </a:r>
            <a:r>
              <a:rPr lang="en-GB" dirty="0" smtClean="0"/>
              <a:t> </a:t>
            </a:r>
            <a:r>
              <a:rPr lang="en-GB" dirty="0" err="1" smtClean="0"/>
              <a:t>aleatoria</a:t>
            </a:r>
            <a:endParaRPr lang="en-GB" dirty="0" smtClean="0"/>
          </a:p>
          <a:p>
            <a:pPr lvl="1"/>
            <a:r>
              <a:rPr lang="en-GB" b="1" dirty="0" err="1" smtClean="0"/>
              <a:t>Experimentos</a:t>
            </a:r>
            <a:r>
              <a:rPr lang="en-GB" dirty="0" smtClean="0"/>
              <a:t> puros: </a:t>
            </a:r>
            <a:r>
              <a:rPr lang="en-GB" dirty="0" err="1" smtClean="0"/>
              <a:t>manipulación</a:t>
            </a:r>
            <a:r>
              <a:rPr lang="en-GB" dirty="0" smtClean="0"/>
              <a:t> </a:t>
            </a:r>
            <a:r>
              <a:rPr lang="en-GB" dirty="0" err="1" smtClean="0"/>
              <a:t>intencional</a:t>
            </a:r>
            <a:r>
              <a:rPr lang="en-GB" dirty="0" smtClean="0"/>
              <a:t> de variables, </a:t>
            </a:r>
            <a:r>
              <a:rPr lang="en-GB" dirty="0" err="1" smtClean="0"/>
              <a:t>medición</a:t>
            </a:r>
            <a:r>
              <a:rPr lang="en-GB" dirty="0" smtClean="0"/>
              <a:t>, </a:t>
            </a:r>
            <a:r>
              <a:rPr lang="en-GB" dirty="0" err="1" smtClean="0"/>
              <a:t>confiabilidad</a:t>
            </a:r>
            <a:r>
              <a:rPr lang="en-GB" dirty="0" smtClean="0"/>
              <a:t> y </a:t>
            </a:r>
            <a:r>
              <a:rPr lang="en-GB" dirty="0" err="1" smtClean="0"/>
              <a:t>validez</a:t>
            </a:r>
            <a:r>
              <a:rPr lang="en-GB" dirty="0" smtClean="0"/>
              <a:t>, </a:t>
            </a:r>
            <a:r>
              <a:rPr lang="en-GB" dirty="0" err="1" smtClean="0"/>
              <a:t>grupos</a:t>
            </a:r>
            <a:r>
              <a:rPr lang="en-GB" dirty="0" smtClean="0"/>
              <a:t> de </a:t>
            </a:r>
            <a:r>
              <a:rPr lang="en-GB" dirty="0" err="1" smtClean="0"/>
              <a:t>comparación</a:t>
            </a:r>
            <a:r>
              <a:rPr lang="en-GB" dirty="0" smtClean="0"/>
              <a:t>, </a:t>
            </a:r>
            <a:r>
              <a:rPr lang="en-GB" dirty="0" err="1" smtClean="0"/>
              <a:t>asignación</a:t>
            </a:r>
            <a:r>
              <a:rPr lang="en-GB" dirty="0" smtClean="0"/>
              <a:t> </a:t>
            </a:r>
            <a:r>
              <a:rPr lang="en-GB" dirty="0" err="1" smtClean="0"/>
              <a:t>aleatoria</a:t>
            </a:r>
            <a:endParaRPr lang="en-GB" dirty="0"/>
          </a:p>
        </p:txBody>
      </p:sp>
      <p:sp>
        <p:nvSpPr>
          <p:cNvPr id="4" name="Rectángulo 3"/>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29822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86233" y="1471664"/>
            <a:ext cx="8981767" cy="4351338"/>
          </a:xfrm>
        </p:spPr>
        <p:txBody>
          <a:bodyPr/>
          <a:lstStyle/>
          <a:p>
            <a:pPr marL="514350" indent="-514350">
              <a:buFont typeface="+mj-lt"/>
              <a:buAutoNum type="arabicPeriod"/>
            </a:pPr>
            <a:r>
              <a:rPr lang="es-ES_tradnl" dirty="0" smtClean="0"/>
              <a:t>Manipulación intencional de una o más variables independientes, puede ser en distintos grados o modalidades: </a:t>
            </a:r>
          </a:p>
          <a:p>
            <a:pPr marL="0" indent="0">
              <a:buNone/>
            </a:pPr>
            <a:r>
              <a:rPr lang="es-ES_tradnl" dirty="0"/>
              <a:t>	</a:t>
            </a:r>
            <a:endParaRPr lang="es-ES_tradnl" dirty="0" smtClean="0"/>
          </a:p>
          <a:p>
            <a:pPr marL="0" indent="0">
              <a:buNone/>
            </a:pPr>
            <a:endParaRPr lang="es-ES_tradnl" dirty="0"/>
          </a:p>
        </p:txBody>
      </p:sp>
      <p:sp>
        <p:nvSpPr>
          <p:cNvPr id="4" name="Título 3"/>
          <p:cNvSpPr>
            <a:spLocks noGrp="1"/>
          </p:cNvSpPr>
          <p:nvPr>
            <p:ph type="title"/>
          </p:nvPr>
        </p:nvSpPr>
        <p:spPr>
          <a:xfrm>
            <a:off x="2152649" y="146102"/>
            <a:ext cx="7886700" cy="1325563"/>
          </a:xfrm>
        </p:spPr>
        <p:txBody>
          <a:bodyPr/>
          <a:lstStyle/>
          <a:p>
            <a:r>
              <a:rPr lang="es-ES_tradnl" dirty="0" smtClean="0"/>
              <a:t>Características</a:t>
            </a:r>
            <a:endParaRPr lang="es-ES_tradnl" dirty="0"/>
          </a:p>
        </p:txBody>
      </p:sp>
      <p:graphicFrame>
        <p:nvGraphicFramePr>
          <p:cNvPr id="5" name="Tabla 4"/>
          <p:cNvGraphicFramePr>
            <a:graphicFrameLocks noGrp="1"/>
          </p:cNvGraphicFramePr>
          <p:nvPr>
            <p:extLst>
              <p:ext uri="{D42A27DB-BD31-4B8C-83A1-F6EECF244321}">
                <p14:modId xmlns:p14="http://schemas.microsoft.com/office/powerpoint/2010/main" val="1041213424"/>
              </p:ext>
            </p:extLst>
          </p:nvPr>
        </p:nvGraphicFramePr>
        <p:xfrm>
          <a:off x="2010698" y="2797227"/>
          <a:ext cx="8273845" cy="3640668"/>
        </p:xfrm>
        <a:graphic>
          <a:graphicData uri="http://schemas.openxmlformats.org/drawingml/2006/table">
            <a:tbl>
              <a:tblPr firstRow="1" bandRow="1">
                <a:tableStyleId>{93296810-A885-4BE3-A3E7-6D5BEEA58F35}</a:tableStyleId>
              </a:tblPr>
              <a:tblGrid>
                <a:gridCol w="2291696"/>
                <a:gridCol w="3224200"/>
                <a:gridCol w="2757949"/>
              </a:tblGrid>
              <a:tr h="905934">
                <a:tc>
                  <a:txBody>
                    <a:bodyPr/>
                    <a:lstStyle/>
                    <a:p>
                      <a:pPr algn="ctr"/>
                      <a:endParaRPr lang="es-ES_tradnl" dirty="0"/>
                    </a:p>
                  </a:txBody>
                  <a:tcPr anchor="ctr"/>
                </a:tc>
                <a:tc>
                  <a:txBody>
                    <a:bodyPr/>
                    <a:lstStyle/>
                    <a:p>
                      <a:pPr algn="ctr"/>
                      <a:r>
                        <a:rPr lang="es-ES_tradnl" dirty="0" smtClean="0"/>
                        <a:t>Definición</a:t>
                      </a:r>
                      <a:endParaRPr lang="es-ES_tradnl" dirty="0"/>
                    </a:p>
                  </a:txBody>
                  <a:tcPr anchor="ctr"/>
                </a:tc>
                <a:tc>
                  <a:txBody>
                    <a:bodyPr/>
                    <a:lstStyle/>
                    <a:p>
                      <a:pPr algn="ctr"/>
                      <a:r>
                        <a:rPr lang="es-ES_tradnl" dirty="0" smtClean="0"/>
                        <a:t>Ejemplo:</a:t>
                      </a:r>
                    </a:p>
                    <a:p>
                      <a:pPr algn="ctr"/>
                      <a:r>
                        <a:rPr lang="es-ES_tradnl" dirty="0" smtClean="0"/>
                        <a:t>Medicamento</a:t>
                      </a:r>
                      <a:r>
                        <a:rPr lang="es-ES_tradnl" baseline="0" dirty="0" smtClean="0"/>
                        <a:t> para artritis</a:t>
                      </a:r>
                      <a:endParaRPr lang="es-ES_tradnl" dirty="0"/>
                    </a:p>
                  </a:txBody>
                  <a:tcPr anchor="ctr"/>
                </a:tc>
              </a:tr>
              <a:tr h="905934">
                <a:tc>
                  <a:txBody>
                    <a:bodyPr/>
                    <a:lstStyle/>
                    <a:p>
                      <a:pPr algn="ctr"/>
                      <a:r>
                        <a:rPr lang="es-ES_tradnl" dirty="0" smtClean="0"/>
                        <a:t>Dos grados</a:t>
                      </a:r>
                      <a:endParaRPr lang="es-ES_tradnl" dirty="0"/>
                    </a:p>
                  </a:txBody>
                  <a:tcPr anchor="ctr"/>
                </a:tc>
                <a:tc>
                  <a:txBody>
                    <a:bodyPr/>
                    <a:lstStyle/>
                    <a:p>
                      <a:pPr algn="ctr"/>
                      <a:r>
                        <a:rPr lang="es-ES_tradnl" dirty="0" smtClean="0"/>
                        <a:t>Nivel mínimo de manipulación. Presencia-ausencia.</a:t>
                      </a:r>
                      <a:endParaRPr lang="es-ES_tradnl" dirty="0"/>
                    </a:p>
                  </a:txBody>
                  <a:tcPr anchor="ctr"/>
                </a:tc>
                <a:tc>
                  <a:txBody>
                    <a:bodyPr/>
                    <a:lstStyle/>
                    <a:p>
                      <a:pPr marL="0" indent="0" algn="ctr">
                        <a:buFontTx/>
                        <a:buNone/>
                      </a:pPr>
                      <a:r>
                        <a:rPr lang="es-ES_tradnl" baseline="0" dirty="0" smtClean="0"/>
                        <a:t>X</a:t>
                      </a:r>
                      <a:r>
                        <a:rPr lang="es-ES_tradnl" baseline="-25000" dirty="0" smtClean="0"/>
                        <a:t>1</a:t>
                      </a:r>
                      <a:r>
                        <a:rPr lang="es-ES_tradnl" baseline="0" dirty="0" smtClean="0"/>
                        <a:t>: Medicamento</a:t>
                      </a:r>
                    </a:p>
                    <a:p>
                      <a:pPr marL="0" indent="0" algn="ctr">
                        <a:buFontTx/>
                        <a:buNone/>
                      </a:pPr>
                      <a:r>
                        <a:rPr lang="es-ES_tradnl" baseline="0" dirty="0" smtClean="0"/>
                        <a:t>-: Placebo</a:t>
                      </a:r>
                      <a:endParaRPr lang="es-ES_tradnl" dirty="0"/>
                    </a:p>
                  </a:txBody>
                  <a:tcPr anchor="ctr"/>
                </a:tc>
              </a:tr>
              <a:tr h="905934">
                <a:tc>
                  <a:txBody>
                    <a:bodyPr/>
                    <a:lstStyle/>
                    <a:p>
                      <a:pPr algn="ctr"/>
                      <a:r>
                        <a:rPr lang="es-ES_tradnl" dirty="0" smtClean="0"/>
                        <a:t>Tres</a:t>
                      </a:r>
                      <a:r>
                        <a:rPr lang="es-ES_tradnl" baseline="0" dirty="0" smtClean="0"/>
                        <a:t> (o más) grados</a:t>
                      </a:r>
                      <a:endParaRPr lang="es-ES_tradnl" dirty="0"/>
                    </a:p>
                  </a:txBody>
                  <a:tcPr anchor="ctr"/>
                </a:tc>
                <a:tc>
                  <a:txBody>
                    <a:bodyPr/>
                    <a:lstStyle/>
                    <a:p>
                      <a:pPr algn="ctr"/>
                      <a:r>
                        <a:rPr lang="es-ES_tradnl" dirty="0" smtClean="0"/>
                        <a:t>Puede determinar la presencia de un efecto, así como efectos de distintos niveles</a:t>
                      </a:r>
                      <a:r>
                        <a:rPr lang="es-ES_tradnl" baseline="0" dirty="0" smtClean="0"/>
                        <a:t> de la VI.</a:t>
                      </a:r>
                      <a:endParaRPr lang="es-ES_tradnl" dirty="0"/>
                    </a:p>
                  </a:txBody>
                  <a:tcPr anchor="ctr"/>
                </a:tc>
                <a:tc>
                  <a:txBody>
                    <a:bodyPr/>
                    <a:lstStyle/>
                    <a:p>
                      <a:pPr algn="ctr"/>
                      <a:r>
                        <a:rPr lang="es-ES_tradnl" baseline="0" dirty="0" smtClean="0"/>
                        <a:t>X</a:t>
                      </a:r>
                      <a:r>
                        <a:rPr lang="es-ES_tradnl" baseline="-25000" dirty="0" smtClean="0"/>
                        <a:t>1</a:t>
                      </a:r>
                      <a:r>
                        <a:rPr lang="es-ES_tradnl" baseline="0" dirty="0" smtClean="0"/>
                        <a:t>: Dosis alta</a:t>
                      </a:r>
                      <a:endParaRPr lang="es-ES_tradnl" baseline="-25000" dirty="0" smtClean="0"/>
                    </a:p>
                    <a:p>
                      <a:pPr algn="ctr"/>
                      <a:r>
                        <a:rPr lang="es-ES_tradnl" baseline="0" dirty="0" smtClean="0"/>
                        <a:t>X</a:t>
                      </a:r>
                      <a:r>
                        <a:rPr lang="es-ES_tradnl" baseline="-25000" dirty="0" smtClean="0"/>
                        <a:t>2</a:t>
                      </a:r>
                      <a:r>
                        <a:rPr lang="es-ES_tradnl" baseline="0" dirty="0" smtClean="0"/>
                        <a:t>: Dosis baja</a:t>
                      </a:r>
                    </a:p>
                    <a:p>
                      <a:pPr algn="ctr"/>
                      <a:r>
                        <a:rPr lang="es-ES_tradnl" baseline="0" dirty="0" smtClean="0"/>
                        <a:t>-: Placebo</a:t>
                      </a:r>
                      <a:endParaRPr lang="es-ES_tradnl" dirty="0"/>
                    </a:p>
                  </a:txBody>
                  <a:tcPr anchor="ctr"/>
                </a:tc>
              </a:tr>
              <a:tr h="905934">
                <a:tc>
                  <a:txBody>
                    <a:bodyPr/>
                    <a:lstStyle/>
                    <a:p>
                      <a:pPr algn="ctr"/>
                      <a:r>
                        <a:rPr lang="es-ES_tradnl" dirty="0" smtClean="0"/>
                        <a:t>Modalidades</a:t>
                      </a:r>
                      <a:endParaRPr lang="es-ES_tradnl" dirty="0"/>
                    </a:p>
                  </a:txBody>
                  <a:tcPr anchor="ctr"/>
                </a:tc>
                <a:tc>
                  <a:txBody>
                    <a:bodyPr/>
                    <a:lstStyle/>
                    <a:p>
                      <a:pPr algn="ctr"/>
                      <a:r>
                        <a:rPr lang="es-ES_tradnl" dirty="0" smtClean="0"/>
                        <a:t>Exponer a los grupos a modalidades diversas de la variable (sin implicar cantidad)</a:t>
                      </a:r>
                      <a:endParaRPr lang="es-ES_tradnl" dirty="0"/>
                    </a:p>
                  </a:txBody>
                  <a:tcPr anchor="ctr"/>
                </a:tc>
                <a:tc>
                  <a:txBody>
                    <a:bodyPr/>
                    <a:lstStyle/>
                    <a:p>
                      <a:pPr algn="ctr"/>
                      <a:r>
                        <a:rPr lang="es-ES_tradnl" dirty="0" smtClean="0"/>
                        <a:t>X</a:t>
                      </a:r>
                      <a:r>
                        <a:rPr lang="es-ES_tradnl" baseline="-25000" dirty="0" smtClean="0"/>
                        <a:t>1</a:t>
                      </a:r>
                      <a:r>
                        <a:rPr lang="es-ES_tradnl" baseline="0" dirty="0" smtClean="0"/>
                        <a:t>: Medicamento tópico</a:t>
                      </a:r>
                    </a:p>
                    <a:p>
                      <a:pPr algn="ctr"/>
                      <a:r>
                        <a:rPr lang="es-ES_tradnl" baseline="0" dirty="0" smtClean="0"/>
                        <a:t>X</a:t>
                      </a:r>
                      <a:r>
                        <a:rPr lang="es-ES_tradnl" baseline="-25000" dirty="0" smtClean="0"/>
                        <a:t>2</a:t>
                      </a:r>
                      <a:r>
                        <a:rPr lang="es-ES_tradnl" baseline="0" dirty="0" smtClean="0"/>
                        <a:t>: Anti-inflamatorios</a:t>
                      </a:r>
                    </a:p>
                    <a:p>
                      <a:pPr algn="ctr"/>
                      <a:r>
                        <a:rPr lang="es-ES_tradnl" baseline="0" dirty="0" smtClean="0"/>
                        <a:t>X</a:t>
                      </a:r>
                      <a:r>
                        <a:rPr lang="es-ES_tradnl" baseline="-25000" dirty="0" smtClean="0"/>
                        <a:t>3</a:t>
                      </a:r>
                      <a:r>
                        <a:rPr lang="es-ES_tradnl" baseline="0" dirty="0" smtClean="0"/>
                        <a:t>: Fisioterapia</a:t>
                      </a:r>
                      <a:endParaRPr lang="es-ES_tradnl" baseline="-25000" dirty="0"/>
                    </a:p>
                  </a:txBody>
                  <a:tcPr anchor="ctr"/>
                </a:tc>
              </a:tr>
            </a:tbl>
          </a:graphicData>
        </a:graphic>
      </p:graphicFrame>
      <p:sp>
        <p:nvSpPr>
          <p:cNvPr id="6" name="Rectángulo 5"/>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26900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a:t>
            </a:r>
            <a:endParaRPr lang="es-ES_tradnl" dirty="0"/>
          </a:p>
        </p:txBody>
      </p:sp>
      <p:sp>
        <p:nvSpPr>
          <p:cNvPr id="3" name="Marcador de contenido 2"/>
          <p:cNvSpPr>
            <a:spLocks noGrp="1"/>
          </p:cNvSpPr>
          <p:nvPr>
            <p:ph idx="1"/>
          </p:nvPr>
        </p:nvSpPr>
        <p:spPr/>
        <p:txBody>
          <a:bodyPr/>
          <a:lstStyle/>
          <a:p>
            <a:r>
              <a:rPr lang="es-ES_tradnl" dirty="0" smtClean="0"/>
              <a:t>Cada nivel o grado de la manipulación involucra un grupo en el experimento. </a:t>
            </a:r>
            <a:endParaRPr lang="es-ES_tradnl" dirty="0"/>
          </a:p>
        </p:txBody>
      </p:sp>
      <p:sp>
        <p:nvSpPr>
          <p:cNvPr id="5" name="Rectángulo 4"/>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26" name="Picture 2" descr="Resultado de imagen para grupo experimen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493" y="2672494"/>
            <a:ext cx="5615081" cy="374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55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a:t>
            </a:r>
            <a:endParaRPr lang="es-ES_tradnl" dirty="0"/>
          </a:p>
        </p:txBody>
      </p:sp>
      <p:sp>
        <p:nvSpPr>
          <p:cNvPr id="3" name="Marcador de contenido 2"/>
          <p:cNvSpPr>
            <a:spLocks noGrp="1"/>
          </p:cNvSpPr>
          <p:nvPr>
            <p:ph idx="1"/>
          </p:nvPr>
        </p:nvSpPr>
        <p:spPr>
          <a:xfrm>
            <a:off x="2152649" y="1588558"/>
            <a:ext cx="9313209" cy="4351338"/>
          </a:xfrm>
        </p:spPr>
        <p:txBody>
          <a:bodyPr>
            <a:normAutofit lnSpcReduction="10000"/>
          </a:bodyPr>
          <a:lstStyle/>
          <a:p>
            <a:pPr marL="514350" indent="-514350">
              <a:lnSpc>
                <a:spcPct val="100000"/>
              </a:lnSpc>
              <a:spcBef>
                <a:spcPts val="0"/>
              </a:spcBef>
              <a:buFont typeface="+mj-lt"/>
              <a:buAutoNum type="arabicPeriod" startAt="2"/>
              <a:defRPr/>
            </a:pPr>
            <a:r>
              <a:rPr lang="es-ES_tradnl" dirty="0" smtClean="0"/>
              <a:t>Medición del efecto de la VI en la VD. La medición debe ser </a:t>
            </a:r>
            <a:r>
              <a:rPr lang="es-ES_tradnl" b="1" dirty="0" smtClean="0"/>
              <a:t>válida</a:t>
            </a:r>
            <a:r>
              <a:rPr lang="es-ES_tradnl" dirty="0" smtClean="0"/>
              <a:t> y </a:t>
            </a:r>
            <a:r>
              <a:rPr lang="es-ES_tradnl" b="1" dirty="0" smtClean="0"/>
              <a:t>confiable</a:t>
            </a:r>
            <a:r>
              <a:rPr lang="es-ES_tradnl" dirty="0" smtClean="0"/>
              <a:t>, de lo contrario los resultados no servirán.</a:t>
            </a:r>
          </a:p>
          <a:p>
            <a:pPr marL="0" indent="0">
              <a:lnSpc>
                <a:spcPct val="100000"/>
              </a:lnSpc>
              <a:spcBef>
                <a:spcPts val="0"/>
              </a:spcBef>
              <a:buNone/>
              <a:defRPr/>
            </a:pPr>
            <a:endParaRPr lang="es-ES_tradnl" dirty="0"/>
          </a:p>
          <a:p>
            <a:pPr marL="0" indent="0">
              <a:lnSpc>
                <a:spcPct val="100000"/>
              </a:lnSpc>
              <a:spcBef>
                <a:spcPts val="0"/>
              </a:spcBef>
              <a:buNone/>
              <a:defRPr/>
            </a:pPr>
            <a:r>
              <a:rPr lang="es-ES_tradnl" dirty="0" smtClean="0"/>
              <a:t>	-</a:t>
            </a:r>
            <a:r>
              <a:rPr lang="es-ES_tradnl" b="1" dirty="0" smtClean="0"/>
              <a:t>Confiabilidad: </a:t>
            </a:r>
            <a:r>
              <a:rPr lang="es-ES_tradnl" dirty="0" smtClean="0"/>
              <a:t>Estoy midiendo de manera 	precisa y 	replicable lo que me propongo medir 	(</a:t>
            </a:r>
            <a:r>
              <a:rPr lang="es-ES_tradnl" i="1" dirty="0" smtClean="0"/>
              <a:t>Ejemplo: Un 	termómetro o una báscula</a:t>
            </a:r>
            <a:r>
              <a:rPr lang="es-ES_tradnl" i="1" dirty="0"/>
              <a:t>)</a:t>
            </a:r>
            <a:endParaRPr lang="es-ES_tradnl" dirty="0" smtClean="0"/>
          </a:p>
          <a:p>
            <a:pPr marL="0" indent="0">
              <a:lnSpc>
                <a:spcPct val="100000"/>
              </a:lnSpc>
              <a:spcBef>
                <a:spcPts val="0"/>
              </a:spcBef>
              <a:buNone/>
              <a:defRPr/>
            </a:pPr>
            <a:endParaRPr lang="es-ES_tradnl" dirty="0" smtClean="0"/>
          </a:p>
          <a:p>
            <a:pPr marL="0" indent="0">
              <a:lnSpc>
                <a:spcPct val="100000"/>
              </a:lnSpc>
              <a:spcBef>
                <a:spcPts val="0"/>
              </a:spcBef>
              <a:buNone/>
              <a:defRPr/>
            </a:pPr>
            <a:r>
              <a:rPr lang="es-ES_tradnl" dirty="0"/>
              <a:t>	</a:t>
            </a:r>
            <a:r>
              <a:rPr lang="es-ES_tradnl" dirty="0" smtClean="0"/>
              <a:t>-</a:t>
            </a:r>
            <a:r>
              <a:rPr lang="es-ES_tradnl" b="1" dirty="0" smtClean="0"/>
              <a:t>Validez:</a:t>
            </a:r>
            <a:r>
              <a:rPr lang="es-ES_tradnl" dirty="0" smtClean="0"/>
              <a:t> </a:t>
            </a:r>
            <a:r>
              <a:rPr lang="es-ES_tradnl" dirty="0" smtClean="0"/>
              <a:t>Realmente estoy midiendo lo que me 	propongo medir. (</a:t>
            </a:r>
            <a:r>
              <a:rPr lang="es-ES_tradnl" i="1" dirty="0" smtClean="0"/>
              <a:t>Ejemplo: Medir </a:t>
            </a:r>
            <a:r>
              <a:rPr lang="es-ES_tradnl" i="1" u="sng" dirty="0" smtClean="0"/>
              <a:t>condici</a:t>
            </a:r>
            <a:r>
              <a:rPr lang="es-ES_tradnl" i="1" u="sng" dirty="0" smtClean="0"/>
              <a:t>ón </a:t>
            </a:r>
            <a:r>
              <a:rPr lang="es-ES_tradnl" i="1" dirty="0" smtClean="0"/>
              <a:t>	</a:t>
            </a:r>
            <a:r>
              <a:rPr lang="es-ES_tradnl" i="1" u="sng" dirty="0" smtClean="0"/>
              <a:t>física</a:t>
            </a:r>
            <a:r>
              <a:rPr lang="es-ES_tradnl" i="1" dirty="0" smtClean="0"/>
              <a:t> con un 	cuestionario)</a:t>
            </a:r>
            <a:endParaRPr lang="es-ES_tradnl" dirty="0"/>
          </a:p>
        </p:txBody>
      </p:sp>
      <p:sp>
        <p:nvSpPr>
          <p:cNvPr id="5" name="Rectángulo 4"/>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5218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1) Deben estar acotadas a un contexto claramente definido (situaciones reales).</a:t>
            </a:r>
          </a:p>
          <a:p>
            <a:endParaRPr lang="es-MX" dirty="0"/>
          </a:p>
          <a:p>
            <a:pPr lvl="1"/>
            <a:r>
              <a:rPr lang="es-MX" dirty="0" smtClean="0"/>
              <a:t>“A mayor satisfacción con el entorno laboral, mayor rendimiento”</a:t>
            </a:r>
          </a:p>
          <a:p>
            <a:pPr lvl="1"/>
            <a:endParaRPr lang="es-MX" dirty="0"/>
          </a:p>
          <a:p>
            <a:pPr lvl="1"/>
            <a:r>
              <a:rPr lang="es-MX" dirty="0" smtClean="0"/>
              <a:t>“A mayor afinidad con el profesor, mejor será rendimiento de los estudiantes  </a:t>
            </a:r>
            <a:r>
              <a:rPr lang="es-MX" b="1" u="sng" dirty="0" smtClean="0">
                <a:solidFill>
                  <a:schemeClr val="accent6">
                    <a:lumMod val="75000"/>
                  </a:schemeClr>
                </a:solidFill>
              </a:rPr>
              <a:t>de preparatoria</a:t>
            </a:r>
            <a:r>
              <a:rPr lang="es-MX" dirty="0" smtClean="0"/>
              <a:t>”</a:t>
            </a:r>
          </a:p>
          <a:p>
            <a:pPr lvl="1"/>
            <a:endParaRPr lang="es-MX" dirty="0"/>
          </a:p>
          <a:p>
            <a:pPr lvl="1"/>
            <a:r>
              <a:rPr lang="es-MX" dirty="0" smtClean="0"/>
              <a:t>“A mayor conocimiento sobre biología, es menos probable que se decida no vacunar a un hijo </a:t>
            </a:r>
            <a:r>
              <a:rPr lang="es-MX" b="1" u="sng" dirty="0" smtClean="0">
                <a:solidFill>
                  <a:schemeClr val="accent6">
                    <a:lumMod val="75000"/>
                  </a:schemeClr>
                </a:solidFill>
              </a:rPr>
              <a:t>en personas no religiosas</a:t>
            </a:r>
            <a:r>
              <a:rPr lang="es-MX" dirty="0" smtClean="0"/>
              <a:t>”</a:t>
            </a:r>
          </a:p>
          <a:p>
            <a:pPr lvl="1"/>
            <a:endParaRPr lang="es-MX" dirty="0"/>
          </a:p>
        </p:txBody>
      </p:sp>
      <p:sp>
        <p:nvSpPr>
          <p:cNvPr id="4" name="Rectángulo 3"/>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895627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a:t>
            </a:r>
            <a:endParaRPr lang="es-ES_tradnl" dirty="0"/>
          </a:p>
        </p:txBody>
      </p:sp>
      <p:sp>
        <p:nvSpPr>
          <p:cNvPr id="3" name="Marcador de contenido 2"/>
          <p:cNvSpPr>
            <a:spLocks noGrp="1"/>
          </p:cNvSpPr>
          <p:nvPr>
            <p:ph idx="1"/>
          </p:nvPr>
        </p:nvSpPr>
        <p:spPr/>
        <p:txBody>
          <a:bodyPr/>
          <a:lstStyle/>
          <a:p>
            <a:pPr marL="514350" indent="-514350">
              <a:lnSpc>
                <a:spcPct val="100000"/>
              </a:lnSpc>
              <a:spcBef>
                <a:spcPts val="0"/>
              </a:spcBef>
              <a:buFontTx/>
              <a:buAutoNum type="arabicPeriod" startAt="3"/>
              <a:defRPr/>
            </a:pPr>
            <a:r>
              <a:rPr lang="es-ES_tradnl" b="1" dirty="0" smtClean="0">
                <a:solidFill>
                  <a:srgbClr val="FF0000"/>
                </a:solidFill>
              </a:rPr>
              <a:t>Control y validez interna </a:t>
            </a:r>
            <a:r>
              <a:rPr lang="es-ES_tradnl" dirty="0" smtClean="0"/>
              <a:t>de la situación experimental.</a:t>
            </a:r>
          </a:p>
          <a:p>
            <a:pPr marL="0" indent="0">
              <a:lnSpc>
                <a:spcPct val="100000"/>
              </a:lnSpc>
              <a:spcBef>
                <a:spcPts val="0"/>
              </a:spcBef>
              <a:buNone/>
              <a:defRPr/>
            </a:pPr>
            <a:r>
              <a:rPr lang="es-ES_tradnl" dirty="0"/>
              <a:t>	</a:t>
            </a:r>
          </a:p>
          <a:p>
            <a:pPr marL="0" indent="0">
              <a:lnSpc>
                <a:spcPct val="100000"/>
              </a:lnSpc>
              <a:spcBef>
                <a:spcPts val="0"/>
              </a:spcBef>
              <a:buNone/>
              <a:defRPr/>
            </a:pPr>
            <a:r>
              <a:rPr lang="es-ES_tradnl" dirty="0" smtClean="0"/>
              <a:t>Esto permite que si se observan cambios en la VD, el investigador puede asumir que se debe a su manipulación y no a múltiples factores involucrados. </a:t>
            </a:r>
            <a:endParaRPr lang="es-ES_tradnl" dirty="0"/>
          </a:p>
        </p:txBody>
      </p:sp>
      <p:sp>
        <p:nvSpPr>
          <p:cNvPr id="4" name="Rectángulo 3"/>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99670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52650" y="1007533"/>
            <a:ext cx="7886700" cy="5169430"/>
          </a:xfrm>
        </p:spPr>
        <p:txBody>
          <a:bodyPr>
            <a:normAutofit/>
          </a:bodyPr>
          <a:lstStyle/>
          <a:p>
            <a:pPr marL="0" indent="0">
              <a:lnSpc>
                <a:spcPct val="100000"/>
              </a:lnSpc>
              <a:spcBef>
                <a:spcPts val="0"/>
              </a:spcBef>
              <a:buNone/>
              <a:defRPr/>
            </a:pPr>
            <a:r>
              <a:rPr lang="es-ES_tradnl" dirty="0" smtClean="0"/>
              <a:t>El </a:t>
            </a:r>
            <a:r>
              <a:rPr lang="es-ES_tradnl" b="1" dirty="0" smtClean="0"/>
              <a:t>control en un experimento </a:t>
            </a:r>
            <a:r>
              <a:rPr lang="es-ES_tradnl" dirty="0" smtClean="0"/>
              <a:t>logra la validez interna y se alcanza mediante</a:t>
            </a:r>
            <a:r>
              <a:rPr lang="es-ES_tradnl" dirty="0" smtClean="0"/>
              <a:t>:</a:t>
            </a:r>
          </a:p>
          <a:p>
            <a:pPr marL="0" indent="0">
              <a:lnSpc>
                <a:spcPct val="100000"/>
              </a:lnSpc>
              <a:spcBef>
                <a:spcPts val="0"/>
              </a:spcBef>
              <a:buNone/>
              <a:defRPr/>
            </a:pPr>
            <a:endParaRPr lang="es-ES_tradnl" dirty="0" smtClean="0"/>
          </a:p>
          <a:p>
            <a:pPr lvl="1">
              <a:lnSpc>
                <a:spcPct val="100000"/>
              </a:lnSpc>
              <a:spcBef>
                <a:spcPts val="0"/>
              </a:spcBef>
            </a:pPr>
            <a:r>
              <a:rPr lang="es-ES_tradnl" dirty="0" smtClean="0"/>
              <a:t>Grupos de comparación (al menos 2, experimental/control)</a:t>
            </a:r>
          </a:p>
          <a:p>
            <a:pPr lvl="1">
              <a:lnSpc>
                <a:spcPct val="100000"/>
              </a:lnSpc>
              <a:spcBef>
                <a:spcPts val="0"/>
              </a:spcBef>
            </a:pPr>
            <a:r>
              <a:rPr lang="es-ES_tradnl" dirty="0" smtClean="0"/>
              <a:t>Equivalencia inicial de los grupos (en todo excepto </a:t>
            </a:r>
            <a:r>
              <a:rPr lang="es-ES_tradnl" dirty="0" smtClean="0"/>
              <a:t>VI)</a:t>
            </a:r>
          </a:p>
          <a:p>
            <a:pPr lvl="1">
              <a:lnSpc>
                <a:spcPct val="100000"/>
              </a:lnSpc>
              <a:spcBef>
                <a:spcPts val="0"/>
              </a:spcBef>
            </a:pPr>
            <a:r>
              <a:rPr lang="es-ES_tradnl" dirty="0" smtClean="0"/>
              <a:t>Procurar la </a:t>
            </a:r>
            <a:r>
              <a:rPr lang="es-ES_tradnl" dirty="0" smtClean="0"/>
              <a:t>Validez </a:t>
            </a:r>
            <a:r>
              <a:rPr lang="es-ES_tradnl" dirty="0" smtClean="0"/>
              <a:t>ecológica</a:t>
            </a:r>
          </a:p>
          <a:p>
            <a:pPr marL="457200" lvl="1" indent="0">
              <a:lnSpc>
                <a:spcPct val="100000"/>
              </a:lnSpc>
              <a:spcBef>
                <a:spcPts val="0"/>
              </a:spcBef>
              <a:buNone/>
            </a:pPr>
            <a:endParaRPr lang="es-ES_tradnl" dirty="0"/>
          </a:p>
        </p:txBody>
      </p:sp>
      <p:sp>
        <p:nvSpPr>
          <p:cNvPr id="4" name="Rectángulo 3"/>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165923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60000"/>
              <a:lumOff val="40000"/>
            </a:schemeClr>
          </a:solidFill>
        </p:spPr>
        <p:txBody>
          <a:bodyPr/>
          <a:lstStyle/>
          <a:p>
            <a:r>
              <a:rPr lang="es-ES_tradnl" b="1" dirty="0" smtClean="0"/>
              <a:t>Diseño </a:t>
            </a:r>
            <a:r>
              <a:rPr lang="es-ES_tradnl" b="1" dirty="0" err="1" smtClean="0"/>
              <a:t>cuasiexperimental</a:t>
            </a:r>
            <a:endParaRPr lang="es-ES_tradnl" b="1" dirty="0"/>
          </a:p>
        </p:txBody>
      </p:sp>
      <p:sp>
        <p:nvSpPr>
          <p:cNvPr id="3" name="Marcador de contenido 2"/>
          <p:cNvSpPr>
            <a:spLocks noGrp="1"/>
          </p:cNvSpPr>
          <p:nvPr>
            <p:ph idx="1"/>
          </p:nvPr>
        </p:nvSpPr>
        <p:spPr/>
        <p:txBody>
          <a:bodyPr/>
          <a:lstStyle/>
          <a:p>
            <a:r>
              <a:rPr lang="es-ES_tradnl" dirty="0" smtClean="0"/>
              <a:t>Son diseños con una manipulación deliberada, pero con menos control sobre la equivalencia de los grupos. </a:t>
            </a:r>
          </a:p>
          <a:p>
            <a:r>
              <a:rPr lang="es-ES_tradnl" dirty="0" smtClean="0"/>
              <a:t>En estos diseños, los sujetos o casos no se asignan al azar, sino que los grupos ya están formados:</a:t>
            </a:r>
          </a:p>
          <a:p>
            <a:pPr lvl="1"/>
            <a:r>
              <a:rPr lang="es-ES_tradnl" dirty="0" smtClean="0"/>
              <a:t>Grupos terapéuticos</a:t>
            </a:r>
          </a:p>
          <a:p>
            <a:pPr lvl="1"/>
            <a:r>
              <a:rPr lang="es-ES_tradnl" dirty="0" smtClean="0"/>
              <a:t>Equipos deportivos</a:t>
            </a:r>
          </a:p>
          <a:p>
            <a:pPr lvl="1"/>
            <a:r>
              <a:rPr lang="es-ES_tradnl" dirty="0" smtClean="0"/>
              <a:t>Grupos escolares</a:t>
            </a:r>
            <a:endParaRPr lang="es-ES_tradnl" dirty="0"/>
          </a:p>
        </p:txBody>
      </p:sp>
      <p:sp>
        <p:nvSpPr>
          <p:cNvPr id="4"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77483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60000"/>
              <a:lumOff val="40000"/>
            </a:schemeClr>
          </a:solidFill>
        </p:spPr>
        <p:txBody>
          <a:bodyPr/>
          <a:lstStyle/>
          <a:p>
            <a:r>
              <a:rPr lang="es-ES_tradnl" b="1" dirty="0" smtClean="0"/>
              <a:t>Diseños no experimentales</a:t>
            </a:r>
            <a:endParaRPr lang="es-ES_tradnl" b="1" dirty="0"/>
          </a:p>
        </p:txBody>
      </p:sp>
      <p:sp>
        <p:nvSpPr>
          <p:cNvPr id="3" name="Marcador de contenido 2"/>
          <p:cNvSpPr>
            <a:spLocks noGrp="1"/>
          </p:cNvSpPr>
          <p:nvPr>
            <p:ph idx="1"/>
          </p:nvPr>
        </p:nvSpPr>
        <p:spPr/>
        <p:txBody>
          <a:bodyPr/>
          <a:lstStyle/>
          <a:p>
            <a:r>
              <a:rPr lang="es-ES_tradnl" dirty="0" smtClean="0"/>
              <a:t>Son investigaciones que se realizan sin manipular deliberadamente variables. </a:t>
            </a:r>
            <a:endParaRPr lang="es-ES_tradnl" dirty="0"/>
          </a:p>
          <a:p>
            <a:r>
              <a:rPr lang="es-ES_tradnl" dirty="0" smtClean="0"/>
              <a:t>Se observan los fenómenos tal y como se dan en su contexto natural para poder analizarlos. </a:t>
            </a:r>
          </a:p>
          <a:p>
            <a:pPr lvl="1"/>
            <a:r>
              <a:rPr lang="es-ES_tradnl" dirty="0" smtClean="0"/>
              <a:t>Encuestas de opinión</a:t>
            </a:r>
          </a:p>
          <a:p>
            <a:pPr lvl="1"/>
            <a:r>
              <a:rPr lang="es-ES_tradnl" dirty="0" smtClean="0"/>
              <a:t>Estudios ex post-facto</a:t>
            </a:r>
          </a:p>
          <a:p>
            <a:pPr lvl="1"/>
            <a:r>
              <a:rPr lang="es-ES_tradnl" dirty="0" smtClean="0"/>
              <a:t>Investigación histórica</a:t>
            </a:r>
          </a:p>
          <a:p>
            <a:pPr lvl="1"/>
            <a:r>
              <a:rPr lang="es-ES_tradnl" dirty="0" smtClean="0"/>
              <a:t>Estudios antropológicos</a:t>
            </a:r>
          </a:p>
          <a:p>
            <a:pPr lvl="1"/>
            <a:r>
              <a:rPr lang="es-ES_tradnl" dirty="0" smtClean="0"/>
              <a:t>etc.</a:t>
            </a:r>
            <a:endParaRPr lang="es-ES_tradnl" dirty="0"/>
          </a:p>
        </p:txBody>
      </p:sp>
      <p:sp>
        <p:nvSpPr>
          <p:cNvPr id="4" name="Rectángulo 3"/>
          <p:cNvSpPr/>
          <p:nvPr/>
        </p:nvSpPr>
        <p:spPr>
          <a:xfrm>
            <a:off x="0" y="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103948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Diseños no experimentales</a:t>
            </a:r>
            <a:endParaRPr lang="es-ES_tradnl" dirty="0"/>
          </a:p>
        </p:txBody>
      </p:sp>
      <p:graphicFrame>
        <p:nvGraphicFramePr>
          <p:cNvPr id="4" name="Marcador de contenido 3"/>
          <p:cNvGraphicFramePr>
            <a:graphicFrameLocks noGrp="1"/>
          </p:cNvGraphicFramePr>
          <p:nvPr>
            <p:ph idx="1"/>
            <p:extLst/>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0" y="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0" y="665480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18896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60000"/>
              <a:lumOff val="40000"/>
            </a:schemeClr>
          </a:solidFill>
        </p:spPr>
        <p:txBody>
          <a:bodyPr/>
          <a:lstStyle/>
          <a:p>
            <a:r>
              <a:rPr lang="es-ES_tradnl" b="1" dirty="0" smtClean="0"/>
              <a:t>Estudios de caso</a:t>
            </a:r>
            <a:endParaRPr lang="es-ES_tradnl" b="1" dirty="0"/>
          </a:p>
        </p:txBody>
      </p:sp>
      <p:sp>
        <p:nvSpPr>
          <p:cNvPr id="3" name="Marcador de contenido 2"/>
          <p:cNvSpPr>
            <a:spLocks noGrp="1"/>
          </p:cNvSpPr>
          <p:nvPr>
            <p:ph idx="1"/>
          </p:nvPr>
        </p:nvSpPr>
        <p:spPr/>
        <p:txBody>
          <a:bodyPr/>
          <a:lstStyle/>
          <a:p>
            <a:r>
              <a:rPr lang="es-ES_tradnl" dirty="0" smtClean="0"/>
              <a:t>Son investigaciones sobre un individuo, grupo organización o comunidad, visto y analizado a detalle. </a:t>
            </a:r>
          </a:p>
          <a:p>
            <a:r>
              <a:rPr lang="es-ES_tradnl" dirty="0" smtClean="0"/>
              <a:t>Se pueden utilizar experimentos o diseños no experimentales, y ser tanto longitudinales como transversales. </a:t>
            </a:r>
          </a:p>
          <a:p>
            <a:pPr lvl="1"/>
            <a:r>
              <a:rPr lang="es-ES_tradnl" dirty="0" smtClean="0"/>
              <a:t>Causas de un determinado accidente aéreo (transversal)</a:t>
            </a:r>
          </a:p>
          <a:p>
            <a:pPr lvl="1"/>
            <a:r>
              <a:rPr lang="es-ES_tradnl" dirty="0" smtClean="0"/>
              <a:t>MO de un asesino serial (longitudinal)</a:t>
            </a:r>
          </a:p>
          <a:p>
            <a:pPr lvl="1"/>
            <a:r>
              <a:rPr lang="es-ES_tradnl" dirty="0" smtClean="0"/>
              <a:t>Estudio biográfico (longitudinal)</a:t>
            </a:r>
            <a:endParaRPr lang="es-ES_tradnl" dirty="0"/>
          </a:p>
        </p:txBody>
      </p:sp>
      <p:sp>
        <p:nvSpPr>
          <p:cNvPr id="4" name="Rectángulo 3"/>
          <p:cNvSpPr/>
          <p:nvPr/>
        </p:nvSpPr>
        <p:spPr>
          <a:xfrm>
            <a:off x="0" y="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2876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2) Debe contener definiciones </a:t>
            </a:r>
            <a:r>
              <a:rPr lang="es-MX" b="1" dirty="0" smtClean="0"/>
              <a:t>concretas, claras</a:t>
            </a:r>
            <a:r>
              <a:rPr lang="es-MX" dirty="0" smtClean="0"/>
              <a:t> y </a:t>
            </a:r>
            <a:r>
              <a:rPr lang="es-MX" b="1" dirty="0" smtClean="0"/>
              <a:t>precisas</a:t>
            </a:r>
            <a:r>
              <a:rPr lang="es-MX" dirty="0" smtClean="0"/>
              <a:t>.</a:t>
            </a:r>
          </a:p>
          <a:p>
            <a:endParaRPr lang="es-MX" dirty="0"/>
          </a:p>
          <a:p>
            <a:pPr lvl="1"/>
            <a:r>
              <a:rPr lang="es-MX" dirty="0" smtClean="0">
                <a:solidFill>
                  <a:srgbClr val="C00000"/>
                </a:solidFill>
              </a:rPr>
              <a:t>“La gente que vive en </a:t>
            </a:r>
            <a:r>
              <a:rPr lang="es-MX" u="sng" dirty="0" smtClean="0">
                <a:solidFill>
                  <a:srgbClr val="C00000"/>
                </a:solidFill>
              </a:rPr>
              <a:t>países con alto consumo de chocolate</a:t>
            </a:r>
            <a:r>
              <a:rPr lang="es-MX" dirty="0" smtClean="0">
                <a:solidFill>
                  <a:srgbClr val="C00000"/>
                </a:solidFill>
              </a:rPr>
              <a:t> son más </a:t>
            </a:r>
            <a:r>
              <a:rPr lang="es-MX" u="sng" dirty="0" smtClean="0">
                <a:solidFill>
                  <a:srgbClr val="C00000"/>
                </a:solidFill>
              </a:rPr>
              <a:t>felices</a:t>
            </a:r>
            <a:r>
              <a:rPr lang="es-MX" dirty="0" smtClean="0">
                <a:solidFill>
                  <a:srgbClr val="C00000"/>
                </a:solidFill>
              </a:rPr>
              <a:t>”</a:t>
            </a:r>
          </a:p>
          <a:p>
            <a:pPr lvl="1"/>
            <a:r>
              <a:rPr lang="es-MX" dirty="0" smtClean="0">
                <a:solidFill>
                  <a:srgbClr val="C00000"/>
                </a:solidFill>
              </a:rPr>
              <a:t>“Los </a:t>
            </a:r>
            <a:r>
              <a:rPr lang="es-MX" dirty="0" err="1" smtClean="0">
                <a:solidFill>
                  <a:srgbClr val="C00000"/>
                </a:solidFill>
              </a:rPr>
              <a:t>youtubers</a:t>
            </a:r>
            <a:r>
              <a:rPr lang="es-MX" dirty="0" smtClean="0">
                <a:solidFill>
                  <a:srgbClr val="C00000"/>
                </a:solidFill>
              </a:rPr>
              <a:t> que </a:t>
            </a:r>
            <a:r>
              <a:rPr lang="es-MX" u="sng" dirty="0" smtClean="0">
                <a:solidFill>
                  <a:srgbClr val="C00000"/>
                </a:solidFill>
              </a:rPr>
              <a:t>hacen tutoriales de maquillaje </a:t>
            </a:r>
            <a:r>
              <a:rPr lang="es-MX" dirty="0" smtClean="0">
                <a:solidFill>
                  <a:srgbClr val="C00000"/>
                </a:solidFill>
              </a:rPr>
              <a:t>son más </a:t>
            </a:r>
            <a:r>
              <a:rPr lang="es-MX" u="sng" dirty="0" smtClean="0">
                <a:solidFill>
                  <a:srgbClr val="C00000"/>
                </a:solidFill>
              </a:rPr>
              <a:t>queridos por su público</a:t>
            </a:r>
            <a:r>
              <a:rPr lang="es-MX" dirty="0" smtClean="0">
                <a:solidFill>
                  <a:srgbClr val="C00000"/>
                </a:solidFill>
              </a:rPr>
              <a:t>”</a:t>
            </a:r>
          </a:p>
          <a:p>
            <a:pPr lvl="1"/>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00326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2) Debe contener definiciones </a:t>
            </a:r>
            <a:r>
              <a:rPr lang="es-MX" b="1" dirty="0" smtClean="0"/>
              <a:t>concretas, claras</a:t>
            </a:r>
            <a:r>
              <a:rPr lang="es-MX" dirty="0" smtClean="0"/>
              <a:t> y </a:t>
            </a:r>
            <a:r>
              <a:rPr lang="es-MX" b="1" dirty="0" smtClean="0"/>
              <a:t>precisas</a:t>
            </a:r>
            <a:r>
              <a:rPr lang="es-MX" dirty="0" smtClean="0"/>
              <a:t>.</a:t>
            </a:r>
          </a:p>
          <a:p>
            <a:endParaRPr lang="es-MX" dirty="0"/>
          </a:p>
          <a:p>
            <a:pPr lvl="1"/>
            <a:r>
              <a:rPr lang="es-MX" dirty="0" smtClean="0">
                <a:solidFill>
                  <a:srgbClr val="C00000"/>
                </a:solidFill>
              </a:rPr>
              <a:t>“La gente que vive en países con alto consumo de chocolate son más felices”</a:t>
            </a:r>
          </a:p>
          <a:p>
            <a:pPr lvl="1"/>
            <a:r>
              <a:rPr lang="es-MX" dirty="0" smtClean="0">
                <a:solidFill>
                  <a:srgbClr val="C00000"/>
                </a:solidFill>
              </a:rPr>
              <a:t>“Los </a:t>
            </a:r>
            <a:r>
              <a:rPr lang="es-MX" dirty="0" err="1" smtClean="0">
                <a:solidFill>
                  <a:srgbClr val="C00000"/>
                </a:solidFill>
              </a:rPr>
              <a:t>youtubers</a:t>
            </a:r>
            <a:r>
              <a:rPr lang="es-MX" dirty="0" smtClean="0">
                <a:solidFill>
                  <a:srgbClr val="C00000"/>
                </a:solidFill>
              </a:rPr>
              <a:t> que hacen tutoriales de maquillaje son más queridos por su público”</a:t>
            </a:r>
          </a:p>
          <a:p>
            <a:pPr lvl="1"/>
            <a:endParaRPr lang="es-MX" dirty="0"/>
          </a:p>
          <a:p>
            <a:pPr lvl="1"/>
            <a:r>
              <a:rPr lang="es-MX" dirty="0" smtClean="0">
                <a:solidFill>
                  <a:schemeClr val="accent6">
                    <a:lumMod val="75000"/>
                  </a:schemeClr>
                </a:solidFill>
              </a:rPr>
              <a:t>“En los países con alto consumo de chocolate se reporta una menor tasa de suicidios”</a:t>
            </a:r>
          </a:p>
          <a:p>
            <a:pPr lvl="1"/>
            <a:r>
              <a:rPr lang="es-MX" dirty="0" smtClean="0">
                <a:solidFill>
                  <a:schemeClr val="accent6">
                    <a:lumMod val="75000"/>
                  </a:schemeClr>
                </a:solidFill>
              </a:rPr>
              <a:t>“Los </a:t>
            </a:r>
            <a:r>
              <a:rPr lang="es-MX" dirty="0" err="1" smtClean="0">
                <a:solidFill>
                  <a:schemeClr val="accent6">
                    <a:lumMod val="75000"/>
                  </a:schemeClr>
                </a:solidFill>
              </a:rPr>
              <a:t>youtubers</a:t>
            </a:r>
            <a:r>
              <a:rPr lang="es-MX" dirty="0" smtClean="0">
                <a:solidFill>
                  <a:schemeClr val="accent6">
                    <a:lumMod val="75000"/>
                  </a:schemeClr>
                </a:solidFill>
              </a:rPr>
              <a:t> que hacen tutoriales de maquillaje tienen una mayor cantidad de “</a:t>
            </a:r>
            <a:r>
              <a:rPr lang="es-MX" dirty="0" err="1" smtClean="0">
                <a:solidFill>
                  <a:schemeClr val="accent6">
                    <a:lumMod val="75000"/>
                  </a:schemeClr>
                </a:solidFill>
              </a:rPr>
              <a:t>likes</a:t>
            </a:r>
            <a:r>
              <a:rPr lang="es-MX" dirty="0" smtClean="0">
                <a:solidFill>
                  <a:schemeClr val="accent6">
                    <a:lumMod val="75000"/>
                  </a:schemeClr>
                </a:solidFill>
              </a:rPr>
              <a:t>” acumulados que cualquier otro tipo de </a:t>
            </a:r>
            <a:r>
              <a:rPr lang="es-MX" dirty="0" err="1" smtClean="0">
                <a:solidFill>
                  <a:schemeClr val="accent6">
                    <a:lumMod val="75000"/>
                  </a:schemeClr>
                </a:solidFill>
              </a:rPr>
              <a:t>youtuber</a:t>
            </a:r>
            <a:r>
              <a:rPr lang="es-MX" dirty="0" smtClean="0">
                <a:solidFill>
                  <a:schemeClr val="accent6">
                    <a:lumMod val="75000"/>
                  </a:schemeClr>
                </a:solidFill>
              </a:rPr>
              <a:t>”</a:t>
            </a:r>
            <a:endParaRPr lang="es-MX" dirty="0">
              <a:solidFill>
                <a:schemeClr val="accent6">
                  <a:lumMod val="75000"/>
                </a:schemeClr>
              </a:solidFill>
            </a:endParaRPr>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20286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3) Debe ser </a:t>
            </a:r>
            <a:r>
              <a:rPr lang="es-MX" b="1" dirty="0" smtClean="0"/>
              <a:t>verosímil </a:t>
            </a:r>
          </a:p>
          <a:p>
            <a:pPr marL="457200" lvl="1" indent="0">
              <a:buNone/>
            </a:pPr>
            <a:endParaRPr lang="es-MX" b="1" dirty="0" smtClean="0"/>
          </a:p>
          <a:p>
            <a:pPr lvl="1"/>
            <a:r>
              <a:rPr lang="es-MX" dirty="0" smtClean="0"/>
              <a:t>“Las multas de tránsito varían de forma directamente proporcional al número de pingüinos en el Polo Sur”</a:t>
            </a:r>
          </a:p>
          <a:p>
            <a:pPr lvl="1"/>
            <a:r>
              <a:rPr lang="es-MX" dirty="0" smtClean="0"/>
              <a:t>“Las multas de tránsito varían de forma directamente proporcional al salario mínimo en México”</a:t>
            </a:r>
          </a:p>
          <a:p>
            <a:pPr lvl="1"/>
            <a:endParaRPr lang="es-MX" dirty="0"/>
          </a:p>
          <a:p>
            <a:pPr lvl="1"/>
            <a:r>
              <a:rPr lang="es-MX" dirty="0" smtClean="0">
                <a:solidFill>
                  <a:srgbClr val="FF0000"/>
                </a:solidFill>
              </a:rPr>
              <a:t>“Existe una relación positiva entre el consumo de chocolates y el desarrollo de las habilidades cognitivas”</a:t>
            </a:r>
          </a:p>
          <a:p>
            <a:pPr marL="457200" lvl="1" indent="0">
              <a:buNone/>
            </a:pPr>
            <a:endParaRPr lang="es-MX" dirty="0" smtClean="0"/>
          </a:p>
          <a:p>
            <a:endParaRPr lang="es-MX" b="1" dirty="0"/>
          </a:p>
          <a:p>
            <a:pPr lvl="1"/>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41189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4) Debe ser </a:t>
            </a:r>
            <a:r>
              <a:rPr lang="es-MX" b="1" dirty="0" err="1" smtClean="0"/>
              <a:t>falseable</a:t>
            </a:r>
            <a:r>
              <a:rPr lang="es-MX" b="1" dirty="0" smtClean="0"/>
              <a:t> </a:t>
            </a:r>
            <a:r>
              <a:rPr lang="es-MX" dirty="0" smtClean="0"/>
              <a:t>y estar planteada en términos de variables que puedan ser observadas y medidas.</a:t>
            </a:r>
          </a:p>
          <a:p>
            <a:endParaRPr lang="es-MX" dirty="0"/>
          </a:p>
          <a:p>
            <a:pPr lvl="1"/>
            <a:r>
              <a:rPr lang="es-MX" dirty="0" smtClean="0">
                <a:solidFill>
                  <a:srgbClr val="C00000"/>
                </a:solidFill>
              </a:rPr>
              <a:t>“A la gente buena le va mejor en la vida”</a:t>
            </a:r>
          </a:p>
          <a:p>
            <a:pPr lvl="1"/>
            <a:r>
              <a:rPr lang="es-MX" dirty="0" smtClean="0"/>
              <a:t>“Las personas que realizan al menos una actividad altruista al mes reporta niveles más altos de satisfacción personal”</a:t>
            </a:r>
            <a:endParaRPr lang="es-MX" dirty="0"/>
          </a:p>
          <a:p>
            <a:pPr lvl="1"/>
            <a:endParaRPr lang="es-MX" dirty="0" smtClean="0"/>
          </a:p>
          <a:p>
            <a:pPr lvl="1"/>
            <a:r>
              <a:rPr lang="es-MX" dirty="0" smtClean="0">
                <a:solidFill>
                  <a:srgbClr val="C00000"/>
                </a:solidFill>
              </a:rPr>
              <a:t>“Las parejas que comparten sus miedos e inseguridades se aman más”</a:t>
            </a:r>
          </a:p>
          <a:p>
            <a:pPr lvl="1"/>
            <a:r>
              <a:rPr lang="es-MX" dirty="0" smtClean="0"/>
              <a:t>“Las parejas conformadas por personas que comparten la misma carrera reportan sentirse más satisfechas con su relación”</a:t>
            </a:r>
          </a:p>
          <a:p>
            <a:pPr marL="457200" lvl="1" indent="0">
              <a:buNone/>
            </a:pPr>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90046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2606</Words>
  <Application>Microsoft Office PowerPoint</Application>
  <PresentationFormat>Panorámica</PresentationFormat>
  <Paragraphs>411</Paragraphs>
  <Slides>55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55</vt:i4>
      </vt:variant>
    </vt:vector>
  </HeadingPairs>
  <TitlesOfParts>
    <vt:vector size="60" baseType="lpstr">
      <vt:lpstr>AR ESSENCE</vt:lpstr>
      <vt:lpstr>Arial</vt:lpstr>
      <vt:lpstr>Calibri</vt:lpstr>
      <vt:lpstr>Calibri Light</vt:lpstr>
      <vt:lpstr>Tema de Office</vt:lpstr>
      <vt:lpstr>Cierre de Unidad: Hipótesis, Variables y Método</vt:lpstr>
      <vt:lpstr>Hipótesis</vt:lpstr>
      <vt:lpstr>¿De dónde surgen las Hipótesis?</vt:lpstr>
      <vt:lpstr>¿De dónde surgen las Hipótesis?</vt:lpstr>
      <vt:lpstr>Características de una Hipótesis</vt:lpstr>
      <vt:lpstr>Características de una Hipótesis</vt:lpstr>
      <vt:lpstr>Características de una Hipótesis</vt:lpstr>
      <vt:lpstr>Características de una Hipótesis</vt:lpstr>
      <vt:lpstr>Características de una Hipótesis</vt:lpstr>
      <vt:lpstr>Características de una Hipótesis</vt:lpstr>
      <vt:lpstr>Características de una Hipótesis</vt:lpstr>
      <vt:lpstr>¿Para qué sirve una Hipótesis?</vt:lpstr>
      <vt:lpstr>¿Para qué sirve una Hipótesis?</vt:lpstr>
      <vt:lpstr>Presentación de PowerPoint</vt:lpstr>
      <vt:lpstr>Hipótesis</vt:lpstr>
      <vt:lpstr>Definición de variables contenidas en una hipótesis</vt:lpstr>
      <vt:lpstr>Variable</vt:lpstr>
      <vt:lpstr>Ejemplos </vt:lpstr>
      <vt:lpstr>Definición de variables contenidas en una hipótesis</vt:lpstr>
      <vt:lpstr>Tipos:</vt:lpstr>
      <vt:lpstr>1) Hipótesis de Investigación</vt:lpstr>
      <vt:lpstr>1) Hipótesis de Investigación</vt:lpstr>
      <vt:lpstr>1) Hipótesis de Investigación</vt:lpstr>
      <vt:lpstr>1) Hipótesis de Investigación</vt:lpstr>
      <vt:lpstr>1) Hipótesis de Investigación</vt:lpstr>
      <vt:lpstr>1) Hipótesis de Investigación</vt:lpstr>
      <vt:lpstr>2) Hipótesis Nula</vt:lpstr>
      <vt:lpstr>3) Hipótesis Alternativa</vt:lpstr>
      <vt:lpstr>¡Cuidado!</vt:lpstr>
      <vt:lpstr>¡Cuidado!</vt:lpstr>
      <vt:lpstr>¡Cuidado!</vt:lpstr>
      <vt:lpstr>¡Cuidado!</vt:lpstr>
      <vt:lpstr>Presentación de PowerPoint</vt:lpstr>
      <vt:lpstr>Presentación de PowerPoint</vt:lpstr>
      <vt:lpstr>Presentación de PowerPoint</vt:lpstr>
      <vt:lpstr>¡Cuidado!</vt:lpstr>
      <vt:lpstr>¿Qué es la prueba de hipótesis?</vt:lpstr>
      <vt:lpstr>¿Qué es la prueba de hipótesis?</vt:lpstr>
      <vt:lpstr>Acerca del Diseño</vt:lpstr>
      <vt:lpstr>¿Cuáles son los tipos de investigación?</vt:lpstr>
      <vt:lpstr>¿Cuáles son los tipos de investigación?</vt:lpstr>
      <vt:lpstr>Diseño de investigación </vt:lpstr>
      <vt:lpstr> </vt:lpstr>
      <vt:lpstr> </vt:lpstr>
      <vt:lpstr>Diseños experimentales </vt:lpstr>
      <vt:lpstr>Diseños experimentales</vt:lpstr>
      <vt:lpstr>Características</vt:lpstr>
      <vt:lpstr>Características</vt:lpstr>
      <vt:lpstr>Características</vt:lpstr>
      <vt:lpstr>Características</vt:lpstr>
      <vt:lpstr>Presentación de PowerPoint</vt:lpstr>
      <vt:lpstr>Diseño cuasiexperimental</vt:lpstr>
      <vt:lpstr>Diseños no experimentales</vt:lpstr>
      <vt:lpstr>Diseños no experimentales</vt:lpstr>
      <vt:lpstr>Estudios de caso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Alejandro</cp:lastModifiedBy>
  <cp:revision>9</cp:revision>
  <dcterms:created xsi:type="dcterms:W3CDTF">2019-02-14T23:11:27Z</dcterms:created>
  <dcterms:modified xsi:type="dcterms:W3CDTF">2019-02-18T19:11:21Z</dcterms:modified>
</cp:coreProperties>
</file>