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87" r:id="rId5"/>
    <p:sldId id="265" r:id="rId6"/>
    <p:sldId id="282" r:id="rId7"/>
    <p:sldId id="283" r:id="rId8"/>
    <p:sldId id="299" r:id="rId9"/>
    <p:sldId id="284" r:id="rId10"/>
    <p:sldId id="285" r:id="rId11"/>
    <p:sldId id="281" r:id="rId12"/>
    <p:sldId id="266" r:id="rId13"/>
    <p:sldId id="301" r:id="rId14"/>
    <p:sldId id="300" r:id="rId15"/>
    <p:sldId id="310" r:id="rId16"/>
    <p:sldId id="279" r:id="rId17"/>
    <p:sldId id="311" r:id="rId18"/>
    <p:sldId id="278" r:id="rId19"/>
    <p:sldId id="314" r:id="rId20"/>
    <p:sldId id="288" r:id="rId21"/>
    <p:sldId id="289" r:id="rId22"/>
    <p:sldId id="312" r:id="rId23"/>
    <p:sldId id="290" r:id="rId24"/>
    <p:sldId id="291" r:id="rId25"/>
    <p:sldId id="292" r:id="rId26"/>
    <p:sldId id="308" r:id="rId27"/>
    <p:sldId id="315" r:id="rId28"/>
    <p:sldId id="293" r:id="rId29"/>
    <p:sldId id="309" r:id="rId30"/>
    <p:sldId id="294" r:id="rId31"/>
    <p:sldId id="313" r:id="rId32"/>
    <p:sldId id="302" r:id="rId33"/>
    <p:sldId id="304" r:id="rId34"/>
    <p:sldId id="305" r:id="rId35"/>
    <p:sldId id="303" r:id="rId36"/>
    <p:sldId id="295" r:id="rId37"/>
    <p:sldId id="296" r:id="rId38"/>
    <p:sldId id="318" r:id="rId39"/>
    <p:sldId id="316" r:id="rId40"/>
    <p:sldId id="269" r:id="rId41"/>
    <p:sldId id="320" r:id="rId42"/>
    <p:sldId id="321" r:id="rId43"/>
    <p:sldId id="319" r:id="rId44"/>
    <p:sldId id="271" r:id="rId45"/>
    <p:sldId id="325" r:id="rId46"/>
    <p:sldId id="276" r:id="rId47"/>
    <p:sldId id="326" r:id="rId48"/>
    <p:sldId id="327" r:id="rId49"/>
    <p:sldId id="328" r:id="rId50"/>
    <p:sldId id="329" r:id="rId51"/>
    <p:sldId id="330" r:id="rId52"/>
    <p:sldId id="323" r:id="rId53"/>
    <p:sldId id="322" r:id="rId54"/>
    <p:sldId id="332" r:id="rId55"/>
    <p:sldId id="334" r:id="rId56"/>
    <p:sldId id="335" r:id="rId57"/>
    <p:sldId id="336" r:id="rId58"/>
    <p:sldId id="337" r:id="rId59"/>
    <p:sldId id="339" r:id="rId60"/>
    <p:sldId id="338" r:id="rId61"/>
    <p:sldId id="268" r:id="rId6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6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4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6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0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8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0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5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2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5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5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1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3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on121106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on121106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on121106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wallpaper figuras geomÃ©tr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66057" y="406400"/>
            <a:ext cx="11205029" cy="62121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 rot="332359">
            <a:off x="7765374" y="5017029"/>
            <a:ext cx="3081867" cy="79586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828" y="112485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MX" sz="10000" b="1" dirty="0" smtClean="0">
                <a:latin typeface="AR ESSENCE" panose="02000000000000000000" pitchFamily="2" charset="0"/>
              </a:rPr>
              <a:t>Metodología</a:t>
            </a:r>
            <a:endParaRPr lang="es-MX" sz="10000" b="1" dirty="0">
              <a:latin typeface="AR ESSENCE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426085">
            <a:off x="7806025" y="5230278"/>
            <a:ext cx="2917371" cy="466726"/>
          </a:xfrm>
        </p:spPr>
        <p:txBody>
          <a:bodyPr/>
          <a:lstStyle/>
          <a:p>
            <a:r>
              <a:rPr lang="es-MX" dirty="0" smtClean="0"/>
              <a:t>por Adriana Chávez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0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8788400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9118599" y="1645179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</a:t>
            </a:r>
            <a:r>
              <a:rPr lang="es-MX" b="1" dirty="0" smtClean="0"/>
              <a:t>:</a:t>
            </a:r>
          </a:p>
          <a:p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165166" y="2653802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0" y="-190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357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4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Afirmación que representa las ideas </a:t>
            </a:r>
            <a:r>
              <a:rPr lang="es-MX" b="1" u="sng" dirty="0" smtClean="0"/>
              <a:t>iniciales</a:t>
            </a:r>
            <a:r>
              <a:rPr lang="es-MX" dirty="0" smtClean="0"/>
              <a:t> que se tienen acerca de la relación que existe entre dos o más variables.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b="1" dirty="0" smtClean="0"/>
              <a:t>Ejemplo</a:t>
            </a:r>
            <a:r>
              <a:rPr lang="es-MX" b="1" dirty="0" smtClean="0"/>
              <a:t>: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</a:t>
            </a:r>
            <a:r>
              <a:rPr lang="es-MX" dirty="0" smtClean="0"/>
              <a:t>El </a:t>
            </a:r>
            <a:r>
              <a:rPr lang="es-MX" u="sng" dirty="0" smtClean="0"/>
              <a:t>número de asaltos reportados</a:t>
            </a:r>
            <a:r>
              <a:rPr lang="es-MX" dirty="0" smtClean="0"/>
              <a:t> en Iztapalapa mantiene una relación directamente proporcional con la </a:t>
            </a:r>
            <a:r>
              <a:rPr lang="es-MX" u="sng" dirty="0" smtClean="0"/>
              <a:t>tasa de desempleo</a:t>
            </a:r>
            <a:r>
              <a:rPr lang="es-MX" dirty="0" smtClean="0"/>
              <a:t>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8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Puede concebirse como una “respuesta tentativa” a la pregunta de investigación que se busca poner a prueba.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MX" dirty="0" smtClean="0"/>
              <a:t>¿La alta incidencia de asaltos en Iztapalapa guarda alguna relación con la falta de oportunidades para obtener un empleo honesto en esta misma región?</a:t>
            </a:r>
            <a:endParaRPr lang="es-MX" dirty="0" smtClean="0"/>
          </a:p>
          <a:p>
            <a:pPr lvl="1"/>
            <a:r>
              <a:rPr lang="es-MX" dirty="0" smtClean="0"/>
              <a:t>“El número de asaltos reportados en Iztapalapa mantiene una relación directamente proporcional con la tasa de desempleo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trata de </a:t>
            </a:r>
            <a:r>
              <a:rPr lang="es-MX" b="1" u="sng" dirty="0" smtClean="0"/>
              <a:t>afirmaciones sujetas a comprobación empírica</a:t>
            </a:r>
            <a:r>
              <a:rPr lang="es-MX" dirty="0" smtClean="0"/>
              <a:t>, es decir, a ser cotejadas contra la evidencia del mundo real recabada.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trata de </a:t>
            </a:r>
            <a:r>
              <a:rPr lang="es-MX" b="1" u="sng" dirty="0" smtClean="0"/>
              <a:t>afirmaciones sujetas a comprobación empírica</a:t>
            </a:r>
            <a:r>
              <a:rPr lang="es-MX" dirty="0" smtClean="0"/>
              <a:t>, es decir, a ser cotejadas contra la evidencia del mundo real recabada.</a:t>
            </a:r>
          </a:p>
          <a:p>
            <a:endParaRPr lang="es-MX" dirty="0"/>
          </a:p>
          <a:p>
            <a:pPr lvl="1"/>
            <a:r>
              <a:rPr lang="es-MX" b="1" i="1" dirty="0" smtClean="0"/>
              <a:t>Más ejemplos</a:t>
            </a:r>
            <a:r>
              <a:rPr lang="es-MX" dirty="0" smtClean="0"/>
              <a:t>:</a:t>
            </a:r>
          </a:p>
          <a:p>
            <a:pPr lvl="2"/>
            <a:r>
              <a:rPr lang="es-MX" dirty="0" smtClean="0"/>
              <a:t>Hay una mayor </a:t>
            </a:r>
            <a:r>
              <a:rPr lang="es-MX" u="sng" dirty="0" smtClean="0"/>
              <a:t>prevalencia de cáncer de pulmón</a:t>
            </a:r>
            <a:r>
              <a:rPr lang="es-MX" dirty="0" smtClean="0"/>
              <a:t> en personas que </a:t>
            </a:r>
            <a:r>
              <a:rPr lang="es-MX" u="sng" dirty="0" smtClean="0"/>
              <a:t>fuman tabaco</a:t>
            </a:r>
            <a:r>
              <a:rPr lang="es-MX" dirty="0" smtClean="0"/>
              <a:t> que en personas que no fuman tabaco</a:t>
            </a:r>
            <a:endParaRPr lang="es-MX" dirty="0" smtClean="0"/>
          </a:p>
          <a:p>
            <a:pPr lvl="2"/>
            <a:r>
              <a:rPr lang="es-MX" dirty="0" smtClean="0"/>
              <a:t>Hay un mayor </a:t>
            </a:r>
            <a:r>
              <a:rPr lang="es-MX" u="sng" dirty="0" smtClean="0"/>
              <a:t>número de embarazos </a:t>
            </a:r>
            <a:r>
              <a:rPr lang="es-MX" u="sng" dirty="0" smtClean="0"/>
              <a:t>adolescentes</a:t>
            </a:r>
            <a:r>
              <a:rPr lang="es-MX" dirty="0" smtClean="0"/>
              <a:t> </a:t>
            </a:r>
            <a:r>
              <a:rPr lang="es-MX" dirty="0" smtClean="0"/>
              <a:t>en países donde la </a:t>
            </a:r>
            <a:r>
              <a:rPr lang="es-MX" u="sng" dirty="0" smtClean="0"/>
              <a:t>educación sexual</a:t>
            </a:r>
            <a:r>
              <a:rPr lang="es-MX" dirty="0" smtClean="0"/>
              <a:t> es limitada</a:t>
            </a:r>
            <a:r>
              <a:rPr lang="es-MX" dirty="0" smtClean="0"/>
              <a:t>.</a:t>
            </a:r>
          </a:p>
          <a:p>
            <a:pPr lvl="2"/>
            <a:r>
              <a:rPr lang="es-MX" dirty="0" smtClean="0"/>
              <a:t>Hay un menor </a:t>
            </a:r>
            <a:r>
              <a:rPr lang="es-MX" u="sng" dirty="0" smtClean="0"/>
              <a:t>número de casos de corrupción</a:t>
            </a:r>
            <a:r>
              <a:rPr lang="es-MX" dirty="0" smtClean="0"/>
              <a:t> en países donde el </a:t>
            </a:r>
            <a:r>
              <a:rPr lang="es-MX" u="sng" dirty="0" smtClean="0"/>
              <a:t>salario de los policías </a:t>
            </a:r>
            <a:r>
              <a:rPr lang="es-MX" dirty="0" smtClean="0"/>
              <a:t>es mayor.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 las </a:t>
            </a:r>
            <a:r>
              <a:rPr lang="es-MX" b="1" dirty="0" smtClean="0"/>
              <a:t>observaciones e interacciones previas</a:t>
            </a:r>
            <a:r>
              <a:rPr lang="es-MX" dirty="0" smtClean="0"/>
              <a:t> con el mundo real y el fenómeno de </a:t>
            </a:r>
            <a:r>
              <a:rPr lang="es-MX" dirty="0" smtClean="0"/>
              <a:t>interés.</a:t>
            </a:r>
            <a:endParaRPr lang="es-MX" dirty="0" smtClean="0"/>
          </a:p>
          <a:p>
            <a:endParaRPr lang="es-MX" dirty="0"/>
          </a:p>
          <a:p>
            <a:pPr lvl="1"/>
            <a:r>
              <a:rPr lang="es-MX" b="1" dirty="0" smtClean="0"/>
              <a:t>Ejemplo</a:t>
            </a:r>
            <a:r>
              <a:rPr lang="es-MX" b="1" dirty="0" smtClean="0"/>
              <a:t>:</a:t>
            </a:r>
          </a:p>
          <a:p>
            <a:pPr lvl="2"/>
            <a:r>
              <a:rPr lang="es-MX" dirty="0" smtClean="0"/>
              <a:t>“Cuando mi mamá me llama utilizando mi nombre completo, está enojada conmigo”</a:t>
            </a:r>
          </a:p>
          <a:p>
            <a:pPr lvl="2"/>
            <a:r>
              <a:rPr lang="es-MX" dirty="0" smtClean="0"/>
              <a:t>“</a:t>
            </a:r>
            <a:r>
              <a:rPr lang="es-MX" dirty="0" smtClean="0"/>
              <a:t>Cada año la temperatura en verano es mayor”</a:t>
            </a:r>
          </a:p>
          <a:p>
            <a:pPr lvl="2"/>
            <a:r>
              <a:rPr lang="es-MX" dirty="0" smtClean="0"/>
              <a:t>“Cada año el número de días que </a:t>
            </a:r>
            <a:r>
              <a:rPr lang="es-MX" dirty="0" smtClean="0"/>
              <a:t>llueve en verano es menor”</a:t>
            </a:r>
            <a:endParaRPr lang="es-MX" dirty="0" smtClean="0"/>
          </a:p>
          <a:p>
            <a:pPr lvl="2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0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 las </a:t>
            </a:r>
            <a:r>
              <a:rPr lang="es-MX" b="1" dirty="0" smtClean="0"/>
              <a:t>observaciones e interacciones previas</a:t>
            </a:r>
            <a:r>
              <a:rPr lang="es-MX" dirty="0" smtClean="0"/>
              <a:t> con el mundo real y el fenómeno de </a:t>
            </a:r>
            <a:r>
              <a:rPr lang="es-MX" dirty="0" smtClean="0"/>
              <a:t>interés.</a:t>
            </a:r>
            <a:endParaRPr lang="es-MX" dirty="0" smtClean="0"/>
          </a:p>
          <a:p>
            <a:endParaRPr lang="es-MX" dirty="0"/>
          </a:p>
          <a:p>
            <a:pPr lvl="1"/>
            <a:r>
              <a:rPr lang="es-MX" b="1" dirty="0" smtClean="0"/>
              <a:t>Ejemplo</a:t>
            </a:r>
            <a:r>
              <a:rPr lang="es-MX" b="1" dirty="0" smtClean="0"/>
              <a:t>:</a:t>
            </a:r>
          </a:p>
          <a:p>
            <a:pPr lvl="2"/>
            <a:r>
              <a:rPr lang="es-MX" dirty="0" smtClean="0"/>
              <a:t>“Cuando </a:t>
            </a:r>
            <a:r>
              <a:rPr lang="es-MX" u="sng" dirty="0" smtClean="0"/>
              <a:t>mi mamá me llama</a:t>
            </a:r>
            <a:r>
              <a:rPr lang="es-MX" dirty="0" smtClean="0"/>
              <a:t> utilizando mi nombre completo, </a:t>
            </a:r>
            <a:r>
              <a:rPr lang="es-MX" u="sng" dirty="0" smtClean="0"/>
              <a:t>está enojada</a:t>
            </a:r>
            <a:r>
              <a:rPr lang="es-MX" dirty="0" smtClean="0"/>
              <a:t> conmigo”</a:t>
            </a:r>
          </a:p>
          <a:p>
            <a:pPr lvl="2"/>
            <a:r>
              <a:rPr lang="es-MX" dirty="0" smtClean="0"/>
              <a:t>“</a:t>
            </a:r>
            <a:r>
              <a:rPr lang="es-MX" dirty="0" smtClean="0"/>
              <a:t>Cada </a:t>
            </a:r>
            <a:r>
              <a:rPr lang="es-MX" u="sng" dirty="0" smtClean="0"/>
              <a:t>año</a:t>
            </a:r>
            <a:r>
              <a:rPr lang="es-MX" dirty="0" smtClean="0"/>
              <a:t> la </a:t>
            </a:r>
            <a:r>
              <a:rPr lang="es-MX" u="sng" dirty="0" smtClean="0"/>
              <a:t>temperatura en verano</a:t>
            </a:r>
            <a:r>
              <a:rPr lang="es-MX" dirty="0" smtClean="0"/>
              <a:t> es mayor”</a:t>
            </a:r>
          </a:p>
          <a:p>
            <a:pPr lvl="2"/>
            <a:r>
              <a:rPr lang="es-MX" dirty="0" smtClean="0"/>
              <a:t>“Cada </a:t>
            </a:r>
            <a:r>
              <a:rPr lang="es-MX" u="sng" dirty="0" smtClean="0"/>
              <a:t>año</a:t>
            </a:r>
            <a:r>
              <a:rPr lang="es-MX" dirty="0" smtClean="0"/>
              <a:t> el </a:t>
            </a:r>
            <a:r>
              <a:rPr lang="es-MX" u="sng" dirty="0" smtClean="0"/>
              <a:t>número de días que </a:t>
            </a:r>
            <a:r>
              <a:rPr lang="es-MX" u="sng" dirty="0" smtClean="0"/>
              <a:t>llueve en verano</a:t>
            </a:r>
            <a:r>
              <a:rPr lang="es-MX" dirty="0" smtClean="0"/>
              <a:t> es menor”</a:t>
            </a:r>
            <a:endParaRPr lang="es-MX" dirty="0" smtClean="0"/>
          </a:p>
          <a:p>
            <a:pPr lvl="2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9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el marco de la </a:t>
            </a:r>
            <a:r>
              <a:rPr lang="es-MX" b="1" dirty="0" smtClean="0"/>
              <a:t>investigación científica</a:t>
            </a:r>
            <a:r>
              <a:rPr lang="es-MX" dirty="0" smtClean="0"/>
              <a:t>, las Hipótesis que guían la investigación parten de un sustento sólido: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Del marco teórico y la literatura revisada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Del planteamiento del problema que interesa </a:t>
            </a:r>
            <a:r>
              <a:rPr lang="es-MX" dirty="0" smtClean="0"/>
              <a:t>estudiar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Analogías entre fenómenos contenidos en contextos </a:t>
            </a:r>
            <a:r>
              <a:rPr lang="es-MX" dirty="0" smtClean="0"/>
              <a:t>distintos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1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Revisión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799" y="1329267"/>
            <a:ext cx="9746673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</a:t>
            </a:r>
            <a:r>
              <a:rPr lang="es-MX" b="1" dirty="0" smtClean="0"/>
              <a:t>:</a:t>
            </a:r>
          </a:p>
          <a:p>
            <a:endParaRPr lang="es-MX" b="1" dirty="0" smtClean="0"/>
          </a:p>
          <a:p>
            <a:r>
              <a:rPr lang="es-MX" u="sng" dirty="0" smtClean="0"/>
              <a:t>Trastornos alimenticios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841919"/>
            <a:ext cx="9017771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Existe una mayor incidencia de Trastornos Alimenticios en mujeres que en hombres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Existe un mayor número de casos de Trastorno Alimenticio en adolescentes y jóvenes adultos, que en niños y adultos mayores</a:t>
            </a:r>
            <a:r>
              <a:rPr lang="es-MX" dirty="0" smtClean="0"/>
              <a:t>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6"/>
          <p:cNvSpPr txBox="1"/>
          <p:nvPr/>
        </p:nvSpPr>
        <p:spPr>
          <a:xfrm>
            <a:off x="3623732" y="1606862"/>
            <a:ext cx="639310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Pregunta de investigaci</a:t>
            </a:r>
            <a:r>
              <a:rPr lang="es-MX" b="1" dirty="0" smtClean="0"/>
              <a:t>ón</a:t>
            </a:r>
            <a:r>
              <a:rPr lang="es-MX" b="1" dirty="0" smtClean="0"/>
              <a:t>:</a:t>
            </a:r>
          </a:p>
          <a:p>
            <a:r>
              <a:rPr lang="es-MX" dirty="0" smtClean="0"/>
              <a:t>¿Cuáles son las principales </a:t>
            </a:r>
            <a:r>
              <a:rPr lang="es-MX" u="sng" dirty="0" smtClean="0"/>
              <a:t>características de las personas </a:t>
            </a:r>
            <a:r>
              <a:rPr lang="es-MX" dirty="0" smtClean="0"/>
              <a:t>que  tienen una mayor </a:t>
            </a:r>
            <a:r>
              <a:rPr lang="es-MX" u="sng" dirty="0" smtClean="0"/>
              <a:t>propensi</a:t>
            </a:r>
            <a:r>
              <a:rPr lang="es-MX" u="sng" dirty="0" smtClean="0"/>
              <a:t>ón</a:t>
            </a:r>
            <a:r>
              <a:rPr lang="es-MX" u="sng" dirty="0" smtClean="0"/>
              <a:t> a padecer un Trastorno Alimenticio</a:t>
            </a:r>
            <a:r>
              <a:rPr lang="es-MX" dirty="0" smtClean="0"/>
              <a:t>?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221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2387600"/>
          </a:xfrm>
        </p:spPr>
        <p:txBody>
          <a:bodyPr/>
          <a:lstStyle/>
          <a:p>
            <a:r>
              <a:rPr lang="es-MX" dirty="0" smtClean="0"/>
              <a:t>Introducción a 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variables </a:t>
            </a:r>
            <a:r>
              <a:rPr lang="es-MX" b="1" dirty="0" smtClean="0"/>
              <a:t>e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b="1" dirty="0" smtClean="0">
                <a:solidFill>
                  <a:srgbClr val="C00000"/>
                </a:solidFill>
              </a:rPr>
              <a:t>hipótesis</a:t>
            </a:r>
            <a:endParaRPr lang="es-MX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80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</a:t>
            </a:r>
            <a:r>
              <a:rPr lang="es-MX" dirty="0" smtClean="0"/>
              <a:t>sobre biología, es menos probable que se decida no vacunar a un hijo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</a:t>
            </a:r>
            <a:r>
              <a:rPr lang="es-MX" u="sng" dirty="0" smtClean="0">
                <a:solidFill>
                  <a:srgbClr val="C00000"/>
                </a:solidFill>
              </a:rPr>
              <a:t>países con alto consumo de chocolate</a:t>
            </a:r>
            <a:r>
              <a:rPr lang="es-MX" dirty="0" smtClean="0">
                <a:solidFill>
                  <a:srgbClr val="C00000"/>
                </a:solidFill>
              </a:rPr>
              <a:t> son más </a:t>
            </a:r>
            <a:r>
              <a:rPr lang="es-MX" u="sng" dirty="0" smtClean="0">
                <a:solidFill>
                  <a:srgbClr val="C00000"/>
                </a:solidFill>
              </a:rPr>
              <a:t>felices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</a:t>
            </a:r>
            <a:r>
              <a:rPr lang="es-MX" u="sng" dirty="0" smtClean="0">
                <a:solidFill>
                  <a:srgbClr val="C00000"/>
                </a:solidFill>
              </a:rPr>
              <a:t>hacen tutoriales de maquillaje </a:t>
            </a:r>
            <a:r>
              <a:rPr lang="es-MX" dirty="0" smtClean="0">
                <a:solidFill>
                  <a:srgbClr val="C00000"/>
                </a:solidFill>
              </a:rPr>
              <a:t>son más </a:t>
            </a:r>
            <a:r>
              <a:rPr lang="es-MX" u="sng" dirty="0" smtClean="0">
                <a:solidFill>
                  <a:srgbClr val="C00000"/>
                </a:solidFill>
              </a:rPr>
              <a:t>queridos por su público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3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</a:t>
            </a:r>
            <a:r>
              <a:rPr lang="es-MX" dirty="0" smtClean="0"/>
              <a:t>Debe </a:t>
            </a:r>
            <a:r>
              <a:rPr lang="es-MX" dirty="0" smtClean="0"/>
              <a:t>ser </a:t>
            </a:r>
            <a:r>
              <a:rPr lang="es-MX" b="1" dirty="0" err="1" smtClean="0"/>
              <a:t>falseable</a:t>
            </a:r>
            <a:r>
              <a:rPr lang="es-MX" b="1" dirty="0" smtClean="0"/>
              <a:t> </a:t>
            </a:r>
            <a:r>
              <a:rPr lang="es-MX" dirty="0" smtClean="0"/>
              <a:t>y estar </a:t>
            </a:r>
            <a:r>
              <a:rPr lang="es-MX" dirty="0" smtClean="0"/>
              <a:t>planteada </a:t>
            </a:r>
            <a:r>
              <a:rPr lang="es-MX" dirty="0" smtClean="0"/>
              <a:t>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</a:t>
            </a:r>
            <a:r>
              <a:rPr lang="es-MX" dirty="0" smtClean="0"/>
              <a:t>estado de ánimo de las personas al momento de dormir”</a:t>
            </a:r>
            <a:endParaRPr lang="es-MX" dirty="0" smtClean="0"/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1) Deben estar acotadas a un </a:t>
            </a:r>
            <a:r>
              <a:rPr lang="es-MX" b="1" dirty="0" smtClean="0"/>
              <a:t>contexto claramente definido </a:t>
            </a:r>
            <a:r>
              <a:rPr lang="es-MX" dirty="0" smtClean="0"/>
              <a:t>(situaciones reales).</a:t>
            </a:r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Debe contener definiciones </a:t>
            </a:r>
            <a:r>
              <a:rPr lang="es-MX" b="1" dirty="0"/>
              <a:t>concretas, claras</a:t>
            </a:r>
            <a:r>
              <a:rPr lang="es-MX" dirty="0"/>
              <a:t> y </a:t>
            </a:r>
            <a:r>
              <a:rPr lang="es-MX" b="1" dirty="0"/>
              <a:t>precisas</a:t>
            </a:r>
            <a:r>
              <a:rPr lang="es-MX" dirty="0" smtClean="0"/>
              <a:t>.</a:t>
            </a:r>
          </a:p>
          <a:p>
            <a:endParaRPr lang="es-ES" dirty="0" smtClean="0"/>
          </a:p>
          <a:p>
            <a:r>
              <a:rPr lang="es-MX" dirty="0"/>
              <a:t>3) Debe ser </a:t>
            </a:r>
            <a:r>
              <a:rPr lang="es-MX" b="1" dirty="0"/>
              <a:t>verosímil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Deben ser </a:t>
            </a:r>
            <a:r>
              <a:rPr lang="es-MX" b="1" dirty="0" err="1"/>
              <a:t>falseables</a:t>
            </a:r>
            <a:r>
              <a:rPr lang="es-MX" b="1" dirty="0"/>
              <a:t> </a:t>
            </a:r>
            <a:r>
              <a:rPr lang="es-MX" dirty="0"/>
              <a:t>y estar planteadas en términos de variables que puedan ser observadas y medidas.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MX" dirty="0"/>
              <a:t>5) Deben ser consistentes con las </a:t>
            </a:r>
            <a:r>
              <a:rPr lang="es-MX" b="1" dirty="0"/>
              <a:t>técnicas </a:t>
            </a:r>
            <a:r>
              <a:rPr lang="es-MX" dirty="0"/>
              <a:t>e </a:t>
            </a:r>
            <a:r>
              <a:rPr lang="es-MX" b="1" dirty="0"/>
              <a:t>instrumentos </a:t>
            </a:r>
            <a:r>
              <a:rPr lang="es-MX" dirty="0"/>
              <a:t>con que se cuenta para probarlas.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Revisión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435133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1) </a:t>
            </a:r>
            <a:r>
              <a:rPr lang="es-MX" b="1" dirty="0" smtClean="0"/>
              <a:t>contexto definido.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</a:t>
            </a:r>
            <a:r>
              <a:rPr lang="es-MX" b="1" dirty="0" smtClean="0"/>
              <a:t>Concreta, clara</a:t>
            </a:r>
            <a:r>
              <a:rPr lang="es-MX" dirty="0" smtClean="0"/>
              <a:t> </a:t>
            </a:r>
            <a:r>
              <a:rPr lang="es-MX" dirty="0"/>
              <a:t>y </a:t>
            </a:r>
            <a:r>
              <a:rPr lang="es-MX" b="1" dirty="0" smtClean="0"/>
              <a:t>precisa.</a:t>
            </a:r>
            <a:endParaRPr lang="es-MX" dirty="0" smtClean="0"/>
          </a:p>
          <a:p>
            <a:endParaRPr lang="es-ES" dirty="0" smtClean="0"/>
          </a:p>
          <a:p>
            <a:r>
              <a:rPr lang="es-MX" dirty="0"/>
              <a:t>3) </a:t>
            </a:r>
            <a:r>
              <a:rPr lang="es-MX" b="1" dirty="0"/>
              <a:t>V</a:t>
            </a:r>
            <a:r>
              <a:rPr lang="es-MX" b="1" dirty="0" smtClean="0"/>
              <a:t>erosímil </a:t>
            </a:r>
            <a:endParaRPr lang="es-MX" b="1" dirty="0"/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</a:t>
            </a:r>
            <a:r>
              <a:rPr lang="es-MX" b="1" dirty="0" err="1" smtClean="0"/>
              <a:t>Falseable</a:t>
            </a:r>
            <a:endParaRPr lang="es-MX" b="1" dirty="0" smtClean="0"/>
          </a:p>
          <a:p>
            <a:endParaRPr lang="es-ES" dirty="0"/>
          </a:p>
          <a:p>
            <a:r>
              <a:rPr lang="es-MX" dirty="0"/>
              <a:t>5) </a:t>
            </a:r>
            <a:r>
              <a:rPr lang="es-MX" b="1" dirty="0" smtClean="0"/>
              <a:t>Técnicas </a:t>
            </a:r>
            <a:r>
              <a:rPr lang="es-MX" dirty="0"/>
              <a:t>e </a:t>
            </a:r>
            <a:r>
              <a:rPr lang="es-MX" b="1" dirty="0" smtClean="0"/>
              <a:t>instrumentos</a:t>
            </a:r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4935683" y="1911927"/>
            <a:ext cx="696190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La batería del iPhone X y del nuevo </a:t>
            </a:r>
            <a:r>
              <a:rPr lang="es-MX" dirty="0" err="1" smtClean="0"/>
              <a:t>Xiaomi</a:t>
            </a:r>
            <a:r>
              <a:rPr lang="es-MX" dirty="0" smtClean="0"/>
              <a:t> Mi 8 se agota en la misma cantidad de tiempo.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Las mentiras blancas son menos propensas a ser percibidas como una traición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Los hombres son más infieles que las mujeres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El consumo de cafeína está asociado con una mayor esperanza de vida.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Los hombres y las mujeres perciben el color rojo de la misma forma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Los hombres tienen ideas menos conservadoras que las mujeres.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MX" dirty="0" smtClean="0"/>
              <a:t>Hipótesis de </a:t>
            </a:r>
            <a:r>
              <a:rPr lang="es-MX" dirty="0" smtClean="0"/>
              <a:t>Investigación      </a:t>
            </a:r>
            <a:r>
              <a:rPr lang="es-MX" b="1" dirty="0" smtClean="0"/>
              <a:t>(Hi)</a:t>
            </a:r>
            <a:endParaRPr lang="es-MX" b="1" dirty="0" smtClean="0"/>
          </a:p>
          <a:p>
            <a:pPr marL="514350" indent="-514350">
              <a:buAutoNum type="arabicParenR"/>
            </a:pPr>
            <a:endParaRPr lang="es-ES" dirty="0" smtClean="0"/>
          </a:p>
          <a:p>
            <a:pPr marL="514350" indent="-514350">
              <a:buAutoNum type="arabicParenR"/>
            </a:pPr>
            <a:r>
              <a:rPr lang="es-ES" dirty="0" smtClean="0"/>
              <a:t>Hipótesis </a:t>
            </a:r>
            <a:r>
              <a:rPr lang="es-ES" dirty="0" smtClean="0"/>
              <a:t>Nula                           </a:t>
            </a:r>
            <a:r>
              <a:rPr lang="es-ES" b="1" dirty="0" smtClean="0"/>
              <a:t>(Ho)</a:t>
            </a:r>
            <a:endParaRPr lang="es-ES" b="1" dirty="0" smtClean="0"/>
          </a:p>
          <a:p>
            <a:pPr marL="514350" indent="-514350">
              <a:buAutoNum type="arabicParenR"/>
            </a:pPr>
            <a:endParaRPr lang="es-ES" dirty="0" smtClean="0"/>
          </a:p>
          <a:p>
            <a:pPr marL="514350" indent="-514350">
              <a:buAutoNum type="arabicParenR"/>
            </a:pPr>
            <a:r>
              <a:rPr lang="es-ES" dirty="0" smtClean="0"/>
              <a:t>Hipótesis </a:t>
            </a:r>
            <a:r>
              <a:rPr lang="es-ES" dirty="0" smtClean="0"/>
              <a:t>Alternativa                </a:t>
            </a:r>
            <a:r>
              <a:rPr lang="es-ES" b="1" dirty="0" smtClean="0"/>
              <a:t>(Ha)</a:t>
            </a:r>
            <a:endParaRPr lang="es-ES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3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Resumen de la clase</a:t>
            </a:r>
            <a:r>
              <a:rPr lang="es-MX" b="1" dirty="0" smtClean="0"/>
              <a:t>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Definición de Variable: Qué es una variable y qué tipos de variables hay</a:t>
            </a:r>
          </a:p>
          <a:p>
            <a:endParaRPr lang="es-MX" dirty="0" smtClean="0"/>
          </a:p>
          <a:p>
            <a:r>
              <a:rPr lang="es-MX" dirty="0" smtClean="0"/>
              <a:t>Definición de hipótesis: Qué es, qué características debe tener y qué papel juega en el desarrollo de un proyecto de investigación.</a:t>
            </a:r>
          </a:p>
          <a:p>
            <a:endParaRPr lang="es-MX" dirty="0"/>
          </a:p>
          <a:p>
            <a:r>
              <a:rPr lang="es-MX" dirty="0" smtClean="0"/>
              <a:t>Reflexión crítica: </a:t>
            </a:r>
            <a:r>
              <a:rPr lang="es-MX" dirty="0"/>
              <a:t>la conveniencia de formular o no </a:t>
            </a:r>
            <a:r>
              <a:rPr lang="es-MX" dirty="0" smtClean="0"/>
              <a:t>una hipótesis de investigación.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Elaboración de una hipótesis: Especificación de variables</a:t>
            </a:r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conceptualmente</a:t>
            </a:r>
            <a:r>
              <a:rPr lang="es-MX" dirty="0"/>
              <a:t> las </a:t>
            </a:r>
            <a:r>
              <a:rPr lang="es-MX" dirty="0" smtClean="0"/>
              <a:t>variable inmersas en mi hipótesis?</a:t>
            </a:r>
            <a:endParaRPr lang="es-MX" dirty="0"/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operacionalmente</a:t>
            </a:r>
            <a:r>
              <a:rPr lang="es-MX" dirty="0"/>
              <a:t> </a:t>
            </a:r>
            <a:r>
              <a:rPr lang="es-MX" dirty="0" smtClean="0"/>
              <a:t>dichas variables?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3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Representa las ideas iniciales que tiene el investigador sobre el resultado de una investigación.</a:t>
            </a:r>
          </a:p>
          <a:p>
            <a:pPr lvl="1"/>
            <a:r>
              <a:rPr lang="es-MX" dirty="0" smtClean="0"/>
              <a:t>¿De qué manera creo que se relacionan mis variables?</a:t>
            </a:r>
          </a:p>
          <a:p>
            <a:pPr lvl="1"/>
            <a:endParaRPr lang="es-MX" dirty="0"/>
          </a:p>
          <a:p>
            <a:pPr lvl="1"/>
            <a:r>
              <a:rPr lang="es-MX" b="1" dirty="0" smtClean="0"/>
              <a:t>Ejemplos:</a:t>
            </a:r>
          </a:p>
          <a:p>
            <a:pPr lvl="2"/>
            <a:r>
              <a:rPr lang="es-MX" dirty="0" smtClean="0"/>
              <a:t>En un estudio sobre las causas de la obesidad</a:t>
            </a:r>
          </a:p>
          <a:p>
            <a:pPr lvl="1"/>
            <a:r>
              <a:rPr lang="es-MX" dirty="0" smtClean="0"/>
              <a:t>‘Las personas con antecedentes familiares de obesidad, son más propensas a ser obesas’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En un estudio sobre las diferencias en el desempeño escolar de los estudiantes del país a través de los distintos tipos de servicio</a:t>
            </a:r>
          </a:p>
          <a:p>
            <a:pPr lvl="1"/>
            <a:r>
              <a:rPr lang="es-MX" dirty="0" smtClean="0"/>
              <a:t>‘Los estudiantes de escuelas multigrado tendrán un desempeño más bajo que los estudiantes de escuelas con grados independientes’</a:t>
            </a:r>
            <a:endParaRPr lang="es-MX" dirty="0" smtClean="0"/>
          </a:p>
        </p:txBody>
      </p:sp>
      <p:sp>
        <p:nvSpPr>
          <p:cNvPr id="10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10770177" y="390234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A) Descriptivas de un valor o dato pronosticado</a:t>
            </a:r>
          </a:p>
          <a:p>
            <a:endParaRPr lang="es-MX" dirty="0" smtClean="0"/>
          </a:p>
          <a:p>
            <a:r>
              <a:rPr lang="es-MX" dirty="0" smtClean="0"/>
              <a:t>B) </a:t>
            </a:r>
            <a:r>
              <a:rPr lang="es-MX" dirty="0" err="1" smtClean="0"/>
              <a:t>Correlacionales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C) De diferencia de grupos</a:t>
            </a:r>
          </a:p>
          <a:p>
            <a:endParaRPr lang="es-MX" dirty="0" smtClean="0"/>
          </a:p>
          <a:p>
            <a:r>
              <a:rPr lang="es-MX" dirty="0" smtClean="0"/>
              <a:t>D) Causales</a:t>
            </a:r>
          </a:p>
        </p:txBody>
      </p:sp>
      <p:sp>
        <p:nvSpPr>
          <p:cNvPr id="10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10770177" y="390234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A) Descriptivas de un valor o dato pronosticado</a:t>
            </a:r>
          </a:p>
          <a:p>
            <a:pPr marL="0" indent="0">
              <a:buNone/>
            </a:pPr>
            <a:r>
              <a:rPr lang="es-ES" dirty="0" smtClean="0"/>
              <a:t>	Se intenta predecir el valor que tendrá cierta variable antes de 	medirla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dirty="0" smtClean="0"/>
              <a:t>Tras la legalización del aborto, se espera un decremento en el número de casos de muerte asociados a los abortos clandestinos</a:t>
            </a:r>
          </a:p>
          <a:p>
            <a:pPr lvl="2"/>
            <a:r>
              <a:rPr lang="es-ES" dirty="0" smtClean="0"/>
              <a:t>Se espera que este año haya una menor número de estudiantes reprobados a causa del nuevo programa de tutorías</a:t>
            </a:r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390234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B) </a:t>
            </a:r>
            <a:r>
              <a:rPr lang="es-MX" b="1" u="sng" dirty="0" err="1" smtClean="0"/>
              <a:t>Correlacionales</a:t>
            </a:r>
            <a:endParaRPr lang="es-MX" b="1" u="sng" dirty="0" smtClean="0"/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dirty="0" smtClean="0"/>
              <a:t>Señalan la relación que pudiera existir </a:t>
            </a:r>
            <a:r>
              <a:rPr lang="es-ES" dirty="0" smtClean="0"/>
              <a:t>entre dos o más variables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u="sng" dirty="0" smtClean="0"/>
              <a:t>A mayor tiempo</a:t>
            </a:r>
            <a:r>
              <a:rPr lang="es-ES" dirty="0" smtClean="0"/>
              <a:t> invertido en el estudio, </a:t>
            </a:r>
            <a:r>
              <a:rPr lang="es-ES" u="sng" dirty="0" smtClean="0"/>
              <a:t>mayores serán las calificaciones </a:t>
            </a:r>
            <a:r>
              <a:rPr lang="es-ES" dirty="0" smtClean="0"/>
              <a:t>obtenidas en los exámenes parciales</a:t>
            </a:r>
          </a:p>
          <a:p>
            <a:pPr lvl="2"/>
            <a:r>
              <a:rPr lang="es-ES" dirty="0" smtClean="0"/>
              <a:t>A </a:t>
            </a:r>
            <a:r>
              <a:rPr lang="es-ES" u="sng" dirty="0" smtClean="0"/>
              <a:t>mayor edad, mayor propensión </a:t>
            </a:r>
            <a:r>
              <a:rPr lang="es-ES" dirty="0" smtClean="0"/>
              <a:t>a padecer un infarto</a:t>
            </a:r>
          </a:p>
          <a:p>
            <a:pPr lvl="2"/>
            <a:r>
              <a:rPr lang="es-ES" u="sng" dirty="0" smtClean="0"/>
              <a:t>El consumo de mariguana se asocia con la pérdida de memoria</a:t>
            </a:r>
            <a:r>
              <a:rPr lang="es-ES" dirty="0" smtClean="0"/>
              <a:t>	</a:t>
            </a:r>
            <a:endParaRPr lang="es-MX" dirty="0" smtClean="0"/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390234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u="sng" dirty="0" smtClean="0"/>
              <a:t>C) De diferencia de grupos</a:t>
            </a:r>
          </a:p>
          <a:p>
            <a:pPr marL="0" indent="0">
              <a:buNone/>
            </a:pPr>
            <a:r>
              <a:rPr lang="es-ES" dirty="0" smtClean="0"/>
              <a:t>           Cuando se compara el valor de </a:t>
            </a:r>
            <a:r>
              <a:rPr lang="es-ES" dirty="0" smtClean="0"/>
              <a:t>la variable </a:t>
            </a:r>
            <a:r>
              <a:rPr lang="es-ES" dirty="0" smtClean="0"/>
              <a:t>de interés a través de 	distintos grupos, se puede hacer predicciones </a:t>
            </a:r>
            <a:r>
              <a:rPr lang="es-ES" dirty="0" smtClean="0"/>
              <a:t>sobre cu</a:t>
            </a:r>
            <a:r>
              <a:rPr lang="es-ES" dirty="0" smtClean="0"/>
              <a:t>ál es la 	diferencia que se espera encontrar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/>
              <a:t>Ejemplos:</a:t>
            </a:r>
          </a:p>
          <a:p>
            <a:pPr lvl="2"/>
            <a:r>
              <a:rPr lang="es-ES" dirty="0" smtClean="0"/>
              <a:t>Los niños obtendrán un mejor desempeño en la prueba PLANEA matemáticas que las niñas</a:t>
            </a:r>
            <a:endParaRPr lang="es-ES" dirty="0"/>
          </a:p>
          <a:p>
            <a:pPr lvl="2"/>
            <a:r>
              <a:rPr lang="es-ES" dirty="0" smtClean="0"/>
              <a:t>Las personas fumadoras son más propensas a tener problemas de mal aliento que las personas no fumadoras</a:t>
            </a:r>
          </a:p>
          <a:p>
            <a:pPr lvl="2"/>
            <a:r>
              <a:rPr lang="es-ES" dirty="0" smtClean="0"/>
              <a:t>Los estudiantes provenientes de comunidades rurales tienen una menor probabilidad de terminar con una carrera universitaria que los estudiantes provenientes del área metropolitana.</a:t>
            </a:r>
            <a:endParaRPr lang="es-ES" dirty="0"/>
          </a:p>
          <a:p>
            <a:endParaRPr lang="es-MX" b="1" u="sng" dirty="0" smtClean="0"/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390234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u="sng" dirty="0" smtClean="0"/>
              <a:t>D) Causal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Además de afirmar que existe una relación entre dos o más 	variables, busca explicar la naturaleza causal de dicha relación</a:t>
            </a:r>
            <a:r>
              <a:rPr lang="es-ES" dirty="0" smtClean="0"/>
              <a:t>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s-ES" dirty="0" smtClean="0"/>
              <a:t>	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s-ES" dirty="0"/>
              <a:t>	</a:t>
            </a:r>
            <a:r>
              <a:rPr lang="es-ES" dirty="0" smtClean="0"/>
              <a:t>La </a:t>
            </a:r>
            <a:r>
              <a:rPr lang="es-ES" dirty="0"/>
              <a:t>variable A tiene un impacto en la Variable B.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dirty="0" smtClean="0"/>
              <a:t>Los </a:t>
            </a:r>
            <a:r>
              <a:rPr lang="es-ES" dirty="0" smtClean="0"/>
              <a:t>estudiantes que duermen más, dedican más tiempo a la consolidación sináptica y obtienen mejores calificaciones en sus evaluaciones escolares.</a:t>
            </a:r>
          </a:p>
          <a:p>
            <a:pPr lvl="2"/>
            <a:r>
              <a:rPr lang="es-ES" dirty="0" smtClean="0"/>
              <a:t>El consumo de chocolate mejora el desempeño de las habilidades cognitivas superiores.</a:t>
            </a:r>
            <a:endParaRPr lang="es-MX" dirty="0" smtClean="0"/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400625"/>
            <a:ext cx="592282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Hi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2) Hipótesis Nula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contraparte de la hipótesis de investigación: </a:t>
            </a:r>
            <a:r>
              <a:rPr lang="es-ES" b="1" dirty="0" smtClean="0"/>
              <a:t>niega la existencia de una relación o efecto </a:t>
            </a:r>
            <a:r>
              <a:rPr lang="es-ES" dirty="0" smtClean="0"/>
              <a:t>entre las variables de interés.</a:t>
            </a:r>
            <a:endParaRPr lang="es-MX" dirty="0"/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390234"/>
            <a:ext cx="940378" cy="628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Ho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3) Hipótesis Alternativa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Representa una posibilidad alternativa a la planteada tanto por la Hipótesis de investigación, como por la Hipótesis Nula.</a:t>
            </a:r>
          </a:p>
          <a:p>
            <a:pPr lvl="1"/>
            <a:r>
              <a:rPr lang="es-MX" b="1" dirty="0" smtClean="0"/>
              <a:t>Hi: </a:t>
            </a:r>
            <a:r>
              <a:rPr lang="es-MX" dirty="0" smtClean="0"/>
              <a:t>La variable A está relacionada con la variable B</a:t>
            </a:r>
          </a:p>
          <a:p>
            <a:pPr lvl="1"/>
            <a:r>
              <a:rPr lang="es-MX" b="1" dirty="0" smtClean="0"/>
              <a:t>Ho: </a:t>
            </a:r>
            <a:r>
              <a:rPr lang="es-MX" dirty="0" smtClean="0"/>
              <a:t>La variable A no tiene relación alguna con la variable B</a:t>
            </a:r>
          </a:p>
          <a:p>
            <a:pPr lvl="1"/>
            <a:r>
              <a:rPr lang="es-MX" b="1" dirty="0" smtClean="0"/>
              <a:t>Ha: </a:t>
            </a:r>
            <a:r>
              <a:rPr lang="es-MX" dirty="0" smtClean="0"/>
              <a:t>La variable A está relacionada con la variable C</a:t>
            </a:r>
          </a:p>
          <a:p>
            <a:pPr lvl="1"/>
            <a:r>
              <a:rPr lang="es-MX" b="1" dirty="0" smtClean="0"/>
              <a:t>Ha: </a:t>
            </a:r>
            <a:r>
              <a:rPr lang="es-MX" dirty="0" smtClean="0"/>
              <a:t>La variable A está relacionada con la variable D</a:t>
            </a:r>
          </a:p>
          <a:p>
            <a:pPr lvl="1"/>
            <a:r>
              <a:rPr lang="es-MX" b="1" dirty="0" smtClean="0"/>
              <a:t>Ha: </a:t>
            </a:r>
            <a:r>
              <a:rPr lang="es-MX" dirty="0" smtClean="0"/>
              <a:t>…</a:t>
            </a:r>
            <a:endParaRPr lang="es-MX" b="1" dirty="0" smtClean="0"/>
          </a:p>
        </p:txBody>
      </p:sp>
      <p:sp>
        <p:nvSpPr>
          <p:cNvPr id="6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70177" y="390234"/>
            <a:ext cx="940378" cy="6280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tx1"/>
                </a:solidFill>
              </a:rPr>
              <a:t>Ha</a:t>
            </a:r>
            <a:endParaRPr lang="es-MX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87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Revisión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799" y="1329267"/>
            <a:ext cx="9746673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</a:t>
            </a:r>
            <a:r>
              <a:rPr lang="es-MX" b="1" dirty="0" smtClean="0"/>
              <a:t>:</a:t>
            </a:r>
          </a:p>
          <a:p>
            <a:endParaRPr lang="es-MX" b="1" dirty="0" smtClean="0"/>
          </a:p>
          <a:p>
            <a:r>
              <a:rPr lang="es-MX" u="sng" dirty="0" smtClean="0"/>
              <a:t>Trastornos alimenticios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841919"/>
            <a:ext cx="901777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(Hi) </a:t>
            </a:r>
            <a:r>
              <a:rPr lang="es-MX" dirty="0" smtClean="0"/>
              <a:t>Existe una mayor incidencia de Trastornos Alimenticios en mujeres que en hombres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u="sng" dirty="0" smtClean="0"/>
              <a:t>(Ho) No</a:t>
            </a:r>
            <a:r>
              <a:rPr lang="es-MX" u="sng" dirty="0" smtClean="0"/>
              <a:t> hay una mayor incidencia de Trastornos Alimenticios en mujeres que en hombres</a:t>
            </a:r>
            <a:endParaRPr lang="es-MX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(Ha) </a:t>
            </a:r>
            <a:r>
              <a:rPr lang="es-MX" dirty="0" smtClean="0"/>
              <a:t>Existe un mayor número de casos de Trastorno Alimenticio en adolescentes y jóvenes adultos, que en niños y adultos mayores</a:t>
            </a:r>
            <a:r>
              <a:rPr lang="es-MX" dirty="0" smtClean="0"/>
              <a:t>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(Ha)</a:t>
            </a: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(Ha)</a:t>
            </a: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(Ha)</a:t>
            </a: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(Ha)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6"/>
          <p:cNvSpPr txBox="1"/>
          <p:nvPr/>
        </p:nvSpPr>
        <p:spPr>
          <a:xfrm>
            <a:off x="3623732" y="1606862"/>
            <a:ext cx="639310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Pregunta de investigaci</a:t>
            </a:r>
            <a:r>
              <a:rPr lang="es-MX" b="1" dirty="0" smtClean="0"/>
              <a:t>ón</a:t>
            </a:r>
            <a:r>
              <a:rPr lang="es-MX" b="1" dirty="0" smtClean="0"/>
              <a:t>:</a:t>
            </a:r>
          </a:p>
          <a:p>
            <a:r>
              <a:rPr lang="es-MX" dirty="0" smtClean="0"/>
              <a:t>¿Cuáles son las principales </a:t>
            </a:r>
            <a:r>
              <a:rPr lang="es-MX" u="sng" dirty="0" smtClean="0"/>
              <a:t>características de las personas </a:t>
            </a:r>
            <a:r>
              <a:rPr lang="es-MX" dirty="0" smtClean="0"/>
              <a:t>que  tienen una mayor </a:t>
            </a:r>
            <a:r>
              <a:rPr lang="es-MX" u="sng" dirty="0" smtClean="0"/>
              <a:t>propensi</a:t>
            </a:r>
            <a:r>
              <a:rPr lang="es-MX" u="sng" dirty="0" smtClean="0"/>
              <a:t>ón</a:t>
            </a:r>
            <a:r>
              <a:rPr lang="es-MX" u="sng" dirty="0" smtClean="0"/>
              <a:t> a padecer un Trastorno Alimenticio</a:t>
            </a:r>
            <a:r>
              <a:rPr lang="es-MX" dirty="0" smtClean="0"/>
              <a:t>?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731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uso de las 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Objetivos de aprendizaje: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/>
          </a:bodyPr>
          <a:lstStyle/>
          <a:p>
            <a:r>
              <a:rPr lang="es-MX" dirty="0" smtClean="0"/>
              <a:t>Conocer y comprender los conceptos de hipótesis, variable, definición conceptual y definición operacional de una variable.</a:t>
            </a:r>
          </a:p>
          <a:p>
            <a:endParaRPr lang="es-MX" dirty="0" smtClean="0"/>
          </a:p>
          <a:p>
            <a:r>
              <a:rPr lang="es-MX" dirty="0" smtClean="0"/>
              <a:t>Conocer y entender los diferentes tipos de hipótesis y variables.</a:t>
            </a:r>
          </a:p>
          <a:p>
            <a:endParaRPr lang="es-MX" dirty="0" smtClean="0"/>
          </a:p>
          <a:p>
            <a:r>
              <a:rPr lang="es-MX" dirty="0" smtClean="0"/>
              <a:t>Aprender a deducir y formular hipótesis, así como a definir de manera conceptual y operacional las variables contenidas en una hipótesis.</a:t>
            </a:r>
          </a:p>
          <a:p>
            <a:endParaRPr lang="es-MX" dirty="0" smtClean="0"/>
          </a:p>
          <a:p>
            <a:r>
              <a:rPr lang="es-MX" dirty="0" smtClean="0"/>
              <a:t>Responder las inquietudes más comunes en torno a las hipótesis.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</a:t>
            </a:r>
            <a:r>
              <a:rPr lang="es-MX" dirty="0" smtClean="0"/>
              <a:t>una </a:t>
            </a:r>
            <a:r>
              <a:rPr lang="es-MX" dirty="0" smtClean="0"/>
              <a:t>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</a:t>
            </a:r>
            <a:r>
              <a:rPr lang="es-MX" b="1" dirty="0" smtClean="0"/>
              <a:t>Guían la investigación: </a:t>
            </a:r>
            <a:r>
              <a:rPr lang="es-MX" dirty="0" smtClean="0"/>
              <a:t>ayudan a </a:t>
            </a:r>
            <a:r>
              <a:rPr lang="es-MX" dirty="0" smtClean="0"/>
              <a:t>mantener </a:t>
            </a:r>
            <a:r>
              <a:rPr lang="es-MX" dirty="0" smtClean="0"/>
              <a:t>el foco de atención sobre las </a:t>
            </a:r>
            <a:r>
              <a:rPr lang="es-MX" dirty="0" smtClean="0"/>
              <a:t>variables de </a:t>
            </a:r>
            <a:r>
              <a:rPr lang="es-MX" dirty="0" smtClean="0"/>
              <a:t>interés y la relaci</a:t>
            </a:r>
            <a:r>
              <a:rPr lang="es-MX" dirty="0" smtClean="0"/>
              <a:t>ón que se busca explorar.</a:t>
            </a:r>
          </a:p>
          <a:p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89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</a:t>
            </a:r>
            <a:r>
              <a:rPr lang="es-MX" dirty="0" smtClean="0"/>
              <a:t>una </a:t>
            </a:r>
            <a:r>
              <a:rPr lang="es-MX" dirty="0" smtClean="0"/>
              <a:t>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Guían la investigación: ayudan a </a:t>
            </a:r>
            <a:r>
              <a:rPr lang="es-MX" dirty="0" smtClean="0"/>
              <a:t>mantener </a:t>
            </a:r>
            <a:r>
              <a:rPr lang="es-MX" dirty="0" smtClean="0"/>
              <a:t>el foco de atención sobre las </a:t>
            </a:r>
            <a:r>
              <a:rPr lang="es-MX" dirty="0" smtClean="0"/>
              <a:t>variables de </a:t>
            </a:r>
            <a:r>
              <a:rPr lang="es-MX" dirty="0" smtClean="0"/>
              <a:t>interés y la relaci</a:t>
            </a:r>
            <a:r>
              <a:rPr lang="es-MX" dirty="0" smtClean="0"/>
              <a:t>ón que se busca explorar.</a:t>
            </a:r>
          </a:p>
          <a:p>
            <a:endParaRPr lang="es-MX" dirty="0" smtClean="0"/>
          </a:p>
          <a:p>
            <a:r>
              <a:rPr lang="es-MX" dirty="0" smtClean="0"/>
              <a:t>2) </a:t>
            </a:r>
            <a:r>
              <a:rPr lang="es-MX" b="1" dirty="0" smtClean="0"/>
              <a:t>¡Contribuye al avance del conocimiento! </a:t>
            </a:r>
            <a:r>
              <a:rPr lang="es-MX" dirty="0" smtClean="0"/>
              <a:t>Permite explorar una posibilidad particular y agregar informaci</a:t>
            </a:r>
            <a:r>
              <a:rPr lang="es-MX" dirty="0" smtClean="0"/>
              <a:t>ón al respecto en función de los resultados obtenidos.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314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</a:t>
            </a:r>
            <a:r>
              <a:rPr lang="es-MX" dirty="0" smtClean="0"/>
              <a:t>una </a:t>
            </a:r>
            <a:r>
              <a:rPr lang="es-MX" dirty="0" smtClean="0"/>
              <a:t>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1) Guían la investigación: ayudan a </a:t>
            </a:r>
            <a:r>
              <a:rPr lang="es-MX" dirty="0" smtClean="0"/>
              <a:t>mantener </a:t>
            </a:r>
            <a:r>
              <a:rPr lang="es-MX" dirty="0" smtClean="0"/>
              <a:t>el foco de atención sobre las </a:t>
            </a:r>
            <a:r>
              <a:rPr lang="es-MX" dirty="0" smtClean="0"/>
              <a:t>variables de </a:t>
            </a:r>
            <a:r>
              <a:rPr lang="es-MX" dirty="0" smtClean="0"/>
              <a:t>interés y la relaci</a:t>
            </a:r>
            <a:r>
              <a:rPr lang="es-MX" dirty="0" smtClean="0"/>
              <a:t>ón que se busca explorar.</a:t>
            </a:r>
          </a:p>
          <a:p>
            <a:endParaRPr lang="es-MX" dirty="0" smtClean="0"/>
          </a:p>
          <a:p>
            <a:r>
              <a:rPr lang="es-MX" dirty="0" smtClean="0"/>
              <a:t>2) ¡Contribuye al avance del conocimiento! Permite explorar una posibilidad particular y agregar informaci</a:t>
            </a:r>
            <a:r>
              <a:rPr lang="es-MX" dirty="0" smtClean="0"/>
              <a:t>ón al respecto en función de los resultados obtenidos.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3) Cuando </a:t>
            </a:r>
            <a:r>
              <a:rPr lang="es-MX" dirty="0" smtClean="0"/>
              <a:t>las Hipótesis vienen de conocimiento teórico, </a:t>
            </a:r>
            <a:r>
              <a:rPr lang="es-MX" b="1" dirty="0" smtClean="0"/>
              <a:t>fortalecen a la teoría</a:t>
            </a:r>
            <a:r>
              <a:rPr lang="es-MX" b="1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4) Facilita la lectura de los resultados obtenidos y promueve la generaci</a:t>
            </a:r>
            <a:r>
              <a:rPr lang="es-MX" dirty="0" smtClean="0"/>
              <a:t>ón de nuevas propuestas teóricas.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31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</a:t>
            </a:r>
            <a:r>
              <a:rPr lang="es-MX" dirty="0" smtClean="0"/>
              <a:t>una </a:t>
            </a:r>
            <a:r>
              <a:rPr lang="es-MX" dirty="0" smtClean="0"/>
              <a:t>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1) Guían la investigación: ayudan a </a:t>
            </a:r>
            <a:r>
              <a:rPr lang="es-MX" dirty="0" smtClean="0"/>
              <a:t>mantener </a:t>
            </a:r>
            <a:r>
              <a:rPr lang="es-MX" dirty="0" smtClean="0"/>
              <a:t>el foco de atención sobre las </a:t>
            </a:r>
            <a:r>
              <a:rPr lang="es-MX" dirty="0" smtClean="0"/>
              <a:t>variables de </a:t>
            </a:r>
            <a:r>
              <a:rPr lang="es-MX" dirty="0" smtClean="0"/>
              <a:t>interés y la relaci</a:t>
            </a:r>
            <a:r>
              <a:rPr lang="es-MX" dirty="0" smtClean="0"/>
              <a:t>ón que se busca explorar.</a:t>
            </a:r>
          </a:p>
          <a:p>
            <a:endParaRPr lang="es-MX" dirty="0" smtClean="0"/>
          </a:p>
          <a:p>
            <a:r>
              <a:rPr lang="es-MX" dirty="0" smtClean="0"/>
              <a:t>2) ¡Contribuye al avance del conocimiento! Permite explorar una posibilidad particular y agregar informaci</a:t>
            </a:r>
            <a:r>
              <a:rPr lang="es-MX" dirty="0" smtClean="0"/>
              <a:t>ón al respecto en función de los resultados obtenidos.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3) Cuando </a:t>
            </a:r>
            <a:r>
              <a:rPr lang="es-MX" dirty="0" smtClean="0"/>
              <a:t>las Hipótesis vienen de conocimiento teórico, fortalecen a la teoría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4) Facilita la lectura de los resultados obtenidos y </a:t>
            </a:r>
            <a:r>
              <a:rPr lang="es-MX" b="1" dirty="0" smtClean="0"/>
              <a:t>promueve la generaci</a:t>
            </a:r>
            <a:r>
              <a:rPr lang="es-MX" b="1" dirty="0" smtClean="0"/>
              <a:t>ón de nuevas propuestas teóricas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1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¿Siempre debo partir de una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No.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6963"/>
            <a:ext cx="10896600" cy="3810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49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238991" y="1620982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Hipótesis:</a:t>
            </a:r>
          </a:p>
          <a:p>
            <a:pPr algn="just"/>
            <a:r>
              <a:rPr lang="es-MX" dirty="0" smtClean="0"/>
              <a:t>El consumo de chocolate está relacionado con un mejor desarrollo de las habilidades cognitivas</a:t>
            </a:r>
          </a:p>
        </p:txBody>
      </p:sp>
    </p:spTree>
    <p:extLst>
      <p:ext uri="{BB962C8B-B14F-4D97-AF65-F5344CB8AC3E}">
        <p14:creationId xmlns:p14="http://schemas.microsoft.com/office/powerpoint/2010/main" val="3766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hocolate no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94" y="1525010"/>
            <a:ext cx="61722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38991" y="1620982"/>
            <a:ext cx="46863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Hipótesis:</a:t>
            </a:r>
          </a:p>
          <a:p>
            <a:pPr algn="just"/>
            <a:r>
              <a:rPr lang="es-MX" dirty="0" smtClean="0"/>
              <a:t>El consumo de chocolate está relacionado con un mejor desarrollo de las habilidades cognitivas</a:t>
            </a:r>
          </a:p>
          <a:p>
            <a:pPr algn="just"/>
            <a:endParaRPr lang="es-MX" dirty="0"/>
          </a:p>
          <a:p>
            <a:pPr algn="just"/>
            <a:r>
              <a:rPr lang="es-MX" b="1" dirty="0" smtClean="0"/>
              <a:t>Resultados: </a:t>
            </a:r>
          </a:p>
          <a:p>
            <a:pPr algn="just"/>
            <a:r>
              <a:rPr lang="es-MX" dirty="0" smtClean="0"/>
              <a:t>Parece haber una correlación positiva entre el número de Premios Nobel obtenido por diferentes países y el Consumo de Chocolate pero, ¿es esto evidencia de una relación causal entre ambas variables?</a:t>
            </a:r>
          </a:p>
          <a:p>
            <a:pPr algn="just"/>
            <a:endParaRPr lang="es-MX" b="1" u="sng" dirty="0" smtClean="0"/>
          </a:p>
          <a:p>
            <a:pPr algn="just"/>
            <a:endParaRPr lang="es-MX" sz="1200" b="1" dirty="0" smtClean="0"/>
          </a:p>
          <a:p>
            <a:pPr algn="just"/>
            <a:r>
              <a:rPr lang="es-MX" sz="1200" b="1" dirty="0" smtClean="0"/>
              <a:t>Referencia:</a:t>
            </a:r>
          </a:p>
          <a:p>
            <a:pPr algn="just"/>
            <a:r>
              <a:rPr lang="es-MX" sz="1200" dirty="0" err="1" smtClean="0"/>
              <a:t>Messerli</a:t>
            </a:r>
            <a:r>
              <a:rPr lang="es-MX" sz="1200" dirty="0" smtClean="0"/>
              <a:t>, F. (2012) </a:t>
            </a:r>
            <a:r>
              <a:rPr lang="en-US" sz="1200" dirty="0" smtClean="0"/>
              <a:t>Chocolate Consumption, Cognitive Function, and Nobel Laureates. The New England Journal of Medicine. </a:t>
            </a:r>
            <a:r>
              <a:rPr lang="es-MX" sz="1200" dirty="0" smtClean="0">
                <a:hlinkClick r:id="rId3"/>
              </a:rPr>
              <a:t>https://www.nejm.org/doi/full/10.1056/NEJMon1211064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751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hocolate no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94" y="1525010"/>
            <a:ext cx="61722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38991" y="1620982"/>
            <a:ext cx="46863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Hipótesis:</a:t>
            </a:r>
          </a:p>
          <a:p>
            <a:pPr algn="just"/>
            <a:r>
              <a:rPr lang="es-MX" dirty="0" smtClean="0"/>
              <a:t>El consumo de chocolate está relacionado con un mejor desarrollo de las habilidades cognitivas</a:t>
            </a:r>
          </a:p>
          <a:p>
            <a:pPr algn="just"/>
            <a:endParaRPr lang="es-MX" dirty="0"/>
          </a:p>
          <a:p>
            <a:pPr algn="just"/>
            <a:r>
              <a:rPr lang="es-MX" b="1" dirty="0" smtClean="0"/>
              <a:t>Resultados: </a:t>
            </a:r>
          </a:p>
          <a:p>
            <a:pPr algn="just"/>
            <a:r>
              <a:rPr lang="es-MX" dirty="0" smtClean="0"/>
              <a:t>Parece haber una correlación positiva entre el número de Premios Nobel obtenido por diferentes países y el Consumo de Chocolate pero, ¿es esto evidencia de una relación causal entre ambas variables?</a:t>
            </a:r>
          </a:p>
          <a:p>
            <a:pPr algn="just"/>
            <a:endParaRPr lang="es-MX" b="1" u="sng" dirty="0" smtClean="0"/>
          </a:p>
          <a:p>
            <a:pPr algn="just"/>
            <a:r>
              <a:rPr lang="es-MX" b="1" u="sng" dirty="0" smtClean="0"/>
              <a:t>Correlación no implica causalidad</a:t>
            </a:r>
          </a:p>
          <a:p>
            <a:pPr algn="just"/>
            <a:r>
              <a:rPr lang="es-MX" sz="1200" b="1" dirty="0" smtClean="0"/>
              <a:t>Referencia:</a:t>
            </a:r>
          </a:p>
          <a:p>
            <a:pPr algn="just"/>
            <a:r>
              <a:rPr lang="es-MX" sz="1200" dirty="0" err="1" smtClean="0"/>
              <a:t>Messerli</a:t>
            </a:r>
            <a:r>
              <a:rPr lang="es-MX" sz="1200" dirty="0" smtClean="0"/>
              <a:t>, F. (2012) </a:t>
            </a:r>
            <a:r>
              <a:rPr lang="en-US" sz="1200" dirty="0" smtClean="0"/>
              <a:t>Chocolate Consumption, Cognitive Function, and Nobel Laureates. The New England Journal of Medicine. </a:t>
            </a:r>
            <a:r>
              <a:rPr lang="es-MX" sz="1200" dirty="0" smtClean="0">
                <a:hlinkClick r:id="rId3"/>
              </a:rPr>
              <a:t>https://www.nejm.org/doi/full/10.1056/NEJMon1211064</a:t>
            </a:r>
            <a:endParaRPr lang="es-MX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42063" y="223982"/>
            <a:ext cx="5512186" cy="120032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Moraleja:</a:t>
            </a:r>
            <a:endParaRPr lang="es-MX" dirty="0" smtClean="0"/>
          </a:p>
          <a:p>
            <a:pPr algn="just"/>
            <a:r>
              <a:rPr lang="es-MX" dirty="0" smtClean="0"/>
              <a:t>Hay que ser críticos con la relación que existe entre la hipótesis planteada y el estudio realizado (especialmente en términos de las variables evaluadas).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hocolate no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94" y="1525010"/>
            <a:ext cx="61722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38991" y="1620982"/>
            <a:ext cx="46863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Hipótesis:</a:t>
            </a:r>
          </a:p>
          <a:p>
            <a:pPr algn="just"/>
            <a:r>
              <a:rPr lang="es-MX" dirty="0" smtClean="0"/>
              <a:t>El consumo de chocolate está relacionado con un mejor desarrollo de las habilidades cognitivas</a:t>
            </a:r>
          </a:p>
          <a:p>
            <a:pPr algn="just"/>
            <a:endParaRPr lang="es-MX" dirty="0"/>
          </a:p>
          <a:p>
            <a:pPr algn="just"/>
            <a:r>
              <a:rPr lang="es-MX" b="1" dirty="0" smtClean="0"/>
              <a:t>Resultados: </a:t>
            </a:r>
          </a:p>
          <a:p>
            <a:pPr algn="just"/>
            <a:r>
              <a:rPr lang="es-MX" dirty="0" smtClean="0"/>
              <a:t>Parece haber una correlación positiva entre el número de Premios Nobel obtenido por diferentes países y el Consumo de Chocolate pero, ¿es esto evidencia de una relación causal entre ambas variables?</a:t>
            </a:r>
          </a:p>
          <a:p>
            <a:pPr algn="just"/>
            <a:endParaRPr lang="es-MX" b="1" u="sng" dirty="0" smtClean="0"/>
          </a:p>
          <a:p>
            <a:pPr algn="just"/>
            <a:r>
              <a:rPr lang="es-MX" b="1" u="sng" dirty="0" smtClean="0"/>
              <a:t>Correlación no implica causalidad</a:t>
            </a:r>
          </a:p>
          <a:p>
            <a:pPr algn="just"/>
            <a:r>
              <a:rPr lang="es-MX" sz="1200" b="1" dirty="0" smtClean="0"/>
              <a:t>Referencia:</a:t>
            </a:r>
          </a:p>
          <a:p>
            <a:pPr algn="just"/>
            <a:r>
              <a:rPr lang="es-MX" sz="1200" dirty="0" err="1" smtClean="0"/>
              <a:t>Messerli</a:t>
            </a:r>
            <a:r>
              <a:rPr lang="es-MX" sz="1200" dirty="0" smtClean="0"/>
              <a:t>, F. (2012) </a:t>
            </a:r>
            <a:r>
              <a:rPr lang="en-US" sz="1200" dirty="0" smtClean="0"/>
              <a:t>Chocolate Consumption, Cognitive Function, and Nobel Laureates. The New England Journal of Medicine. </a:t>
            </a:r>
            <a:r>
              <a:rPr lang="es-MX" sz="1200" dirty="0" smtClean="0">
                <a:hlinkClick r:id="rId3"/>
              </a:rPr>
              <a:t>https://www.nejm.org/doi/full/10.1056/NEJMon1211064</a:t>
            </a:r>
            <a:endParaRPr lang="es-MX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42063" y="223982"/>
            <a:ext cx="5512186" cy="120032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Moraleja:</a:t>
            </a:r>
            <a:endParaRPr lang="es-MX" dirty="0" smtClean="0"/>
          </a:p>
          <a:p>
            <a:pPr algn="just"/>
            <a:r>
              <a:rPr lang="es-MX" dirty="0" smtClean="0"/>
              <a:t>Hay que ser críticos con la relación que existe entre la hipótesis planteada y el estudio realizado (especialmente en términos de las variables evaluadas).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18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La correlación entre dos variables por sí sola, no necesariamente implica causalidad.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Las hipótesis basadas en revisiones teóricas buscan guiar nuestra atención hacia las correlaciones que pueden explicarse en términos de relaciones causales.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Link: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www.tylervigen.com/spurious-correlations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01600"/>
            <a:ext cx="3970867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59" y="1721861"/>
            <a:ext cx="72009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La correlación entre dos variables por sí sola, no necesariamente implica causalidad.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Las hipótesis basadas en revisiones teóricas buscan guiar nuestra atención hacia las correlaciones que pueden explicarse en términos de relaciones causales.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Link: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www.tylervigen.com/spurious-correlations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01600"/>
            <a:ext cx="3970867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37" y="884001"/>
            <a:ext cx="6674428" cy="451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87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La correlación entre dos variables por sí sola, no necesariamente implica causalidad.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Las hipótesis basadas en revisiones teóricas buscan guiar nuestra atención hacia las correlaciones que pueden explicarse en términos de relaciones causales.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Link: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www.tylervigen.com/spurious-correlations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01600"/>
            <a:ext cx="3970867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¡Cuidado!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37" y="884001"/>
            <a:ext cx="6674428" cy="451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942610" y="5657671"/>
            <a:ext cx="7221682" cy="120032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Moraleja:</a:t>
            </a:r>
            <a:endParaRPr lang="es-MX" dirty="0" smtClean="0"/>
          </a:p>
          <a:p>
            <a:pPr algn="just"/>
            <a:r>
              <a:rPr lang="es-MX" dirty="0" smtClean="0"/>
              <a:t>Tener una hipótesis inicial ayuda a centrar nuestra atención en variables relacionadas con el fenómeno que quiero estudiar y cuya posible relación es posible explicar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0622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2012 la revista </a:t>
            </a:r>
            <a:r>
              <a:rPr lang="es-MX" dirty="0" err="1" smtClean="0"/>
              <a:t>ScienceNews</a:t>
            </a:r>
            <a:r>
              <a:rPr lang="es-MX" dirty="0" smtClean="0"/>
              <a:t> publicó un artículo que decía tener evidencia de que consumir café alarga la esperanza de vida (</a:t>
            </a:r>
            <a:r>
              <a:rPr lang="es-MX" i="1" dirty="0" smtClean="0"/>
              <a:t>“</a:t>
            </a:r>
            <a:r>
              <a:rPr lang="es-MX" i="1" dirty="0" err="1" smtClean="0"/>
              <a:t>Coffee</a:t>
            </a:r>
            <a:r>
              <a:rPr lang="es-MX" i="1" dirty="0" smtClean="0"/>
              <a:t> </a:t>
            </a:r>
            <a:r>
              <a:rPr lang="es-MX" i="1" dirty="0" err="1" smtClean="0"/>
              <a:t>gives</a:t>
            </a:r>
            <a:r>
              <a:rPr lang="es-MX" i="1" dirty="0" smtClean="0"/>
              <a:t> </a:t>
            </a:r>
            <a:r>
              <a:rPr lang="es-MX" i="1" dirty="0" err="1" smtClean="0"/>
              <a:t>jolt</a:t>
            </a:r>
            <a:r>
              <a:rPr lang="es-MX" i="1" dirty="0" smtClean="0"/>
              <a:t> </a:t>
            </a:r>
            <a:r>
              <a:rPr lang="es-MX" i="1" dirty="0" err="1" smtClean="0"/>
              <a:t>to</a:t>
            </a:r>
            <a:r>
              <a:rPr lang="es-MX" i="1" dirty="0" smtClean="0"/>
              <a:t> </a:t>
            </a:r>
            <a:r>
              <a:rPr lang="es-MX" i="1" dirty="0" err="1" smtClean="0"/>
              <a:t>life</a:t>
            </a:r>
            <a:r>
              <a:rPr lang="es-MX" i="1" dirty="0" smtClean="0"/>
              <a:t> </a:t>
            </a:r>
            <a:r>
              <a:rPr lang="es-MX" i="1" dirty="0" err="1" smtClean="0"/>
              <a:t>span</a:t>
            </a:r>
            <a:r>
              <a:rPr lang="es-MX" i="1" dirty="0" smtClean="0"/>
              <a:t>”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En 1994, se realizó una encuesta a 402,260.</a:t>
            </a:r>
          </a:p>
          <a:p>
            <a:pPr lvl="2"/>
            <a:r>
              <a:rPr lang="es-MX" dirty="0" smtClean="0"/>
              <a:t>“¿Cuánto café consumes cada día?”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18 años más tarde, se buscó cuántas de las personas encuestadas en el 94 seguían con </a:t>
            </a:r>
            <a:r>
              <a:rPr lang="es-MX" dirty="0" smtClean="0"/>
              <a:t>vida.</a:t>
            </a:r>
          </a:p>
          <a:p>
            <a:pPr lvl="2"/>
            <a:r>
              <a:rPr lang="es-MX" dirty="0" smtClean="0"/>
              <a:t>Entre las personas que respondieron que consumían al menos un café al día, se encontró entre 10 y 16% menos casos de muerte.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891482" y="6251438"/>
            <a:ext cx="52070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https://www.sciencenews.org/article/coffee-gives-jolt-life-span</a:t>
            </a:r>
            <a:endParaRPr lang="es-MX" sz="1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440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Elaboración de una hipótesis y 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efinición de variables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Variable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175" y="1825625"/>
            <a:ext cx="11630025" cy="4351338"/>
          </a:xfrm>
        </p:spPr>
        <p:txBody>
          <a:bodyPr/>
          <a:lstStyle/>
          <a:p>
            <a:r>
              <a:rPr lang="es-MX" dirty="0" smtClean="0"/>
              <a:t>Se entiende por </a:t>
            </a:r>
            <a:r>
              <a:rPr lang="es-MX" b="1" dirty="0"/>
              <a:t>variable </a:t>
            </a:r>
            <a:r>
              <a:rPr lang="es-MX" dirty="0" smtClean="0"/>
              <a:t>a cualquier </a:t>
            </a:r>
            <a:r>
              <a:rPr lang="es-MX" b="1" dirty="0" smtClean="0"/>
              <a:t>propiedad o dimensión </a:t>
            </a:r>
            <a:r>
              <a:rPr lang="es-MX" dirty="0" smtClean="0"/>
              <a:t>en la que nuestro objeto de estudio o interés puede variar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59639"/>
              </p:ext>
            </p:extLst>
          </p:nvPr>
        </p:nvGraphicFramePr>
        <p:xfrm>
          <a:off x="3214687" y="3901123"/>
          <a:ext cx="551378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2620"/>
                <a:gridCol w="1119908"/>
                <a:gridCol w="1215628"/>
                <a:gridCol w="121562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Objeto</a:t>
                      </a:r>
                      <a:r>
                        <a:rPr lang="es-MX" baseline="0" dirty="0" smtClean="0"/>
                        <a:t> de estudio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Alumnos del colegio Jean Piaget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Ingreso mensual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1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2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</a:t>
                      </a:r>
                      <a:r>
                        <a:rPr lang="es-MX" sz="1400" baseline="0" dirty="0" smtClean="0"/>
                        <a:t> 3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552700" y="11631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(</a:t>
            </a:r>
            <a:r>
              <a:rPr lang="es-MX" i="1" dirty="0" err="1" smtClean="0"/>
              <a:t>sust</a:t>
            </a:r>
            <a:r>
              <a:rPr lang="es-MX" i="1" dirty="0" smtClean="0"/>
              <a:t>.)</a:t>
            </a:r>
            <a:endParaRPr lang="es-MX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752725" y="34290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Por ejemplo: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Afirmación que representa las ideas </a:t>
            </a:r>
            <a:r>
              <a:rPr lang="es-MX" b="1" u="sng" dirty="0" smtClean="0"/>
              <a:t>iniciales</a:t>
            </a:r>
            <a:r>
              <a:rPr lang="es-MX" dirty="0" smtClean="0"/>
              <a:t> que se tienen acerca de la relación que existe entre dos o más variables.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b="1" dirty="0" smtClean="0"/>
              <a:t>Ejemplo</a:t>
            </a:r>
            <a:r>
              <a:rPr lang="es-MX" b="1" dirty="0" smtClean="0"/>
              <a:t>: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 </a:t>
            </a:r>
            <a:r>
              <a:rPr lang="es-MX" u="sng" dirty="0" smtClean="0"/>
              <a:t>variable A</a:t>
            </a:r>
            <a:r>
              <a:rPr lang="es-MX" dirty="0" smtClean="0"/>
              <a:t> crece de manera </a:t>
            </a:r>
            <a:r>
              <a:rPr lang="es-MX" u="sng" dirty="0" smtClean="0"/>
              <a:t>inversamente proporcional</a:t>
            </a:r>
            <a:r>
              <a:rPr lang="es-MX" dirty="0" smtClean="0"/>
              <a:t> al crecimiento de la </a:t>
            </a:r>
            <a:r>
              <a:rPr lang="es-MX" u="sng" dirty="0" smtClean="0"/>
              <a:t>variable B</a:t>
            </a:r>
            <a:r>
              <a:rPr lang="es-MX" dirty="0" smtClean="0"/>
              <a:t>”</a:t>
            </a:r>
          </a:p>
          <a:p>
            <a:pPr lvl="1"/>
            <a:r>
              <a:rPr lang="es-MX" dirty="0" smtClean="0"/>
              <a:t>¨A mayor </a:t>
            </a:r>
            <a:r>
              <a:rPr lang="es-MX" u="sng" dirty="0" smtClean="0"/>
              <a:t>variable Z, </a:t>
            </a:r>
            <a:r>
              <a:rPr lang="es-MX" dirty="0" smtClean="0"/>
              <a:t>mayor será la </a:t>
            </a:r>
            <a:r>
              <a:rPr lang="es-MX" u="sng" dirty="0" smtClean="0"/>
              <a:t>variable W.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1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Definición de variables contenidas en una 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Facilita la</a:t>
            </a:r>
            <a:r>
              <a:rPr lang="es-MX" b="1" dirty="0" smtClean="0"/>
              <a:t> comunicación</a:t>
            </a:r>
            <a:r>
              <a:rPr lang="es-MX" dirty="0" smtClean="0"/>
              <a:t> de los resultados obtenidos en la investigación.</a:t>
            </a:r>
          </a:p>
          <a:p>
            <a:endParaRPr lang="es-MX" dirty="0"/>
          </a:p>
          <a:p>
            <a:r>
              <a:rPr lang="es-MX" dirty="0" smtClean="0"/>
              <a:t>Hace posible la </a:t>
            </a:r>
            <a:r>
              <a:rPr lang="es-MX" b="1" dirty="0" smtClean="0"/>
              <a:t>evaluación empírica</a:t>
            </a:r>
            <a:r>
              <a:rPr lang="es-MX" dirty="0" smtClean="0"/>
              <a:t> de la premisa planteada</a:t>
            </a:r>
          </a:p>
          <a:p>
            <a:endParaRPr lang="es-MX" dirty="0"/>
          </a:p>
          <a:p>
            <a:r>
              <a:rPr lang="es-MX" dirty="0" smtClean="0"/>
              <a:t>Promueve la </a:t>
            </a:r>
            <a:r>
              <a:rPr lang="es-MX" b="1" dirty="0" smtClean="0"/>
              <a:t>comparación</a:t>
            </a:r>
            <a:r>
              <a:rPr lang="es-MX" dirty="0" smtClean="0"/>
              <a:t> de los resultados obtenidos en nuestra investigación con otras existentes en la literatura.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Definición de variables contenidas en una hipótesis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5182" y="2047009"/>
            <a:ext cx="10422082" cy="39693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330035" y="2306780"/>
            <a:ext cx="2504210" cy="1454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conceptual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0035" y="4260273"/>
            <a:ext cx="2504210" cy="1413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operacional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15244" y="2303313"/>
            <a:ext cx="6414656" cy="1454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MX" dirty="0" smtClean="0"/>
              <a:t>De acuerdo con el marco conceptual que sustenta mi investigación, ¿cómo se define mi variable?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225635" y="4239490"/>
            <a:ext cx="6414656" cy="145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¿Cómo voy a medir la variable de interés? / ¿Qué voy a tomar en cuenta como evidencia de mi variable de interés?</a:t>
            </a:r>
          </a:p>
        </p:txBody>
      </p:sp>
    </p:spTree>
    <p:extLst>
      <p:ext uri="{BB962C8B-B14F-4D97-AF65-F5344CB8AC3E}">
        <p14:creationId xmlns:p14="http://schemas.microsoft.com/office/powerpoint/2010/main" val="2846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 smtClean="0"/>
              <a:t>Revisión:</a:t>
            </a:r>
            <a:br>
              <a:rPr lang="es-MX" b="1" dirty="0" smtClean="0"/>
            </a:b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5182" y="2047009"/>
            <a:ext cx="10422082" cy="39693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330035" y="2306780"/>
            <a:ext cx="2504210" cy="1454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conceptual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0035" y="4260273"/>
            <a:ext cx="2504210" cy="14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operacional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15244" y="2303313"/>
            <a:ext cx="6414656" cy="1454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215244" y="4239489"/>
            <a:ext cx="6414656" cy="1454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1174173" y="1028700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estudiantes de preparatoria a los que se les ha inculcado el hábito de la lectura desde su infancia, suelen ser más inteligentes que aquellos que no poseen el hábito de la lectura.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51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 smtClean="0"/>
              <a:t>Revisión:</a:t>
            </a:r>
            <a:br>
              <a:rPr lang="es-MX" b="1" dirty="0" smtClean="0"/>
            </a:b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5182" y="2047009"/>
            <a:ext cx="10422082" cy="39693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330035" y="2306780"/>
            <a:ext cx="2504210" cy="1454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conceptual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0035" y="4260273"/>
            <a:ext cx="2504210" cy="14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operacional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15244" y="2303312"/>
            <a:ext cx="6414656" cy="1454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De acuerdo con la teoría de las inteligencias múltiples de Gardner.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En el marco de las definiciones operacionales propuestas por </a:t>
            </a:r>
            <a:r>
              <a:rPr lang="es-MX" dirty="0" err="1" smtClean="0"/>
              <a:t>Sternberg</a:t>
            </a:r>
            <a:endParaRPr lang="es-MX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De acuerdo con Thorndike.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15244" y="4239489"/>
            <a:ext cx="6414656" cy="1454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El puntaje obtenido en una prueba de inteligencia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El promedio de las calificaciones obtenidas en la preparatoria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1174173" y="1028700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estudiantes de preparatoria a los que se les ha inculcado el hábito de la lectura desde su infancia, suelen ser más inteligentes que aquellos que no poseen el hábito de la lectura.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3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Variable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175" y="1825625"/>
            <a:ext cx="11630025" cy="4351338"/>
          </a:xfrm>
        </p:spPr>
        <p:txBody>
          <a:bodyPr/>
          <a:lstStyle/>
          <a:p>
            <a:r>
              <a:rPr lang="es-MX" dirty="0" smtClean="0"/>
              <a:t>Se entiende por </a:t>
            </a:r>
            <a:r>
              <a:rPr lang="es-MX" b="1" dirty="0"/>
              <a:t>variable </a:t>
            </a:r>
            <a:r>
              <a:rPr lang="es-MX" dirty="0" smtClean="0"/>
              <a:t>a cualquier </a:t>
            </a:r>
            <a:r>
              <a:rPr lang="es-MX" b="1" dirty="0" smtClean="0"/>
              <a:t>propiedad o dimensión </a:t>
            </a:r>
            <a:r>
              <a:rPr lang="es-MX" dirty="0" smtClean="0"/>
              <a:t>en la que nuestro objeto de estudio o interés puede variar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155"/>
              </p:ext>
            </p:extLst>
          </p:nvPr>
        </p:nvGraphicFramePr>
        <p:xfrm>
          <a:off x="3214687" y="3901123"/>
          <a:ext cx="551378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2620"/>
                <a:gridCol w="1119908"/>
                <a:gridCol w="1215628"/>
                <a:gridCol w="121562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Objeto</a:t>
                      </a:r>
                      <a:r>
                        <a:rPr lang="es-MX" baseline="0" dirty="0" smtClean="0"/>
                        <a:t> de estudio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Alumnos del colegio Jean Piaget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Ingreso mensual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1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2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</a:t>
                      </a:r>
                      <a:r>
                        <a:rPr lang="es-MX" sz="1400" baseline="0" dirty="0" smtClean="0"/>
                        <a:t> 3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552700" y="11631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(</a:t>
            </a:r>
            <a:r>
              <a:rPr lang="es-MX" i="1" dirty="0" err="1" smtClean="0"/>
              <a:t>sust</a:t>
            </a:r>
            <a:r>
              <a:rPr lang="es-MX" i="1" dirty="0" smtClean="0"/>
              <a:t>.)</a:t>
            </a:r>
            <a:endParaRPr lang="es-MX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752725" y="34290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Por ejemplo: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 smtClean="0"/>
              <a:t>Revisión:</a:t>
            </a:r>
            <a:br>
              <a:rPr lang="es-MX" b="1" dirty="0" smtClean="0"/>
            </a:b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5182" y="2047009"/>
            <a:ext cx="10422082" cy="39693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330035" y="2306780"/>
            <a:ext cx="2504210" cy="1454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conceptual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0035" y="4260273"/>
            <a:ext cx="2504210" cy="14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tx1"/>
                </a:solidFill>
              </a:rPr>
              <a:t>Definición </a:t>
            </a:r>
            <a:r>
              <a:rPr lang="es-MX" sz="2500" b="1" dirty="0" smtClean="0">
                <a:solidFill>
                  <a:schemeClr val="tx1"/>
                </a:solidFill>
              </a:rPr>
              <a:t>operacional</a:t>
            </a:r>
            <a:endParaRPr lang="es-MX" sz="25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15244" y="2303313"/>
            <a:ext cx="6414656" cy="1454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215244" y="4239489"/>
            <a:ext cx="6414656" cy="1454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1174173" y="1028700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estudiantes de preparatoria a los que se les ha inculcado el hábito de la lectura desde su infancia, suelen ser más inteligentes que aquellos que no poseen el hábito de la lectura.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0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36" y="1343025"/>
            <a:ext cx="10515600" cy="1325563"/>
          </a:xfrm>
        </p:spPr>
        <p:txBody>
          <a:bodyPr/>
          <a:lstStyle/>
          <a:p>
            <a:r>
              <a:rPr lang="es-MX" b="1" dirty="0" smtClean="0"/>
              <a:t>Referencia</a:t>
            </a:r>
            <a:endParaRPr lang="es-MX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566555"/>
            <a:ext cx="9292936" cy="3610408"/>
          </a:xfrm>
        </p:spPr>
        <p:txBody>
          <a:bodyPr/>
          <a:lstStyle/>
          <a:p>
            <a:pPr lvl="1"/>
            <a:r>
              <a:rPr lang="es-MX" dirty="0" smtClean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(2006).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11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3075</Words>
  <Application>Microsoft Office PowerPoint</Application>
  <PresentationFormat>Personalizado</PresentationFormat>
  <Paragraphs>488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Tema de Office</vt:lpstr>
      <vt:lpstr>Metodología</vt:lpstr>
      <vt:lpstr>Introducción a variables e hipótesis</vt:lpstr>
      <vt:lpstr>Resumen de la clase:</vt:lpstr>
      <vt:lpstr>Objetivos de aprendizaje:</vt:lpstr>
      <vt:lpstr>Variables</vt:lpstr>
      <vt:lpstr>Variable</vt:lpstr>
      <vt:lpstr>Ejemplos </vt:lpstr>
      <vt:lpstr>Ejemplos </vt:lpstr>
      <vt:lpstr>Ejemplos </vt:lpstr>
      <vt:lpstr>Ejemplos </vt:lpstr>
      <vt:lpstr>Hipótesis</vt:lpstr>
      <vt:lpstr>Hipótesis</vt:lpstr>
      <vt:lpstr>Hipótesis</vt:lpstr>
      <vt:lpstr>Hipótesis</vt:lpstr>
      <vt:lpstr>Hipótesis</vt:lpstr>
      <vt:lpstr>¿De dónde surgen las Hipótesis?</vt:lpstr>
      <vt:lpstr>¿De dónde surgen las Hipótesis?</vt:lpstr>
      <vt:lpstr>¿De dónde surgen las Hipótesis?</vt:lpstr>
      <vt:lpstr>Revisión 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Revisión</vt:lpstr>
      <vt:lpstr>Tipos de Hipótesis</vt:lpstr>
      <vt:lpstr>Tipos:</vt:lpstr>
      <vt:lpstr>1) Hipótesis de Investigación</vt:lpstr>
      <vt:lpstr>1) Hipótesis de Investigación</vt:lpstr>
      <vt:lpstr>1) Hipótesis de Investigación</vt:lpstr>
      <vt:lpstr>1) Hipótesis de Investigación</vt:lpstr>
      <vt:lpstr>1) Hipótesis de Investigación</vt:lpstr>
      <vt:lpstr>1) Hipótesis de Investigación</vt:lpstr>
      <vt:lpstr>2) Hipótesis Nula</vt:lpstr>
      <vt:lpstr>3) Hipótesis Alternativa</vt:lpstr>
      <vt:lpstr>Revisión </vt:lpstr>
      <vt:lpstr>El uso de las Hipótesis</vt:lpstr>
      <vt:lpstr>¿Para qué sirve una Hipótesis?</vt:lpstr>
      <vt:lpstr>¿Para qué sirve una Hipótesis?</vt:lpstr>
      <vt:lpstr>¿Para qué sirve una Hipótesis?</vt:lpstr>
      <vt:lpstr>¿Para qué sirve una Hipótesis?</vt:lpstr>
      <vt:lpstr>¿Siempre debo partir de una Hipótesis?</vt:lpstr>
      <vt:lpstr>¡Cuidado!</vt:lpstr>
      <vt:lpstr>¡Cuidado!</vt:lpstr>
      <vt:lpstr>¡Cuidado!</vt:lpstr>
      <vt:lpstr>¡Cuidado!</vt:lpstr>
      <vt:lpstr>Presentación de PowerPoint</vt:lpstr>
      <vt:lpstr>Presentación de PowerPoint</vt:lpstr>
      <vt:lpstr>Presentación de PowerPoint</vt:lpstr>
      <vt:lpstr>¡Cuidado!</vt:lpstr>
      <vt:lpstr>Elaboración de una hipótesis y  definición de variables</vt:lpstr>
      <vt:lpstr>Variable</vt:lpstr>
      <vt:lpstr>Hipótesis</vt:lpstr>
      <vt:lpstr>Definición de variables contenidas en una hipótesis</vt:lpstr>
      <vt:lpstr>Definición de variables contenidas en una hipótesis</vt:lpstr>
      <vt:lpstr>Revisión: </vt:lpstr>
      <vt:lpstr>Revisión: </vt:lpstr>
      <vt:lpstr>Revisión: </vt:lpstr>
      <vt:lpstr>Referencia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</dc:title>
  <dc:creator>Alejandro</dc:creator>
  <cp:lastModifiedBy>sandra de la peña</cp:lastModifiedBy>
  <cp:revision>90</cp:revision>
  <dcterms:created xsi:type="dcterms:W3CDTF">2019-01-23T19:41:29Z</dcterms:created>
  <dcterms:modified xsi:type="dcterms:W3CDTF">2019-01-25T06:57:39Z</dcterms:modified>
</cp:coreProperties>
</file>