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9" r:id="rId6"/>
    <p:sldId id="263" r:id="rId7"/>
    <p:sldId id="293" r:id="rId8"/>
    <p:sldId id="292" r:id="rId9"/>
    <p:sldId id="273" r:id="rId10"/>
    <p:sldId id="295" r:id="rId11"/>
    <p:sldId id="296" r:id="rId12"/>
    <p:sldId id="303" r:id="rId13"/>
    <p:sldId id="300" r:id="rId14"/>
    <p:sldId id="301" r:id="rId15"/>
    <p:sldId id="302" r:id="rId16"/>
    <p:sldId id="298" r:id="rId17"/>
    <p:sldId id="294" r:id="rId18"/>
    <p:sldId id="304" r:id="rId19"/>
    <p:sldId id="268" r:id="rId20"/>
    <p:sldId id="259" r:id="rId21"/>
    <p:sldId id="264" r:id="rId22"/>
    <p:sldId id="265" r:id="rId23"/>
    <p:sldId id="266" r:id="rId24"/>
    <p:sldId id="267" r:id="rId25"/>
    <p:sldId id="289" r:id="rId26"/>
    <p:sldId id="290" r:id="rId27"/>
    <p:sldId id="260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89" autoAdjust="0"/>
  </p:normalViewPr>
  <p:slideViewPr>
    <p:cSldViewPr>
      <p:cViewPr varScale="1">
        <p:scale>
          <a:sx n="84" d="100"/>
          <a:sy n="84" d="100"/>
        </p:scale>
        <p:origin x="22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239A2-F73E-4572-922A-199AC460E1B8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41C1C-4C73-4D9F-AE47-922B73F637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74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</a:t>
            </a:r>
            <a:r>
              <a:rPr lang="es-MX" b="1" baseline="0" dirty="0" smtClean="0"/>
              <a:t>s:</a:t>
            </a:r>
          </a:p>
          <a:p>
            <a:endParaRPr lang="es-MX" baseline="0" dirty="0" smtClean="0"/>
          </a:p>
          <a:p>
            <a:r>
              <a:rPr lang="es-MX" b="1" u="none" baseline="0" dirty="0" smtClean="0"/>
              <a:t>(Acerca de la gráfica)</a:t>
            </a:r>
          </a:p>
          <a:p>
            <a:r>
              <a:rPr lang="es-MX" b="0" u="none" baseline="0" dirty="0" smtClean="0"/>
              <a:t>https://www.nbcchicago.com/news/local/FOX-News-Chart-Fails-Math-73711092.html</a:t>
            </a:r>
          </a:p>
          <a:p>
            <a:r>
              <a:rPr lang="es-MX" baseline="0" dirty="0" smtClean="0"/>
              <a:t>https://thinkprogress.org/foxs-fuzzy-math-193-percent-of-the-public-support-palin-huckabee-and-romney-6b5293868b6f/</a:t>
            </a:r>
          </a:p>
          <a:p>
            <a:endParaRPr lang="es-MX" baseline="0" dirty="0" smtClean="0"/>
          </a:p>
          <a:p>
            <a:r>
              <a:rPr lang="es-MX" b="1" baseline="0" dirty="0" smtClean="0"/>
              <a:t>(Los resultados originales de la encuesta)</a:t>
            </a:r>
          </a:p>
          <a:p>
            <a:r>
              <a:rPr lang="es-MX" dirty="0" smtClean="0"/>
              <a:t>https://www.foxnews.com/projects/pdf/111909_PalinPoll.pdf</a:t>
            </a:r>
          </a:p>
          <a:p>
            <a:endParaRPr lang="es-MX" dirty="0" smtClean="0"/>
          </a:p>
          <a:p>
            <a:r>
              <a:rPr lang="es-MX" b="1" dirty="0" smtClean="0"/>
              <a:t>(Extra: Reflexión)</a:t>
            </a:r>
          </a:p>
          <a:p>
            <a:r>
              <a:rPr lang="es-MX" b="0" dirty="0" smtClean="0"/>
              <a:t>https://peltiertech.com/use-bar-charts-not-pies/</a:t>
            </a:r>
            <a:endParaRPr lang="es-MX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50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¡¡Dieron de baja el </a:t>
            </a:r>
            <a:r>
              <a:rPr lang="es-MX" dirty="0" err="1" smtClean="0"/>
              <a:t>Tweet</a:t>
            </a:r>
            <a:r>
              <a:rPr lang="es-MX" dirty="0" smtClean="0"/>
              <a:t> original!!</a:t>
            </a:r>
          </a:p>
          <a:p>
            <a:endParaRPr lang="es-MX" dirty="0" smtClean="0"/>
          </a:p>
          <a:p>
            <a:r>
              <a:rPr lang="es-MX" dirty="0" smtClean="0"/>
              <a:t>Pero bueno,</a:t>
            </a:r>
            <a:r>
              <a:rPr lang="es-MX" baseline="0" dirty="0" smtClean="0"/>
              <a:t> aquí algunas otras </a:t>
            </a:r>
            <a:r>
              <a:rPr lang="es-MX" b="1" baseline="0" dirty="0" smtClean="0"/>
              <a:t>fuentes</a:t>
            </a:r>
            <a:r>
              <a:rPr lang="es-MX" b="0" baseline="0" dirty="0" smtClean="0"/>
              <a:t> donde se discute al respecto que pueden ser de utilidad (y que demuestran la veracidad de mi captura de pantalla)</a:t>
            </a:r>
          </a:p>
          <a:p>
            <a:endParaRPr lang="es-MX" b="0" baseline="0" dirty="0" smtClean="0"/>
          </a:p>
          <a:p>
            <a:r>
              <a:rPr lang="es-MX" b="0" baseline="0" dirty="0" smtClean="0"/>
              <a:t>http://www.thespectroscope.com/read/a-lesson-on-misleading-graphs-from-the-national-review-by-lenny-teytelman-346</a:t>
            </a:r>
          </a:p>
          <a:p>
            <a:r>
              <a:rPr lang="es-MX" b="0" baseline="0" dirty="0" smtClean="0"/>
              <a:t>https://www.huffingtonpost.com.mx/entry/climate-graph-national-review_us_567054efe4b0fccee1700f96</a:t>
            </a:r>
          </a:p>
          <a:p>
            <a:r>
              <a:rPr lang="es-MX" b="0" baseline="0" dirty="0" smtClean="0"/>
              <a:t>https://newrepublic.com/minutes/125800/chart-day-national-review-thinks-average-global-temperatures-flatlined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394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Fuente:</a:t>
            </a:r>
          </a:p>
          <a:p>
            <a:r>
              <a:rPr lang="es-MX" b="0" dirty="0" smtClean="0"/>
              <a:t>https://www.washingtonpost.com/news/the-fix/wp/2015/12/14/why-the-national-reviews-global-temperature-graph-is-so-misleading/?noredirect=on&amp;utm_term=.dcbdb891e3ca</a:t>
            </a:r>
          </a:p>
          <a:p>
            <a:endParaRPr lang="es-MX" b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18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Fuente:</a:t>
            </a:r>
          </a:p>
          <a:p>
            <a:r>
              <a:rPr lang="es-MX" b="0" dirty="0" smtClean="0"/>
              <a:t>https://www.businessinsider.com/gun-deaths-in-florida-increased-with-stand-your-ground-2014-2</a:t>
            </a:r>
          </a:p>
          <a:p>
            <a:r>
              <a:rPr lang="es-MX" b="0" dirty="0" smtClean="0"/>
              <a:t>https://www.livescience.com/45083-misleading-gun-death-chart.html</a:t>
            </a:r>
            <a:endParaRPr lang="es-MX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3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Fuente:</a:t>
            </a:r>
          </a:p>
          <a:p>
            <a:r>
              <a:rPr lang="es-MX" b="0" dirty="0" smtClean="0"/>
              <a:t>https://twitter.com/foxnews/status/858419293599477762?lang=es</a:t>
            </a:r>
          </a:p>
          <a:p>
            <a:endParaRPr lang="es-MX" b="0" dirty="0" smtClean="0"/>
          </a:p>
          <a:p>
            <a:endParaRPr lang="es-MX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91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Fuente:</a:t>
            </a:r>
          </a:p>
          <a:p>
            <a:r>
              <a:rPr lang="es-MX" b="0" dirty="0" smtClean="0"/>
              <a:t>https://www.businessinsider.com/these-two-charts-prove-a-college-education-just-isnt-worth-the-money-anymore-2012-6</a:t>
            </a:r>
          </a:p>
          <a:p>
            <a:r>
              <a:rPr lang="es-MX" b="0" dirty="0" smtClean="0"/>
              <a:t>https://www.theatlantic.com/business/archive/2012/06/hey-everyone-dont-fall-for-this-misleading-graph-about-college-costs/258299/</a:t>
            </a:r>
          </a:p>
          <a:p>
            <a:endParaRPr lang="es-MX" b="0" dirty="0" smtClean="0"/>
          </a:p>
          <a:p>
            <a:endParaRPr lang="es-MX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98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Fuente:</a:t>
            </a:r>
          </a:p>
          <a:p>
            <a:r>
              <a:rPr lang="es-MX" b="1" dirty="0" smtClean="0"/>
              <a:t>(Consulta</a:t>
            </a:r>
            <a:r>
              <a:rPr lang="es-MX" b="1" baseline="0" dirty="0" smtClean="0"/>
              <a:t> el artículo original)</a:t>
            </a:r>
          </a:p>
          <a:p>
            <a:r>
              <a:rPr lang="es-MX" b="0" dirty="0" smtClean="0"/>
              <a:t>https://pdfs.semanticscholar.org/945f/a29cd724e9a5659a1ff6a6d449db5e6e9d93.pdf</a:t>
            </a:r>
          </a:p>
          <a:p>
            <a:endParaRPr lang="es-MX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087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Fuentes:</a:t>
            </a:r>
          </a:p>
          <a:p>
            <a:endParaRPr lang="es-MX" b="1" dirty="0" smtClean="0"/>
          </a:p>
          <a:p>
            <a:r>
              <a:rPr lang="es-MX" b="1" dirty="0" smtClean="0"/>
              <a:t>Leer</a:t>
            </a:r>
            <a:r>
              <a:rPr lang="es-MX" b="1" baseline="0" dirty="0" smtClean="0"/>
              <a:t> la versión liberada del artículo</a:t>
            </a:r>
          </a:p>
          <a:p>
            <a:r>
              <a:rPr lang="es-MX" b="0" dirty="0" smtClean="0"/>
              <a:t>http://www.biostat.jhsph.edu/courses/bio621/misc/Chocolate%20consumption%20cognitive%20function%20and%20nobel%20laurates%20(NEJM).pdf</a:t>
            </a:r>
          </a:p>
          <a:p>
            <a:r>
              <a:rPr lang="es-MX" b="0" dirty="0" smtClean="0"/>
              <a:t>https://www.nejm.org/doi/full/10.1056/NEJMon1211064</a:t>
            </a:r>
          </a:p>
          <a:p>
            <a:endParaRPr lang="es-MX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38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Fuente:</a:t>
            </a:r>
          </a:p>
          <a:p>
            <a:r>
              <a:rPr lang="es-MX" b="0" dirty="0" smtClean="0"/>
              <a:t>http://www3.uah.es/vivatacademia/ficheros/n45/fraudes.pdf</a:t>
            </a:r>
            <a:endParaRPr lang="es-MX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2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37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172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8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13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84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9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9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27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53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569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5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2416" y="404664"/>
            <a:ext cx="7772400" cy="1470025"/>
          </a:xfrm>
        </p:spPr>
        <p:txBody>
          <a:bodyPr/>
          <a:lstStyle/>
          <a:p>
            <a:r>
              <a:rPr lang="es-MX" dirty="0" smtClean="0"/>
              <a:t>Adriana Felisa Chávez De la Peña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180528" y="1701135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s-MX" dirty="0" smtClean="0">
                <a:hlinkClick r:id="rId2"/>
              </a:rPr>
              <a:t>adrifelcha@gmail.com</a:t>
            </a:r>
            <a:endParaRPr lang="es-MX" dirty="0" smtClean="0"/>
          </a:p>
          <a:p>
            <a:endParaRPr lang="es-MX" dirty="0" smtClean="0"/>
          </a:p>
          <a:p>
            <a:pPr algn="l"/>
            <a:endParaRPr lang="es-MX" sz="1800" dirty="0" smtClean="0"/>
          </a:p>
          <a:p>
            <a:pPr algn="l"/>
            <a:r>
              <a:rPr lang="es-MX" sz="1800" dirty="0"/>
              <a:t> </a:t>
            </a:r>
            <a:r>
              <a:rPr lang="es-MX" sz="1800" dirty="0" smtClean="0"/>
              <a:t>          Presentación de presentación</a:t>
            </a:r>
            <a:endParaRPr lang="es-MX" sz="1800" dirty="0" smtClean="0"/>
          </a:p>
        </p:txBody>
      </p:sp>
      <p:pic>
        <p:nvPicPr>
          <p:cNvPr id="1026" name="Picture 2" descr="lab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62" y="3171160"/>
            <a:ext cx="4071280" cy="32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72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95250"/>
            <a:ext cx="7105650" cy="66675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405316" y="6460397"/>
            <a:ext cx="3765418" cy="43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Ver el recuadro de “Notas” (parte inferior de la pantalla PowerPoint) para más detalles.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70552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71" y="980728"/>
            <a:ext cx="9214969" cy="46731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71800" y="5085184"/>
            <a:ext cx="6462008" cy="553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500" dirty="0" smtClean="0"/>
              <a:t>Ver el recuadro de “Notas” (parte inferior de la pantalla PowerPoint) para más detalles.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14268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49173"/>
            <a:ext cx="4896023" cy="57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7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¿Cómo se están elaborando las conclusiones?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43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849" y="2060848"/>
            <a:ext cx="4838302" cy="448441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¿Los datos respaldan las conclusiones?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731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4295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¿El título invita a una mala lectura de los datos?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95388"/>
            <a:ext cx="7560840" cy="58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¿Correlación implica causalidad?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02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6672"/>
            <a:ext cx="6879692" cy="55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8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20688"/>
            <a:ext cx="63912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2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</a:t>
            </a:r>
            <a:r>
              <a:rPr lang="es-MX" dirty="0" smtClean="0"/>
              <a:t>) Porque </a:t>
            </a:r>
            <a:r>
              <a:rPr lang="es-MX" dirty="0" smtClean="0"/>
              <a:t>mola mucho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 descr="Resultado de imagen para ojos vendad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dud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00200"/>
            <a:ext cx="2530473" cy="184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dud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50427"/>
            <a:ext cx="2468862" cy="26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0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de Presentación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¿Por qué es importante que sepa cómo hacer una Investigación?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Reglas de Clase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7550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Reglas de </a:t>
            </a:r>
            <a:r>
              <a:rPr lang="es-MX" dirty="0" smtClean="0"/>
              <a:t>Clase y Evaluación</a:t>
            </a:r>
            <a:endParaRPr lang="es-MX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233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En resumen: </a:t>
            </a:r>
            <a:r>
              <a:rPr lang="es-MX" dirty="0" smtClean="0"/>
              <a:t>Todo sigue igual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91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En resumen: </a:t>
            </a:r>
            <a:r>
              <a:rPr lang="es-MX" dirty="0" smtClean="0"/>
              <a:t>Todo sigue igual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mantienen las calificaciones previas y el registro de puntos en Actitud.</a:t>
            </a:r>
          </a:p>
          <a:p>
            <a:r>
              <a:rPr lang="es-MX" dirty="0" smtClean="0"/>
              <a:t>Se mantienen los mismos porcentajes de evaluación</a:t>
            </a:r>
          </a:p>
          <a:p>
            <a:r>
              <a:rPr lang="es-MX" dirty="0" smtClean="0"/>
              <a:t>Se continúa trabajando en el desarrollo de sus proyectos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2090597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Acuerdos de sana convivencia: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salón de clases es el espacio de todos. Todos tenemos algo que aprender.</a:t>
            </a:r>
          </a:p>
          <a:p>
            <a:endParaRPr lang="es-MX" dirty="0"/>
          </a:p>
          <a:p>
            <a:r>
              <a:rPr lang="es-MX" dirty="0" smtClean="0"/>
              <a:t>Toda duda o comentario es válido.</a:t>
            </a:r>
          </a:p>
          <a:p>
            <a:endParaRPr lang="es-MX" dirty="0"/>
          </a:p>
          <a:p>
            <a:r>
              <a:rPr lang="es-MX" dirty="0" smtClean="0"/>
              <a:t>Si algo no queda claro, debe haber total confianza. Es deber de la profesora que todo quede tan claro como sea posible.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8860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Reglas en clase: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Evitar el uso de celulares</a:t>
            </a:r>
          </a:p>
          <a:p>
            <a:endParaRPr lang="es-MX" dirty="0"/>
          </a:p>
          <a:p>
            <a:r>
              <a:rPr lang="es-MX" dirty="0" smtClean="0"/>
              <a:t>Evitar comer cosas crujientes u olorosas en el salón</a:t>
            </a:r>
          </a:p>
          <a:p>
            <a:endParaRPr lang="es-MX" dirty="0" smtClean="0"/>
          </a:p>
          <a:p>
            <a:r>
              <a:rPr lang="es-MX" dirty="0" smtClean="0"/>
              <a:t>Si se participa al menos cinco veces en clase, se junta un punto de recuperación en Actitud.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4290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9935586">
            <a:off x="44606" y="2038245"/>
            <a:ext cx="8229600" cy="1143000"/>
          </a:xfr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s-MX" b="1" dirty="0" smtClean="0"/>
              <a:t>PROHIBIDO MANIPULAR DATOS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880" y="3645024"/>
            <a:ext cx="5194920" cy="248113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Si se detecta evidencia de plagio, automáticamente se obtiene </a:t>
            </a:r>
            <a:r>
              <a:rPr lang="es-MX" b="1" dirty="0" smtClean="0"/>
              <a:t>calificación reprobatoria</a:t>
            </a:r>
            <a:r>
              <a:rPr lang="es-MX" dirty="0"/>
              <a:t> </a:t>
            </a:r>
            <a:r>
              <a:rPr lang="es-MX" dirty="0" smtClean="0"/>
              <a:t>en el trabajo.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4343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3825"/>
            <a:ext cx="5915025" cy="3305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863181"/>
            <a:ext cx="5800725" cy="28479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161100" y="1176248"/>
            <a:ext cx="1522512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Lectura </a:t>
            </a:r>
            <a:r>
              <a:rPr lang="es-MX" sz="1100" b="1" dirty="0" smtClean="0"/>
              <a:t>recomendada </a:t>
            </a:r>
            <a:r>
              <a:rPr lang="es-MX" sz="1100" dirty="0" smtClean="0"/>
              <a:t>(o sea, “No obligatoria”)</a:t>
            </a:r>
            <a:endParaRPr lang="es-MX" sz="1100" b="1" dirty="0"/>
          </a:p>
        </p:txBody>
      </p:sp>
      <p:sp>
        <p:nvSpPr>
          <p:cNvPr id="7" name="Cerrar llave 6"/>
          <p:cNvSpPr/>
          <p:nvPr/>
        </p:nvSpPr>
        <p:spPr>
          <a:xfrm>
            <a:off x="6809432" y="274638"/>
            <a:ext cx="210840" cy="2578298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128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9935586">
            <a:off x="44606" y="2038245"/>
            <a:ext cx="8229600" cy="1143000"/>
          </a:xfrm>
          <a:solidFill>
            <a:srgbClr val="C00000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s-MX" b="1" dirty="0" smtClean="0"/>
              <a:t>PROHIBIDO EL PLAGIO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880" y="3645024"/>
            <a:ext cx="5194920" cy="248113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Si se detecta evidencia de plagio, automáticamente se obtiene </a:t>
            </a:r>
            <a:r>
              <a:rPr lang="es-MX" b="1" dirty="0" smtClean="0"/>
              <a:t>calificación reprobatoria</a:t>
            </a:r>
            <a:r>
              <a:rPr lang="es-MX" dirty="0"/>
              <a:t> </a:t>
            </a:r>
            <a:r>
              <a:rPr lang="es-MX" dirty="0" smtClean="0"/>
              <a:t>en la unidad.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808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¿Para qué me sirve saber cómo hacer investigación?</a:t>
            </a:r>
            <a:endParaRPr lang="es-MX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14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1) Porque muy probablemente voy a tener que hacer uno o más trabajos de investigación a lo largo de mi vida.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Se estructuran mejor nuestras ideas.</a:t>
            </a:r>
          </a:p>
          <a:p>
            <a:r>
              <a:rPr lang="es-MX" dirty="0" smtClean="0"/>
              <a:t>Hay mayor claridad en cuanto a la secuencia de pasos necesarios.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18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¡La tesis!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Elegir un tema</a:t>
            </a:r>
          </a:p>
          <a:p>
            <a:r>
              <a:rPr lang="es-MX" dirty="0" smtClean="0"/>
              <a:t>Plantear una pregunta de investigación</a:t>
            </a:r>
          </a:p>
          <a:p>
            <a:r>
              <a:rPr lang="es-MX" dirty="0" smtClean="0"/>
              <a:t>Armar el marco teórico con fuentes confiables y contenido relevante</a:t>
            </a:r>
          </a:p>
          <a:p>
            <a:r>
              <a:rPr lang="es-MX" dirty="0" smtClean="0"/>
              <a:t>Delimitar el método</a:t>
            </a:r>
          </a:p>
          <a:p>
            <a:r>
              <a:rPr lang="es-MX" dirty="0" smtClean="0"/>
              <a:t>Recopilar datos</a:t>
            </a:r>
          </a:p>
          <a:p>
            <a:r>
              <a:rPr lang="es-MX" dirty="0" smtClean="0"/>
              <a:t>Elegir cómo analizar datos</a:t>
            </a:r>
          </a:p>
          <a:p>
            <a:r>
              <a:rPr lang="es-MX" dirty="0" smtClean="0"/>
              <a:t>Presentar mis resultados</a:t>
            </a:r>
          </a:p>
          <a:p>
            <a:r>
              <a:rPr lang="es-MX" dirty="0" smtClean="0"/>
              <a:t>Elaborar conclusiones</a:t>
            </a:r>
            <a:endParaRPr lang="es-MX" dirty="0"/>
          </a:p>
        </p:txBody>
      </p:sp>
      <p:pic>
        <p:nvPicPr>
          <p:cNvPr id="1026" name="Picture 2" descr="Resultado de imagen para te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21088"/>
            <a:ext cx="3217118" cy="20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2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2) Para poder ser críticos respecto de la información que se nos hace llegar.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57200" y="2060848"/>
            <a:ext cx="8229600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MX" dirty="0" smtClean="0"/>
          </a:p>
          <a:p>
            <a:r>
              <a:rPr lang="es-MX" dirty="0" smtClean="0"/>
              <a:t>La metodología provee de </a:t>
            </a:r>
            <a:r>
              <a:rPr lang="es-MX" b="1" dirty="0" smtClean="0"/>
              <a:t>validez</a:t>
            </a:r>
            <a:r>
              <a:rPr lang="es-MX" dirty="0" smtClean="0"/>
              <a:t> a las conclusiones arrojadas por el estudio.</a:t>
            </a:r>
          </a:p>
          <a:p>
            <a:r>
              <a:rPr lang="es-MX" dirty="0" smtClean="0"/>
              <a:t>Es importante saber hacer investigación para poder reconocer, como menos, los trabajos de investigación que no tienen ni pies ni cabeza.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457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se recogieron los datos?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4738576" cy="35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5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se recogieron los datos?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44824"/>
            <a:ext cx="4738576" cy="3546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038" y="1418092"/>
            <a:ext cx="4232962" cy="454498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-36512" y="6381302"/>
            <a:ext cx="3765418" cy="43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Ver el recuadro de “Notas” (parte inferior de la pantalla PowerPoint) para más detalles.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25458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¿Cómo se están reportando los datos?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147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625</Words>
  <Application>Microsoft Office PowerPoint</Application>
  <PresentationFormat>Presentación en pantalla (4:3)</PresentationFormat>
  <Paragraphs>111</Paragraphs>
  <Slides>27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de Office</vt:lpstr>
      <vt:lpstr>Adriana Felisa Chávez De la Peña</vt:lpstr>
      <vt:lpstr>Clase de Presentación</vt:lpstr>
      <vt:lpstr>¿Para qué me sirve saber cómo hacer investigación?</vt:lpstr>
      <vt:lpstr>1) Porque muy probablemente voy a tener que hacer uno o más trabajos de investigación a lo largo de mi vida.</vt:lpstr>
      <vt:lpstr>¡La tesis!</vt:lpstr>
      <vt:lpstr>2) Para poder ser críticos respecto de la información que se nos hace llegar.  </vt:lpstr>
      <vt:lpstr>¿Cómo se recogieron los datos?</vt:lpstr>
      <vt:lpstr>¿Cómo se recogieron los datos?</vt:lpstr>
      <vt:lpstr>¿Cómo se están reportando los datos?</vt:lpstr>
      <vt:lpstr>Presentación de PowerPoint</vt:lpstr>
      <vt:lpstr>Presentación de PowerPoint</vt:lpstr>
      <vt:lpstr>Presentación de PowerPoint</vt:lpstr>
      <vt:lpstr>¿Cómo se están elaborando las conclusiones?</vt:lpstr>
      <vt:lpstr>¿Los datos respaldan las conclusiones?</vt:lpstr>
      <vt:lpstr>¿El título invita a una mala lectura de los datos?</vt:lpstr>
      <vt:lpstr>¿Correlación implica causalidad?</vt:lpstr>
      <vt:lpstr>Presentación de PowerPoint</vt:lpstr>
      <vt:lpstr>Presentación de PowerPoint</vt:lpstr>
      <vt:lpstr>3) Porque mola mucho.</vt:lpstr>
      <vt:lpstr>Reglas de Clase y Evaluación</vt:lpstr>
      <vt:lpstr>En resumen: Todo sigue igual</vt:lpstr>
      <vt:lpstr>En resumen: Todo sigue igual</vt:lpstr>
      <vt:lpstr>Acuerdos de sana convivencia:</vt:lpstr>
      <vt:lpstr>Reglas en clase:</vt:lpstr>
      <vt:lpstr>PROHIBIDO MANIPULAR DATOS</vt:lpstr>
      <vt:lpstr> </vt:lpstr>
      <vt:lpstr>PROHIBIDO EL PLAGIO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Adriana Felisa Chávez De la Peña</dc:title>
  <dc:creator>sandra de la peña</dc:creator>
  <cp:lastModifiedBy>Alejandro</cp:lastModifiedBy>
  <cp:revision>24</cp:revision>
  <dcterms:created xsi:type="dcterms:W3CDTF">2019-02-14T04:54:10Z</dcterms:created>
  <dcterms:modified xsi:type="dcterms:W3CDTF">2019-02-18T18:40:30Z</dcterms:modified>
</cp:coreProperties>
</file>