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2" r:id="rId5"/>
    <p:sldId id="259" r:id="rId6"/>
    <p:sldId id="264" r:id="rId7"/>
    <p:sldId id="265" r:id="rId8"/>
    <p:sldId id="266" r:id="rId9"/>
    <p:sldId id="267" r:id="rId10"/>
    <p:sldId id="260" r:id="rId11"/>
    <p:sldId id="269" r:id="rId12"/>
    <p:sldId id="268" r:id="rId13"/>
    <p:sldId id="270" r:id="rId14"/>
    <p:sldId id="271" r:id="rId15"/>
    <p:sldId id="272" r:id="rId16"/>
    <p:sldId id="274" r:id="rId17"/>
    <p:sldId id="278" r:id="rId18"/>
    <p:sldId id="279" r:id="rId19"/>
    <p:sldId id="281" r:id="rId20"/>
    <p:sldId id="261" r:id="rId2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AEF"/>
    <a:srgbClr val="FFFAEB"/>
    <a:srgbClr val="C20E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704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789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612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09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769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719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062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99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370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70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876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EDCB-E240-4DFD-BB3D-42E4F99D1B13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774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redondeado 3"/>
          <p:cNvSpPr/>
          <p:nvPr/>
        </p:nvSpPr>
        <p:spPr>
          <a:xfrm>
            <a:off x="584200" y="668867"/>
            <a:ext cx="11167533" cy="5334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1265305" y="1214735"/>
            <a:ext cx="68504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Selección de la Muestra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513667" y="5250304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/>
              <a:t>Unidad 3: Desarrollo y descripción del procedimiento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857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Tipos de Muestra</a:t>
            </a:r>
            <a:endParaRPr lang="es-MX" b="1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>
          <a:xfrm>
            <a:off x="330200" y="1825625"/>
            <a:ext cx="5181600" cy="3051175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u="sng" dirty="0" smtClean="0"/>
              <a:t>Muestras Probabilísticas</a:t>
            </a:r>
          </a:p>
          <a:p>
            <a:pPr marL="0" indent="0">
              <a:buNone/>
            </a:pPr>
            <a:endParaRPr lang="es-MX" u="sng" dirty="0" smtClean="0"/>
          </a:p>
          <a:p>
            <a:pPr marL="0" indent="0">
              <a:buNone/>
            </a:pPr>
            <a:r>
              <a:rPr lang="es-MX" dirty="0" smtClean="0"/>
              <a:t>Idealmente, </a:t>
            </a:r>
            <a:r>
              <a:rPr lang="es-MX" b="1" dirty="0" smtClean="0"/>
              <a:t>todos los elementos de la población tienen la misma probabilidad de ser seleccionados.</a:t>
            </a:r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0511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u="sng" dirty="0" smtClean="0"/>
              <a:t>Muestras No probabilísticas</a:t>
            </a:r>
          </a:p>
          <a:p>
            <a:pPr marL="0" indent="0">
              <a:buNone/>
            </a:pPr>
            <a:endParaRPr lang="es-MX" b="1" u="sng" dirty="0"/>
          </a:p>
          <a:p>
            <a:pPr marL="0" indent="0">
              <a:buNone/>
            </a:pPr>
            <a:r>
              <a:rPr lang="es-MX" dirty="0" smtClean="0"/>
              <a:t>La muestra se selecciona en función </a:t>
            </a:r>
            <a:r>
              <a:rPr lang="es-MX" b="1" dirty="0" smtClean="0"/>
              <a:t>a las características y/o al propósito de la investigación.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lecha doblada 8"/>
          <p:cNvSpPr/>
          <p:nvPr/>
        </p:nvSpPr>
        <p:spPr>
          <a:xfrm rot="5400000">
            <a:off x="8794661" y="253946"/>
            <a:ext cx="889000" cy="1859731"/>
          </a:xfrm>
          <a:prstGeom prst="ben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" name="Flecha doblada 9"/>
          <p:cNvSpPr/>
          <p:nvPr/>
        </p:nvSpPr>
        <p:spPr>
          <a:xfrm rot="5400000" flipV="1">
            <a:off x="2651675" y="311828"/>
            <a:ext cx="889000" cy="1800188"/>
          </a:xfrm>
          <a:prstGeom prst="ben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0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s-MX" b="1" dirty="0" smtClean="0"/>
              <a:t>Muestra Probabilística</a:t>
            </a:r>
            <a:endParaRPr lang="es-MX" b="1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381000" y="1169457"/>
            <a:ext cx="11379200" cy="5146675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866" y="1346201"/>
            <a:ext cx="6820164" cy="466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4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s-MX" b="1" dirty="0" smtClean="0"/>
              <a:t>Muestra Probabilística</a:t>
            </a:r>
            <a:endParaRPr lang="es-MX" b="1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381000" y="1169457"/>
            <a:ext cx="11379200" cy="5146675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838200" y="1169457"/>
            <a:ext cx="10634133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“Todos los elementos de la población tienen la misma probabilidad de ser seleccionados en la muestra”</a:t>
            </a:r>
          </a:p>
          <a:p>
            <a:endParaRPr lang="es-MX" b="1" dirty="0"/>
          </a:p>
          <a:p>
            <a:r>
              <a:rPr lang="es-MX" dirty="0" smtClean="0"/>
              <a:t>Implica que las conclusiones que yo elabore a partir del trabajo que realice con mi muestra serán </a:t>
            </a:r>
            <a:r>
              <a:rPr lang="es-MX" b="1" dirty="0" smtClean="0"/>
              <a:t>generalizables</a:t>
            </a:r>
            <a:r>
              <a:rPr lang="es-MX" dirty="0"/>
              <a:t> </a:t>
            </a:r>
            <a:r>
              <a:rPr lang="es-MX" dirty="0" smtClean="0"/>
              <a:t>a toda la población.</a:t>
            </a:r>
          </a:p>
          <a:p>
            <a:endParaRPr lang="es-MX" dirty="0"/>
          </a:p>
          <a:p>
            <a:r>
              <a:rPr lang="es-MX" b="1" dirty="0" smtClean="0"/>
              <a:t>Ejemplos de “Muestra probabilística” mal hechas: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Levantar una encuesta en una Plaza comercial, alegando que las personas que ahí se encuentran constituyen una muestra “aleatoria” de la población mexicana.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Encuestas telefónicas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Ofrecer dinero por participar en mi estudio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Sondeos o cuestionarios aplicados vía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266353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s-MX" b="1" dirty="0" smtClean="0"/>
              <a:t>“Casos de la Vida Real”</a:t>
            </a:r>
            <a:endParaRPr lang="es-MX" b="1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381000" y="1169457"/>
            <a:ext cx="7950200" cy="5146675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Resultado de imagen para Shere Hite 1991 Mujeres y am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567" y="1604431"/>
            <a:ext cx="285750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2210269"/>
            <a:ext cx="7779280" cy="243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6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s-MX" b="1" dirty="0" smtClean="0"/>
              <a:t>“Casos de la Vida Real”</a:t>
            </a:r>
            <a:endParaRPr lang="es-MX" b="1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381000" y="1169457"/>
            <a:ext cx="7950200" cy="5146675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Resultado de imagen para Shere Hite 1991 Mujeres y am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567" y="1604431"/>
            <a:ext cx="285750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8" y="1346201"/>
            <a:ext cx="8509000" cy="13483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54" y="2660672"/>
            <a:ext cx="8494714" cy="350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64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365125"/>
            <a:ext cx="11836400" cy="1325563"/>
          </a:xfrm>
        </p:spPr>
        <p:txBody>
          <a:bodyPr/>
          <a:lstStyle/>
          <a:p>
            <a:r>
              <a:rPr lang="es-MX" b="1" dirty="0" smtClean="0"/>
              <a:t>Pasos necesarios</a:t>
            </a:r>
            <a:r>
              <a:rPr lang="es-MX" dirty="0"/>
              <a:t> </a:t>
            </a:r>
            <a:r>
              <a:rPr lang="es-MX" dirty="0" smtClean="0"/>
              <a:t>para obtener una </a:t>
            </a:r>
            <a:r>
              <a:rPr lang="es-MX" b="1" dirty="0" smtClean="0"/>
              <a:t>Muestra probabilística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1) Cuidar el </a:t>
            </a:r>
            <a:r>
              <a:rPr lang="es-MX" b="1" u="sng" dirty="0" smtClean="0"/>
              <a:t>Tamaño de la muestra</a:t>
            </a:r>
            <a:endParaRPr lang="es-MX" u="sng" dirty="0" smtClean="0"/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2) Buscar que efectivamente </a:t>
            </a:r>
            <a:r>
              <a:rPr lang="es-MX" b="1" dirty="0" smtClean="0"/>
              <a:t>todos los elementos de la población tengan </a:t>
            </a:r>
            <a:r>
              <a:rPr lang="es-MX" dirty="0" smtClean="0"/>
              <a:t>–en la medida de lo posible- </a:t>
            </a:r>
            <a:r>
              <a:rPr lang="es-MX" b="1" dirty="0" smtClean="0"/>
              <a:t>la misma probabilidad de ser seleccionados.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4445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Garantizar que todos los elementos de la población tengan la misma probabilidad de ser seleccionados.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¿Cuál será la mejor manera de “pensar” acerca de mi población, de manera que pueda aspirar a tener una muestra que contenga elementos que sean </a:t>
            </a:r>
            <a:r>
              <a:rPr lang="es-MX" b="1" dirty="0" smtClean="0"/>
              <a:t>representativos</a:t>
            </a:r>
            <a:r>
              <a:rPr lang="es-MX" dirty="0" smtClean="0"/>
              <a:t> de toda su variabilidad?</a:t>
            </a:r>
          </a:p>
          <a:p>
            <a:endParaRPr lang="es-MX" dirty="0"/>
          </a:p>
          <a:p>
            <a:r>
              <a:rPr lang="es-MX" b="1" u="sng" dirty="0" smtClean="0"/>
              <a:t>Muestra Aleatoria Simple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Muestreo Estratificado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Muestreo por </a:t>
            </a:r>
            <a:r>
              <a:rPr lang="es-MX" dirty="0" err="1" smtClean="0"/>
              <a:t>Clusters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4529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Garantizar que todos los elementos de la población tengan la misma probabilidad de ser seleccionados.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u="sng" dirty="0" smtClean="0"/>
              <a:t>Muestreo Estratificado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680" y="2556934"/>
            <a:ext cx="1879758" cy="362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88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Garantizar que todos los elementos de la población tengan la misma probabilidad de ser seleccionados.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u="sng" dirty="0" smtClean="0"/>
              <a:t>Muestreo por Racimos / </a:t>
            </a:r>
            <a:r>
              <a:rPr lang="es-MX" b="1" u="sng" dirty="0" err="1" smtClean="0"/>
              <a:t>Clusters</a:t>
            </a:r>
            <a:endParaRPr lang="es-MX" b="1" u="sng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988" y="2448587"/>
            <a:ext cx="6534680" cy="372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27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para conseguir una </a:t>
            </a:r>
            <a:r>
              <a:rPr lang="es-MX" b="1" dirty="0" smtClean="0"/>
              <a:t>muestra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Sorteo</a:t>
            </a:r>
          </a:p>
          <a:p>
            <a:endParaRPr lang="es-MX" dirty="0" smtClean="0"/>
          </a:p>
          <a:p>
            <a:r>
              <a:rPr lang="es-MX" dirty="0" smtClean="0"/>
              <a:t>Asignación aleatoria de números</a:t>
            </a:r>
          </a:p>
          <a:p>
            <a:endParaRPr lang="es-MX" dirty="0" smtClean="0"/>
          </a:p>
          <a:p>
            <a:r>
              <a:rPr lang="es-MX" b="1" dirty="0" smtClean="0"/>
              <a:t>Marco </a:t>
            </a:r>
            <a:r>
              <a:rPr lang="es-MX" b="1" dirty="0" err="1" smtClean="0"/>
              <a:t>muestral</a:t>
            </a:r>
            <a:r>
              <a:rPr lang="es-MX" b="1" dirty="0" smtClean="0"/>
              <a:t> </a:t>
            </a:r>
          </a:p>
          <a:p>
            <a:pPr marL="457200" lvl="1" indent="0">
              <a:buNone/>
            </a:pPr>
            <a:r>
              <a:rPr lang="es-MX" dirty="0" smtClean="0"/>
              <a:t>Cualquier esquematización con la que ya se cuente y que permita capturar la variabilidad de mi población. </a:t>
            </a:r>
          </a:p>
        </p:txBody>
      </p:sp>
    </p:spTree>
    <p:extLst>
      <p:ext uri="{BB962C8B-B14F-4D97-AF65-F5344CB8AC3E}">
        <p14:creationId xmlns:p14="http://schemas.microsoft.com/office/powerpoint/2010/main" val="373568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una </a:t>
            </a:r>
            <a:r>
              <a:rPr lang="es-MX" b="1" dirty="0" smtClean="0"/>
              <a:t>Muestra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429933" y="4746096"/>
            <a:ext cx="6679561" cy="13255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/>
              <a:t>“Muestra” ≠  “Población”</a:t>
            </a:r>
            <a:endParaRPr lang="es-MX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838200" y="1690688"/>
            <a:ext cx="10244667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2000" dirty="0"/>
              <a:t>Conjunto de cosas, personas o datos elegidos al azar, que se consideran representativos del grupo al que pertenecen y que se toman para estudiar o determinar las características del grupo</a:t>
            </a:r>
            <a:r>
              <a:rPr lang="es-MX" sz="2000" dirty="0" smtClean="0"/>
              <a:t>.</a:t>
            </a:r>
          </a:p>
          <a:p>
            <a:endParaRPr lang="es-MX" sz="2000" dirty="0"/>
          </a:p>
          <a:p>
            <a:endParaRPr lang="es-MX" sz="2000" dirty="0" smtClean="0"/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082426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Muestra no probabilística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Idealmente </a:t>
            </a:r>
            <a:r>
              <a:rPr lang="es-MX" b="1" dirty="0" smtClean="0"/>
              <a:t>toda muestra debería ser probabilística, </a:t>
            </a:r>
            <a:r>
              <a:rPr lang="es-MX" dirty="0" smtClean="0"/>
              <a:t>pero hay ocasiones en que las </a:t>
            </a:r>
            <a:r>
              <a:rPr lang="es-MX" b="1" dirty="0" smtClean="0"/>
              <a:t>características/propósito </a:t>
            </a:r>
            <a:r>
              <a:rPr lang="es-MX" dirty="0" smtClean="0"/>
              <a:t>de la investigación no lo permiten. 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1244600" y="3793068"/>
            <a:ext cx="97028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Por ejemplo:</a:t>
            </a:r>
          </a:p>
          <a:p>
            <a:endParaRPr lang="es-MX" b="1" dirty="0"/>
          </a:p>
          <a:p>
            <a:r>
              <a:rPr lang="es-MX" b="1" dirty="0" smtClean="0"/>
              <a:t>Población: </a:t>
            </a:r>
            <a:r>
              <a:rPr lang="es-MX" dirty="0" smtClean="0"/>
              <a:t>Personas con la enfermedad de los huesos de cristal</a:t>
            </a:r>
          </a:p>
          <a:p>
            <a:r>
              <a:rPr lang="es-MX" b="1" dirty="0" smtClean="0"/>
              <a:t>Muestra: </a:t>
            </a:r>
            <a:r>
              <a:rPr lang="es-MX" dirty="0" smtClean="0"/>
              <a:t>Personas internadas en hospitales de la CDMX con dicha enfermedad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20323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839787" y="395288"/>
            <a:ext cx="5157787" cy="823912"/>
          </a:xfr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s-MX" dirty="0" smtClean="0"/>
              <a:t>Población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839788" y="1337733"/>
            <a:ext cx="5157787" cy="1803400"/>
          </a:xfrm>
          <a:ln w="381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Representa el </a:t>
            </a:r>
            <a:r>
              <a:rPr lang="es-MX" b="1" dirty="0" smtClean="0"/>
              <a:t>universo de casos </a:t>
            </a:r>
            <a:r>
              <a:rPr lang="es-MX" dirty="0" smtClean="0"/>
              <a:t>que se pretende abarcar con nuestra investigación.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>
          <a:xfrm>
            <a:off x="6172200" y="396347"/>
            <a:ext cx="5183188" cy="823912"/>
          </a:xfr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s-MX" dirty="0" smtClean="0"/>
              <a:t>Muestra</a:t>
            </a:r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>
          <a:xfrm>
            <a:off x="6172200" y="1337733"/>
            <a:ext cx="5183188" cy="1803400"/>
          </a:xfrm>
          <a:ln w="38100">
            <a:solidFill>
              <a:schemeClr val="tx1"/>
            </a:solidFill>
          </a:ln>
        </p:spPr>
        <p:txBody>
          <a:bodyPr/>
          <a:lstStyle/>
          <a:p>
            <a:pPr marL="0" indent="0" algn="just">
              <a:buNone/>
            </a:pPr>
            <a:r>
              <a:rPr lang="es-MX" dirty="0" smtClean="0"/>
              <a:t>Representa el </a:t>
            </a:r>
            <a:r>
              <a:rPr lang="es-MX" b="1" dirty="0" smtClean="0"/>
              <a:t>conjunto de elementos que se extrae de la población</a:t>
            </a:r>
            <a:r>
              <a:rPr lang="es-MX" dirty="0"/>
              <a:t> </a:t>
            </a:r>
            <a:r>
              <a:rPr lang="es-MX" dirty="0" smtClean="0"/>
              <a:t>para poder </a:t>
            </a:r>
            <a:r>
              <a:rPr lang="es-MX" b="1" dirty="0" smtClean="0"/>
              <a:t>inferir</a:t>
            </a:r>
            <a:r>
              <a:rPr lang="es-MX" dirty="0"/>
              <a:t> </a:t>
            </a:r>
            <a:r>
              <a:rPr lang="es-MX" dirty="0" smtClean="0"/>
              <a:t>sus características.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1752599" y="3750734"/>
            <a:ext cx="9152467" cy="2031325"/>
          </a:xfrm>
          <a:prstGeom prst="rect">
            <a:avLst/>
          </a:prstGeom>
          <a:solidFill>
            <a:srgbClr val="FFFAEB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Por ejemplo:</a:t>
            </a:r>
          </a:p>
          <a:p>
            <a:endParaRPr lang="es-MX" b="1" dirty="0"/>
          </a:p>
          <a:p>
            <a:r>
              <a:rPr lang="es-MX" b="1" dirty="0" smtClean="0"/>
              <a:t>	Pregunta de investigación:</a:t>
            </a:r>
          </a:p>
          <a:p>
            <a:r>
              <a:rPr lang="es-MX" b="1" dirty="0" smtClean="0"/>
              <a:t>		</a:t>
            </a:r>
            <a:r>
              <a:rPr lang="es-MX" dirty="0" smtClean="0"/>
              <a:t>¿Cuál es el sabor de helado favorito de los mexicanos?</a:t>
            </a:r>
            <a:endParaRPr lang="es-MX" b="1" dirty="0"/>
          </a:p>
          <a:p>
            <a:r>
              <a:rPr lang="es-MX" b="1" dirty="0" smtClean="0"/>
              <a:t>	</a:t>
            </a:r>
          </a:p>
          <a:p>
            <a:r>
              <a:rPr lang="es-MX" b="1" dirty="0"/>
              <a:t>	</a:t>
            </a:r>
            <a:r>
              <a:rPr lang="es-MX" b="1" dirty="0" smtClean="0"/>
              <a:t>Población:    </a:t>
            </a:r>
          </a:p>
          <a:p>
            <a:r>
              <a:rPr lang="es-MX" b="1" dirty="0"/>
              <a:t>	</a:t>
            </a:r>
            <a:r>
              <a:rPr lang="es-MX" b="1" dirty="0" smtClean="0"/>
              <a:t>Muestra:</a:t>
            </a:r>
          </a:p>
        </p:txBody>
      </p:sp>
    </p:spTree>
    <p:extLst>
      <p:ext uri="{BB962C8B-B14F-4D97-AF65-F5344CB8AC3E}">
        <p14:creationId xmlns:p14="http://schemas.microsoft.com/office/powerpoint/2010/main" val="378039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35" y="816209"/>
            <a:ext cx="7645929" cy="522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1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Unidades de muestreo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¿Qué voy a observar? ¿Sobre qué serán mis mediciones?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Participantes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Objetos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Sucesos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06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34" y="672960"/>
            <a:ext cx="8772525" cy="27336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2867" y="90489"/>
            <a:ext cx="10515600" cy="1325563"/>
          </a:xfrm>
        </p:spPr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406400" y="5825067"/>
            <a:ext cx="1139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Referencia: </a:t>
            </a:r>
            <a:r>
              <a:rPr lang="es-MX" dirty="0"/>
              <a:t>Hernández </a:t>
            </a:r>
            <a:r>
              <a:rPr lang="es-MX" dirty="0" err="1"/>
              <a:t>Sampieri</a:t>
            </a:r>
            <a:r>
              <a:rPr lang="es-MX" dirty="0"/>
              <a:t>, R., Fernández Collado, C., &amp; Baptista Lucio, P. (2010). </a:t>
            </a:r>
            <a:r>
              <a:rPr lang="es-MX" i="1" dirty="0"/>
              <a:t>Metodología de la investigación</a:t>
            </a:r>
            <a:r>
              <a:rPr lang="es-MX" dirty="0"/>
              <a:t> (Vol. 3). México: McGraw-Hill</a:t>
            </a:r>
            <a:r>
              <a:rPr lang="es-MX" dirty="0" smtClean="0"/>
              <a:t>. (p. 172).</a:t>
            </a:r>
            <a:endParaRPr lang="es-MX" b="1" dirty="0"/>
          </a:p>
        </p:txBody>
      </p:sp>
      <p:sp>
        <p:nvSpPr>
          <p:cNvPr id="9" name="Rectángulo redondeado 8"/>
          <p:cNvSpPr/>
          <p:nvPr/>
        </p:nvSpPr>
        <p:spPr>
          <a:xfrm>
            <a:off x="1718734" y="1176790"/>
            <a:ext cx="2311400" cy="11033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¿El chocolate tiene un impacto en nuestras funciones cognitivas?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1718734" y="2402153"/>
            <a:ext cx="2311400" cy="28463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¿Las campañas publicitarias que advierten a la población sobre la importancia de denunciar los secuestros ha tenido un impacto positivo en la seguridad nacional?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4250267" y="1160324"/>
            <a:ext cx="3132666" cy="11033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chemeClr val="tx1"/>
                </a:solidFill>
              </a:rPr>
              <a:t>Número de premios nobel ganados por cada 10 millones de habitantes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4250267" y="2448316"/>
            <a:ext cx="3132666" cy="27641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chemeClr val="tx1"/>
                </a:solidFill>
              </a:rPr>
              <a:t>El número de denuncias telefónicas de casos de secuestro que se han registrado en los últimos años.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7542476" y="1176790"/>
            <a:ext cx="2896924" cy="11033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???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7542476" y="2464782"/>
            <a:ext cx="2896924" cy="2747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???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02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2867" y="90489"/>
            <a:ext cx="10515600" cy="1325563"/>
          </a:xfrm>
        </p:spPr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0400" y="7532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Se busca que la </a:t>
            </a:r>
            <a:r>
              <a:rPr lang="es-MX" b="1" dirty="0" smtClean="0"/>
              <a:t>muestra </a:t>
            </a:r>
            <a:r>
              <a:rPr lang="es-MX" dirty="0" smtClean="0"/>
              <a:t>sea </a:t>
            </a:r>
            <a:r>
              <a:rPr lang="es-MX" b="1" dirty="0" smtClean="0"/>
              <a:t>representativa</a:t>
            </a:r>
            <a:r>
              <a:rPr lang="es-MX" dirty="0" smtClean="0"/>
              <a:t> de las características de la población.</a:t>
            </a:r>
          </a:p>
          <a:p>
            <a:pPr marL="0" indent="0">
              <a:buNone/>
            </a:pPr>
            <a:endParaRPr lang="es-MX" dirty="0" smtClean="0"/>
          </a:p>
          <a:p>
            <a:pPr lvl="1"/>
            <a:r>
              <a:rPr lang="es-MX" b="1" dirty="0" smtClean="0"/>
              <a:t>¿Por qué?</a:t>
            </a:r>
          </a:p>
          <a:p>
            <a:pPr lvl="2"/>
            <a:r>
              <a:rPr lang="es-MX" dirty="0" smtClean="0"/>
              <a:t>Porque el objetivo de toda investigación es que las conclusiones que se realicen a partir de la </a:t>
            </a:r>
            <a:r>
              <a:rPr lang="es-MX" b="1" dirty="0" smtClean="0"/>
              <a:t>muestra</a:t>
            </a:r>
            <a:r>
              <a:rPr lang="es-MX" dirty="0"/>
              <a:t> </a:t>
            </a:r>
            <a:r>
              <a:rPr lang="es-MX" dirty="0" smtClean="0"/>
              <a:t>puedan </a:t>
            </a:r>
            <a:r>
              <a:rPr lang="es-MX" b="1" dirty="0" smtClean="0"/>
              <a:t>generalizarse</a:t>
            </a:r>
            <a:r>
              <a:rPr lang="es-MX" dirty="0"/>
              <a:t> </a:t>
            </a:r>
            <a:r>
              <a:rPr lang="es-MX" b="1" dirty="0" smtClean="0"/>
              <a:t>a toda la población.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85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2867" y="90489"/>
            <a:ext cx="10515600" cy="1325563"/>
          </a:xfrm>
        </p:spPr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0400" y="7532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Se busca que la </a:t>
            </a:r>
            <a:r>
              <a:rPr lang="es-MX" b="1" dirty="0" smtClean="0"/>
              <a:t>muestra </a:t>
            </a:r>
            <a:r>
              <a:rPr lang="es-MX" dirty="0" smtClean="0"/>
              <a:t>sea </a:t>
            </a:r>
            <a:r>
              <a:rPr lang="es-MX" b="1" dirty="0" smtClean="0"/>
              <a:t>representativa</a:t>
            </a:r>
            <a:r>
              <a:rPr lang="es-MX" dirty="0" smtClean="0"/>
              <a:t> de las características de la población.</a:t>
            </a:r>
          </a:p>
          <a:p>
            <a:pPr marL="0" indent="0">
              <a:buNone/>
            </a:pPr>
            <a:endParaRPr lang="es-MX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406400" y="5825067"/>
            <a:ext cx="1139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Referencia: </a:t>
            </a:r>
            <a:r>
              <a:rPr lang="es-MX" dirty="0"/>
              <a:t>Hernández </a:t>
            </a:r>
            <a:r>
              <a:rPr lang="es-MX" dirty="0" err="1"/>
              <a:t>Sampieri</a:t>
            </a:r>
            <a:r>
              <a:rPr lang="es-MX" dirty="0"/>
              <a:t>, R., Fernández Collado, C., &amp; Baptista Lucio, P. (2010). </a:t>
            </a:r>
            <a:r>
              <a:rPr lang="es-MX" i="1" dirty="0"/>
              <a:t>Metodología de la investigación</a:t>
            </a:r>
            <a:r>
              <a:rPr lang="es-MX" dirty="0"/>
              <a:t> (Vol. 3). México: McGraw-Hill</a:t>
            </a:r>
            <a:r>
              <a:rPr lang="es-MX" dirty="0" smtClean="0"/>
              <a:t>. (p. 174).</a:t>
            </a: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545" y="2122092"/>
            <a:ext cx="4676775" cy="2276475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1117600" y="2160444"/>
            <a:ext cx="2785533" cy="663861"/>
          </a:xfrm>
          <a:prstGeom prst="roundRect">
            <a:avLst/>
          </a:prstGeom>
          <a:solidFill>
            <a:srgbClr val="FEDA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Población:  Los niños de México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816320" y="2650067"/>
            <a:ext cx="2785533" cy="9421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Muestra: Estudiantes de escuelas privadas de la CDMX 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2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8933" y="2216149"/>
            <a:ext cx="10515600" cy="1325563"/>
          </a:xfrm>
        </p:spPr>
        <p:txBody>
          <a:bodyPr>
            <a:normAutofit/>
          </a:bodyPr>
          <a:lstStyle/>
          <a:p>
            <a:r>
              <a:rPr lang="es-MX" sz="6000" b="1" dirty="0" smtClean="0">
                <a:latin typeface="AR DELANEY" panose="02000000000000000000" pitchFamily="2" charset="0"/>
              </a:rPr>
              <a:t>TIPOS DE MUESTRA</a:t>
            </a:r>
            <a:endParaRPr lang="es-MX" sz="6000" b="1" dirty="0">
              <a:latin typeface="AR DELANEY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1600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57800"/>
            <a:ext cx="12192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296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668</Words>
  <Application>Microsoft Office PowerPoint</Application>
  <PresentationFormat>Panorámica</PresentationFormat>
  <Paragraphs>99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 DELANEY</vt:lpstr>
      <vt:lpstr>Arial</vt:lpstr>
      <vt:lpstr>Calibri</vt:lpstr>
      <vt:lpstr>Calibri Light</vt:lpstr>
      <vt:lpstr>Tema de Office</vt:lpstr>
      <vt:lpstr>Presentación de PowerPoint</vt:lpstr>
      <vt:lpstr>¿Qué es una Muestra?</vt:lpstr>
      <vt:lpstr> </vt:lpstr>
      <vt:lpstr> </vt:lpstr>
      <vt:lpstr>Unidades de muestreo</vt:lpstr>
      <vt:lpstr> </vt:lpstr>
      <vt:lpstr> </vt:lpstr>
      <vt:lpstr> </vt:lpstr>
      <vt:lpstr>TIPOS DE MUESTRA</vt:lpstr>
      <vt:lpstr>Tipos de Muestra</vt:lpstr>
      <vt:lpstr>Muestra Probabilística</vt:lpstr>
      <vt:lpstr>Muestra Probabilística</vt:lpstr>
      <vt:lpstr>“Casos de la Vida Real”</vt:lpstr>
      <vt:lpstr>“Casos de la Vida Real”</vt:lpstr>
      <vt:lpstr>Pasos necesarios para obtener una Muestra probabilística</vt:lpstr>
      <vt:lpstr>Garantizar que todos los elementos de la población tengan la misma probabilidad de ser seleccionados.</vt:lpstr>
      <vt:lpstr>Garantizar que todos los elementos de la población tengan la misma probabilidad de ser seleccionados.</vt:lpstr>
      <vt:lpstr>Garantizar que todos los elementos de la población tengan la misma probabilidad de ser seleccionados.</vt:lpstr>
      <vt:lpstr>Métodos para conseguir una muestra probabilística</vt:lpstr>
      <vt:lpstr>Muestra no probabilística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29</cp:revision>
  <dcterms:created xsi:type="dcterms:W3CDTF">2019-02-18T20:01:11Z</dcterms:created>
  <dcterms:modified xsi:type="dcterms:W3CDTF">2019-02-26T20:23:01Z</dcterms:modified>
</cp:coreProperties>
</file>