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58" r:id="rId4"/>
    <p:sldId id="260" r:id="rId5"/>
  </p:sldIdLst>
  <p:sldSz cx="155448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sés Vázquez Lira" initials="RVL" lastIdx="32" clrIdx="0">
    <p:extLst/>
  </p:cmAuthor>
  <p:cmAuthor id="2" name="Guaner Rojas" initials="GR" lastIdx="1" clrIdx="1">
    <p:extLst/>
  </p:cmAuthor>
  <p:cmAuthor id="3" name="Guaner Rojas" initials="GR [2]" lastIdx="1" clrIdx="2">
    <p:extLst/>
  </p:cmAuthor>
  <p:cmAuthor id="4" name="Guaner Rojas" initials="GR [3]" lastIdx="1" clrIdx="3">
    <p:extLst/>
  </p:cmAuthor>
  <p:cmAuthor id="5" name="Guaner Rojas" initials="GR [4]" lastIdx="1" clrIdx="4">
    <p:extLst/>
  </p:cmAuthor>
  <p:cmAuthor id="6" name="Guaner Rojas" initials="GR [5]" lastIdx="1" clrIdx="5">
    <p:extLst/>
  </p:cmAuthor>
  <p:cmAuthor id="7" name="Guaner Rojas" initials="GR [6]" lastIdx="1" clrIdx="6">
    <p:extLst/>
  </p:cmAuthor>
  <p:cmAuthor id="8" name="Guaner Rojas" initials="GR [7]" lastIdx="1" clrIdx="7">
    <p:extLst/>
  </p:cmAuthor>
  <p:cmAuthor id="9" name="Guaner Rojas" initials="GR [8]" lastIdx="1" clrIdx="8">
    <p:extLst/>
  </p:cmAuthor>
  <p:cmAuthor id="10" name="Guaner Rojas" initials="GR [9]" lastIdx="1" clrIdx="9">
    <p:extLst/>
  </p:cmAuthor>
  <p:cmAuthor id="11" name="Guaner Rojas" initials="GR [10]" lastIdx="1" clrIdx="10">
    <p:extLst/>
  </p:cmAuthor>
  <p:cmAuthor id="12" name="Guaner Rojas" initials="GR [11]" lastIdx="1" clrIdx="11">
    <p:extLst/>
  </p:cmAuthor>
  <p:cmAuthor id="13" name="Guaner Rojas" initials="GR [12]" lastIdx="1" clrIdx="12">
    <p:extLst/>
  </p:cmAuthor>
  <p:cmAuthor id="14" name="Guaner Rojas" initials="GR [13]" lastIdx="1" clrIdx="13">
    <p:extLst/>
  </p:cmAuthor>
  <p:cmAuthor id="15" name="Guaner Rojas" initials="GR [14]" lastIdx="1" clrIdx="14">
    <p:extLst/>
  </p:cmAuthor>
  <p:cmAuthor id="16" name="Guaner Rojas" initials="GR [15]" lastIdx="1" clrIdx="15">
    <p:extLst/>
  </p:cmAuthor>
  <p:cmAuthor id="17" name="Guaner Rojas" initials="GR [16]" lastIdx="1" clrIdx="16">
    <p:extLst/>
  </p:cmAuthor>
  <p:cmAuthor id="18" name="Guaner Rojas" initials="GR [17]" lastIdx="1" clrIdx="17">
    <p:extLst/>
  </p:cmAuthor>
  <p:cmAuthor id="19" name="Guaner Rojas" initials="GR [18]" lastIdx="1" clrIdx="18">
    <p:extLst/>
  </p:cmAuthor>
  <p:cmAuthor id="20" name="Guaner Rojas" initials="GR [19]" lastIdx="1" clrIdx="19">
    <p:extLst/>
  </p:cmAuthor>
  <p:cmAuthor id="21" name="Guaner Rojas" initials="GR [20]" lastIdx="1" clrIdx="20">
    <p:extLst/>
  </p:cmAuthor>
  <p:cmAuthor id="22" name="Guaner Rojas" initials="GR [21]" lastIdx="1" clrIdx="2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56" autoAdjust="0"/>
    <p:restoredTop sz="94580" autoAdjust="0"/>
  </p:normalViewPr>
  <p:slideViewPr>
    <p:cSldViewPr snapToGrid="0">
      <p:cViewPr>
        <p:scale>
          <a:sx n="60" d="100"/>
          <a:sy n="60" d="100"/>
        </p:scale>
        <p:origin x="1310" y="-77"/>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5" dt="2019-01-24T15:58:40.632" idx="1">
    <p:pos x="7656" y="810"/>
    <p:text>¿Podemos poner número de cuadro?. Quizá sea mejor: "Como se puede observar en los cuadros 1, 2 y 3".</p:text>
    <p:extLst mod="1">
      <p:ext uri="{C676402C-5697-4E1C-873F-D02D1690AC5C}">
        <p15:threadingInfo xmlns:p15="http://schemas.microsoft.com/office/powerpoint/2012/main" timeZoneBias="0"/>
      </p:ext>
    </p:extLst>
  </p:cm>
  <p:cm authorId="1" dt="2019-01-24T13:57:22.580" idx="22">
    <p:pos x="7656" y="946"/>
    <p:text>Estamos a la espera de cómo lo organiza el diseñador, pero me parece apropiado numerar los cuadros.</p:text>
    <p:extLst>
      <p:ext uri="{C676402C-5697-4E1C-873F-D02D1690AC5C}">
        <p15:threadingInfo xmlns:p15="http://schemas.microsoft.com/office/powerpoint/2012/main" timeZoneBias="360">
          <p15:parentCm authorId="15"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9" dt="2019-01-24T17:25:19.821" idx="1">
    <p:pos x="2341" y="2008"/>
    <p:text>Agregar aquí: "requeridas en los contenidos matemáticos"</p:text>
    <p:extLst mod="1">
      <p:ext uri="{C676402C-5697-4E1C-873F-D02D1690AC5C}">
        <p15:threadingInfo xmlns:p15="http://schemas.microsoft.com/office/powerpoint/2012/main" timeZoneBias="0"/>
      </p:ext>
    </p:extLst>
  </p:cm>
  <p:cm authorId="1" dt="2019-01-29T12:49:39.196" idx="24">
    <p:pos x="822" y="3354"/>
    <p:text>Con base en lo que esta infografía que se está presentando el secretario se lo va a mandar a sus coetaneos</p:text>
    <p:extLst>
      <p:ext uri="{C676402C-5697-4E1C-873F-D02D1690AC5C}">
        <p15:threadingInfo xmlns:p15="http://schemas.microsoft.com/office/powerpoint/2012/main" timeZoneBias="360"/>
      </p:ext>
    </p:extLst>
  </p:cm>
  <p:cm authorId="1" dt="2019-01-29T12:50:28.745" idx="25">
    <p:pos x="3952" y="1828"/>
    <p:text>Esta operación salió baja por tales cosas y estos procesos sociomecionales, se identificó a niños que se vencían y eso podría demostrar habilidades socioemocionales</p:text>
    <p:extLst>
      <p:ext uri="{C676402C-5697-4E1C-873F-D02D1690AC5C}">
        <p15:threadingInfo xmlns:p15="http://schemas.microsoft.com/office/powerpoint/2012/main" timeZoneBias="360"/>
      </p:ext>
    </p:extLst>
  </p:cm>
  <p:cm authorId="1" dt="2019-01-29T12:51:26.390" idx="26">
    <p:pos x="4488" y="924"/>
    <p:text>Espacio corto síntesis, se puede decir tales debilidades y fortalezas cognitivas y socioemocionales.
Operaciones cognitivas dos fuentes, los procesos cognitivos que evocaban y para definirlos la teoría matemática, modelo cognitivo para solución de problemas y toma de decisiones..</p:text>
    <p:extLst mod="1">
      <p:ext uri="{C676402C-5697-4E1C-873F-D02D1690AC5C}">
        <p15:threadingInfo xmlns:p15="http://schemas.microsoft.com/office/powerpoint/2012/main" timeZoneBias="360"/>
      </p:ext>
    </p:extLst>
  </p:cm>
  <p:cm authorId="1" dt="2019-01-29T12:58:37.560" idx="27">
    <p:pos x="4488" y="1060"/>
    <p:text>Categorías y subcodigos que se identificaron... 
Tales operaciones cognitivas, específicamente la debilidad en problemas matemáticos contextualizados, por tal autor, tal teoría y neurociencias 
HABILIDADES INCLUSORAS 
En el marco del currículum, no hay un contenido que atienda esta habilidad, 
1. Cálculo del área 
2. problemas mate contextualizados.
La neurociencia</p:text>
    <p:extLst mod="1">
      <p:ext uri="{C676402C-5697-4E1C-873F-D02D1690AC5C}">
        <p15:threadingInfo xmlns:p15="http://schemas.microsoft.com/office/powerpoint/2012/main" timeZoneBias="360">
          <p15:parentCm authorId="1" idx="26"/>
        </p15:threadingInfo>
      </p:ext>
    </p:extLst>
  </p:cm>
  <p:cm authorId="1" dt="2019-01-29T12:58:39.980" idx="28">
    <p:pos x="2802" y="3534"/>
    <p:text>Corrupción de la medida, tipo de interpretaciones de tipo diagnóstico pero nunca rendición de cuentas y castigar a las comparaciones.
proceso de enseñanza-aprendizaje centrado en el niño,
Cómo el estado debe atender por medio del comité tecnico estatal y escolar para la reflexión de los procesos de aprendizaje centrados ene l niño.
El niño al centro
Donde lo pueden utilizar y como 
Revisar que las escuelas revisen las debilidades, verificarlas en las escuelas, 
llevarlos a que esto es una autopsia pero la RIMEDIE es capaz de ofrecerlo como un diagnóstico en tiempo real al inicio del curso.</p:text>
    <p:extLst mod="1">
      <p:ext uri="{C676402C-5697-4E1C-873F-D02D1690AC5C}">
        <p15:threadingInfo xmlns:p15="http://schemas.microsoft.com/office/powerpoint/2012/main" timeZoneBias="360"/>
      </p:ext>
    </p:extLst>
  </p:cm>
  <p:cm authorId="1" dt="2019-02-05T21:20:45.411" idx="29">
    <p:pos x="7730" y="646"/>
    <p:text>Balazos cosas concretas</p:text>
    <p:extLst>
      <p:ext uri="{C676402C-5697-4E1C-873F-D02D1690AC5C}">
        <p15:threadingInfo xmlns:p15="http://schemas.microsoft.com/office/powerpoint/2012/main" timeZoneBias="360"/>
      </p:ext>
    </p:extLst>
  </p:cm>
  <p:cm authorId="1" dt="2019-02-05T21:21:37.251" idx="30">
    <p:pos x="4111" y="3414"/>
    <p:text/>
    <p:extLst>
      <p:ext uri="{C676402C-5697-4E1C-873F-D02D1690AC5C}">
        <p15:threadingInfo xmlns:p15="http://schemas.microsoft.com/office/powerpoint/2012/main" timeZoneBias="360"/>
      </p:ext>
    </p:extLst>
  </p:cm>
  <p:cm authorId="1" dt="2019-02-05T21:22:51.637" idx="31">
    <p:pos x="3870" y="646"/>
    <p:text>Bullets y algo general lo socioemocional</p:text>
    <p:extLst>
      <p:ext uri="{C676402C-5697-4E1C-873F-D02D1690AC5C}">
        <p15:threadingInfo xmlns:p15="http://schemas.microsoft.com/office/powerpoint/2012/main" timeZoneBias="3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9" dt="2019-01-24T17:25:19.821" idx="1">
    <p:pos x="2341" y="2008"/>
    <p:text>Agregar aquí: "requeridas en los contenidos matemáticos"</p:text>
    <p:extLst mod="1">
      <p:ext uri="{C676402C-5697-4E1C-873F-D02D1690AC5C}">
        <p15:threadingInfo xmlns:p15="http://schemas.microsoft.com/office/powerpoint/2012/main" timeZoneBias="0"/>
      </p:ext>
    </p:extLst>
  </p:cm>
  <p:cm authorId="1" dt="2019-01-29T12:49:39.196" idx="24">
    <p:pos x="822" y="3354"/>
    <p:text>Con base en lo que esta infografía que se está presentando el secretario se lo va a mandar a sus coetaneos</p:text>
    <p:extLst>
      <p:ext uri="{C676402C-5697-4E1C-873F-D02D1690AC5C}">
        <p15:threadingInfo xmlns:p15="http://schemas.microsoft.com/office/powerpoint/2012/main" timeZoneBias="360"/>
      </p:ext>
    </p:extLst>
  </p:cm>
  <p:cm authorId="1" dt="2019-01-29T12:50:28.745" idx="25">
    <p:pos x="3952" y="1828"/>
    <p:text>Esta operación salió baja por tales cosas y estos procesos sociomecionales, se identificó a niños que se vencían y eso podría demostrar habilidades socioemocionales</p:text>
    <p:extLst>
      <p:ext uri="{C676402C-5697-4E1C-873F-D02D1690AC5C}">
        <p15:threadingInfo xmlns:p15="http://schemas.microsoft.com/office/powerpoint/2012/main" timeZoneBias="360"/>
      </p:ext>
    </p:extLst>
  </p:cm>
  <p:cm authorId="1" dt="2019-01-29T12:51:26.390" idx="26">
    <p:pos x="4488" y="924"/>
    <p:text>Espacio corto síntesis, se puede decir tales debilidades y fortalezas cognitivas y socioemocionales.
Operaciones cognitivas dos fuentes, los procesos cognitivos que evocaban y para definirlos la teoría matemática, modelo cognitivo para solución de problemas y toma de decisiones..</p:text>
    <p:extLst mod="1">
      <p:ext uri="{C676402C-5697-4E1C-873F-D02D1690AC5C}">
        <p15:threadingInfo xmlns:p15="http://schemas.microsoft.com/office/powerpoint/2012/main" timeZoneBias="360"/>
      </p:ext>
    </p:extLst>
  </p:cm>
  <p:cm authorId="1" dt="2019-01-29T12:58:37.560" idx="27">
    <p:pos x="4488" y="1060"/>
    <p:text>Categorías y subcodigos que se identificaron... 
Tales operaciones cognitivas, específicamente la debilidad en problemas matemáticos contextualizados, por tal autor, tal teoría y neurociencias 
HABILIDADES INCLUSORAS 
En el marco del currículum, no hay un contenido que atienda esta habilidad, 
1. Cálculo del área 
2. problemas mate contextualizados.
La neurociencia</p:text>
    <p:extLst mod="1">
      <p:ext uri="{C676402C-5697-4E1C-873F-D02D1690AC5C}">
        <p15:threadingInfo xmlns:p15="http://schemas.microsoft.com/office/powerpoint/2012/main" timeZoneBias="360">
          <p15:parentCm authorId="1" idx="26"/>
        </p15:threadingInfo>
      </p:ext>
    </p:extLst>
  </p:cm>
  <p:cm authorId="1" dt="2019-01-29T12:58:39.980" idx="28">
    <p:pos x="2802" y="3534"/>
    <p:text>Corrupción de la medida, tipo de interpretaciones de tipo diagnóstico pero nunca rendición de cuentas y castigar a las comparaciones.
proceso de enseñanza-aprendizaje centrado en el niño,
Cómo el estado debe atender por medio del comité tecnico estatal y escolar para la reflexión de los procesos de aprendizaje centrados ene l niño.
El niño al centro
Donde lo pueden utilizar y como 
Revisar que las escuelas revisen las debilidades, verificarlas en las escuelas, 
llevarlos a que esto es una autopsia pero la RIMEDIE es capaz de ofrecerlo como un diagnóstico en tiempo real al inicio del curso.</p:text>
    <p:extLst mod="1">
      <p:ext uri="{C676402C-5697-4E1C-873F-D02D1690AC5C}">
        <p15:threadingInfo xmlns:p15="http://schemas.microsoft.com/office/powerpoint/2012/main" timeZoneBias="360"/>
      </p:ext>
    </p:extLst>
  </p:cm>
  <p:cm authorId="1" dt="2019-02-05T21:20:45.411" idx="29">
    <p:pos x="7730" y="646"/>
    <p:text>Balazos cosas concretas</p:text>
    <p:extLst>
      <p:ext uri="{C676402C-5697-4E1C-873F-D02D1690AC5C}">
        <p15:threadingInfo xmlns:p15="http://schemas.microsoft.com/office/powerpoint/2012/main" timeZoneBias="360"/>
      </p:ext>
    </p:extLst>
  </p:cm>
  <p:cm authorId="1" dt="2019-02-05T21:21:37.251" idx="30">
    <p:pos x="4111" y="3414"/>
    <p:text/>
    <p:extLst>
      <p:ext uri="{C676402C-5697-4E1C-873F-D02D1690AC5C}">
        <p15:threadingInfo xmlns:p15="http://schemas.microsoft.com/office/powerpoint/2012/main" timeZoneBias="360"/>
      </p:ext>
    </p:extLst>
  </p:cm>
  <p:cm authorId="1" dt="2019-02-05T21:22:51.637" idx="31">
    <p:pos x="3870" y="646"/>
    <p:text>Bullets y algo general lo socioemocional</p:text>
    <p:extLst>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65860" y="1646133"/>
            <a:ext cx="13213080" cy="3501813"/>
          </a:xfrm>
        </p:spPr>
        <p:txBody>
          <a:bodyPr anchor="b"/>
          <a:lstStyle>
            <a:lvl1pPr algn="ctr">
              <a:defRPr sz="8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943100" y="5282989"/>
            <a:ext cx="11658600" cy="2428451"/>
          </a:xfrm>
        </p:spPr>
        <p:txBody>
          <a:bodyPr/>
          <a:lstStyle>
            <a:lvl1pPr marL="0" indent="0" algn="ctr">
              <a:buNone/>
              <a:defRPr sz="3520"/>
            </a:lvl1pPr>
            <a:lvl2pPr marL="670575" indent="0" algn="ctr">
              <a:buNone/>
              <a:defRPr sz="2933"/>
            </a:lvl2pPr>
            <a:lvl3pPr marL="1341150" indent="0" algn="ctr">
              <a:buNone/>
              <a:defRPr sz="2640"/>
            </a:lvl3pPr>
            <a:lvl4pPr marL="2011726" indent="0" algn="ctr">
              <a:buNone/>
              <a:defRPr sz="2347"/>
            </a:lvl4pPr>
            <a:lvl5pPr marL="2682301" indent="0" algn="ctr">
              <a:buNone/>
              <a:defRPr sz="2347"/>
            </a:lvl5pPr>
            <a:lvl6pPr marL="3352876" indent="0" algn="ctr">
              <a:buNone/>
              <a:defRPr sz="2347"/>
            </a:lvl6pPr>
            <a:lvl7pPr marL="4023451" indent="0" algn="ctr">
              <a:buNone/>
              <a:defRPr sz="2347"/>
            </a:lvl7pPr>
            <a:lvl8pPr marL="4694027" indent="0" algn="ctr">
              <a:buNone/>
              <a:defRPr sz="2347"/>
            </a:lvl8pPr>
            <a:lvl9pPr marL="5364602" indent="0" algn="ctr">
              <a:buNone/>
              <a:defRPr sz="2347"/>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055C8D-5324-42AD-8FF5-D1F9DAC78958}" type="datetimeFigureOut">
              <a:rPr lang="es-MX" smtClean="0"/>
              <a:t>09/02/2019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7759E56-0E1C-456A-8493-3C42E2165CE8}" type="slidenum">
              <a:rPr lang="es-MX" smtClean="0"/>
              <a:t>‹Nº›</a:t>
            </a:fld>
            <a:endParaRPr lang="es-MX"/>
          </a:p>
        </p:txBody>
      </p:sp>
    </p:spTree>
    <p:extLst>
      <p:ext uri="{BB962C8B-B14F-4D97-AF65-F5344CB8AC3E}">
        <p14:creationId xmlns:p14="http://schemas.microsoft.com/office/powerpoint/2010/main" val="4058495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A055C8D-5324-42AD-8FF5-D1F9DAC78958}" type="datetimeFigureOut">
              <a:rPr lang="es-MX" smtClean="0"/>
              <a:t>09/02/2019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7759E56-0E1C-456A-8493-3C42E2165CE8}" type="slidenum">
              <a:rPr lang="es-MX" smtClean="0"/>
              <a:t>‹Nº›</a:t>
            </a:fld>
            <a:endParaRPr lang="es-MX"/>
          </a:p>
        </p:txBody>
      </p:sp>
    </p:spTree>
    <p:extLst>
      <p:ext uri="{BB962C8B-B14F-4D97-AF65-F5344CB8AC3E}">
        <p14:creationId xmlns:p14="http://schemas.microsoft.com/office/powerpoint/2010/main" val="413773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24248" y="535517"/>
            <a:ext cx="3351848" cy="852402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8706" y="535517"/>
            <a:ext cx="9861233" cy="8524029"/>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A055C8D-5324-42AD-8FF5-D1F9DAC78958}" type="datetimeFigureOut">
              <a:rPr lang="es-MX" smtClean="0"/>
              <a:t>09/02/2019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7759E56-0E1C-456A-8493-3C42E2165CE8}" type="slidenum">
              <a:rPr lang="es-MX" smtClean="0"/>
              <a:t>‹Nº›</a:t>
            </a:fld>
            <a:endParaRPr lang="es-MX"/>
          </a:p>
        </p:txBody>
      </p:sp>
    </p:spTree>
    <p:extLst>
      <p:ext uri="{BB962C8B-B14F-4D97-AF65-F5344CB8AC3E}">
        <p14:creationId xmlns:p14="http://schemas.microsoft.com/office/powerpoint/2010/main" val="3104842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A055C8D-5324-42AD-8FF5-D1F9DAC78958}" type="datetimeFigureOut">
              <a:rPr lang="es-MX" smtClean="0"/>
              <a:t>09/02/2019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7759E56-0E1C-456A-8493-3C42E2165CE8}" type="slidenum">
              <a:rPr lang="es-MX" smtClean="0"/>
              <a:t>‹Nº›</a:t>
            </a:fld>
            <a:endParaRPr lang="es-MX"/>
          </a:p>
        </p:txBody>
      </p:sp>
    </p:spTree>
    <p:extLst>
      <p:ext uri="{BB962C8B-B14F-4D97-AF65-F5344CB8AC3E}">
        <p14:creationId xmlns:p14="http://schemas.microsoft.com/office/powerpoint/2010/main" val="2277763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060610" y="2507618"/>
            <a:ext cx="13407390" cy="4184014"/>
          </a:xfrm>
        </p:spPr>
        <p:txBody>
          <a:bodyPr anchor="b"/>
          <a:lstStyle>
            <a:lvl1pPr>
              <a:defRPr sz="88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0610" y="6731215"/>
            <a:ext cx="13407390" cy="2200274"/>
          </a:xfrm>
        </p:spPr>
        <p:txBody>
          <a:bodyPr/>
          <a:lstStyle>
            <a:lvl1pPr marL="0" indent="0">
              <a:buNone/>
              <a:defRPr sz="3520">
                <a:solidFill>
                  <a:schemeClr val="tx1"/>
                </a:solidFill>
              </a:defRPr>
            </a:lvl1pPr>
            <a:lvl2pPr marL="670575" indent="0">
              <a:buNone/>
              <a:defRPr sz="2933">
                <a:solidFill>
                  <a:schemeClr val="tx1">
                    <a:tint val="75000"/>
                  </a:schemeClr>
                </a:solidFill>
              </a:defRPr>
            </a:lvl2pPr>
            <a:lvl3pPr marL="1341150" indent="0">
              <a:buNone/>
              <a:defRPr sz="2640">
                <a:solidFill>
                  <a:schemeClr val="tx1">
                    <a:tint val="75000"/>
                  </a:schemeClr>
                </a:solidFill>
              </a:defRPr>
            </a:lvl3pPr>
            <a:lvl4pPr marL="2011726" indent="0">
              <a:buNone/>
              <a:defRPr sz="2347">
                <a:solidFill>
                  <a:schemeClr val="tx1">
                    <a:tint val="75000"/>
                  </a:schemeClr>
                </a:solidFill>
              </a:defRPr>
            </a:lvl4pPr>
            <a:lvl5pPr marL="2682301" indent="0">
              <a:buNone/>
              <a:defRPr sz="2347">
                <a:solidFill>
                  <a:schemeClr val="tx1">
                    <a:tint val="75000"/>
                  </a:schemeClr>
                </a:solidFill>
              </a:defRPr>
            </a:lvl5pPr>
            <a:lvl6pPr marL="3352876" indent="0">
              <a:buNone/>
              <a:defRPr sz="2347">
                <a:solidFill>
                  <a:schemeClr val="tx1">
                    <a:tint val="75000"/>
                  </a:schemeClr>
                </a:solidFill>
              </a:defRPr>
            </a:lvl6pPr>
            <a:lvl7pPr marL="4023451" indent="0">
              <a:buNone/>
              <a:defRPr sz="2347">
                <a:solidFill>
                  <a:schemeClr val="tx1">
                    <a:tint val="75000"/>
                  </a:schemeClr>
                </a:solidFill>
              </a:defRPr>
            </a:lvl7pPr>
            <a:lvl8pPr marL="4694027" indent="0">
              <a:buNone/>
              <a:defRPr sz="2347">
                <a:solidFill>
                  <a:schemeClr val="tx1">
                    <a:tint val="75000"/>
                  </a:schemeClr>
                </a:solidFill>
              </a:defRPr>
            </a:lvl8pPr>
            <a:lvl9pPr marL="5364602" indent="0">
              <a:buNone/>
              <a:defRPr sz="2347">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4A055C8D-5324-42AD-8FF5-D1F9DAC78958}" type="datetimeFigureOut">
              <a:rPr lang="es-MX" smtClean="0"/>
              <a:t>09/02/2019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7759E56-0E1C-456A-8493-3C42E2165CE8}" type="slidenum">
              <a:rPr lang="es-MX" smtClean="0"/>
              <a:t>‹Nº›</a:t>
            </a:fld>
            <a:endParaRPr lang="es-MX"/>
          </a:p>
        </p:txBody>
      </p:sp>
    </p:spTree>
    <p:extLst>
      <p:ext uri="{BB962C8B-B14F-4D97-AF65-F5344CB8AC3E}">
        <p14:creationId xmlns:p14="http://schemas.microsoft.com/office/powerpoint/2010/main" val="767308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8705" y="2677584"/>
            <a:ext cx="6606540" cy="638196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69555" y="2677584"/>
            <a:ext cx="6606540" cy="638196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A055C8D-5324-42AD-8FF5-D1F9DAC78958}" type="datetimeFigureOut">
              <a:rPr lang="es-MX" smtClean="0"/>
              <a:t>09/02/2019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7759E56-0E1C-456A-8493-3C42E2165CE8}" type="slidenum">
              <a:rPr lang="es-MX" smtClean="0"/>
              <a:t>‹Nº›</a:t>
            </a:fld>
            <a:endParaRPr lang="es-MX"/>
          </a:p>
        </p:txBody>
      </p:sp>
    </p:spTree>
    <p:extLst>
      <p:ext uri="{BB962C8B-B14F-4D97-AF65-F5344CB8AC3E}">
        <p14:creationId xmlns:p14="http://schemas.microsoft.com/office/powerpoint/2010/main" val="1343894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070730" y="535519"/>
            <a:ext cx="13407390" cy="194415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70731" y="2465706"/>
            <a:ext cx="6576178" cy="1208404"/>
          </a:xfrm>
        </p:spPr>
        <p:txBody>
          <a:bodyPr anchor="b"/>
          <a:lstStyle>
            <a:lvl1pPr marL="0" indent="0">
              <a:buNone/>
              <a:defRPr sz="3520" b="1"/>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s-ES"/>
              <a:t>Editar los estilos de texto del patrón</a:t>
            </a:r>
          </a:p>
        </p:txBody>
      </p:sp>
      <p:sp>
        <p:nvSpPr>
          <p:cNvPr id="4" name="Content Placeholder 3"/>
          <p:cNvSpPr>
            <a:spLocks noGrp="1"/>
          </p:cNvSpPr>
          <p:nvPr>
            <p:ph sz="half" idx="2"/>
          </p:nvPr>
        </p:nvSpPr>
        <p:spPr>
          <a:xfrm>
            <a:off x="1070731" y="3674110"/>
            <a:ext cx="6576178" cy="540406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69556" y="2465706"/>
            <a:ext cx="6608565" cy="1208404"/>
          </a:xfrm>
        </p:spPr>
        <p:txBody>
          <a:bodyPr anchor="b"/>
          <a:lstStyle>
            <a:lvl1pPr marL="0" indent="0">
              <a:buNone/>
              <a:defRPr sz="3520" b="1"/>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s-ES"/>
              <a:t>Editar los estilos de texto del patrón</a:t>
            </a:r>
          </a:p>
        </p:txBody>
      </p:sp>
      <p:sp>
        <p:nvSpPr>
          <p:cNvPr id="6" name="Content Placeholder 5"/>
          <p:cNvSpPr>
            <a:spLocks noGrp="1"/>
          </p:cNvSpPr>
          <p:nvPr>
            <p:ph sz="quarter" idx="4"/>
          </p:nvPr>
        </p:nvSpPr>
        <p:spPr>
          <a:xfrm>
            <a:off x="7869556" y="3674110"/>
            <a:ext cx="6608565" cy="540406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A055C8D-5324-42AD-8FF5-D1F9DAC78958}" type="datetimeFigureOut">
              <a:rPr lang="es-MX" smtClean="0"/>
              <a:t>09/02/2019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37759E56-0E1C-456A-8493-3C42E2165CE8}" type="slidenum">
              <a:rPr lang="es-MX" smtClean="0"/>
              <a:t>‹Nº›</a:t>
            </a:fld>
            <a:endParaRPr lang="es-MX"/>
          </a:p>
        </p:txBody>
      </p:sp>
    </p:spTree>
    <p:extLst>
      <p:ext uri="{BB962C8B-B14F-4D97-AF65-F5344CB8AC3E}">
        <p14:creationId xmlns:p14="http://schemas.microsoft.com/office/powerpoint/2010/main" val="2588129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A055C8D-5324-42AD-8FF5-D1F9DAC78958}" type="datetimeFigureOut">
              <a:rPr lang="es-MX" smtClean="0"/>
              <a:t>09/02/2019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37759E56-0E1C-456A-8493-3C42E2165CE8}" type="slidenum">
              <a:rPr lang="es-MX" smtClean="0"/>
              <a:t>‹Nº›</a:t>
            </a:fld>
            <a:endParaRPr lang="es-MX"/>
          </a:p>
        </p:txBody>
      </p:sp>
    </p:spTree>
    <p:extLst>
      <p:ext uri="{BB962C8B-B14F-4D97-AF65-F5344CB8AC3E}">
        <p14:creationId xmlns:p14="http://schemas.microsoft.com/office/powerpoint/2010/main" val="4123977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055C8D-5324-42AD-8FF5-D1F9DAC78958}" type="datetimeFigureOut">
              <a:rPr lang="es-MX" smtClean="0"/>
              <a:t>09/02/2019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37759E56-0E1C-456A-8493-3C42E2165CE8}" type="slidenum">
              <a:rPr lang="es-MX" smtClean="0"/>
              <a:t>‹Nº›</a:t>
            </a:fld>
            <a:endParaRPr lang="es-MX"/>
          </a:p>
        </p:txBody>
      </p:sp>
    </p:spTree>
    <p:extLst>
      <p:ext uri="{BB962C8B-B14F-4D97-AF65-F5344CB8AC3E}">
        <p14:creationId xmlns:p14="http://schemas.microsoft.com/office/powerpoint/2010/main" val="1581516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070730" y="670560"/>
            <a:ext cx="5013603" cy="2346960"/>
          </a:xfrm>
        </p:spPr>
        <p:txBody>
          <a:bodyPr anchor="b"/>
          <a:lstStyle>
            <a:lvl1pPr>
              <a:defRPr sz="4693"/>
            </a:lvl1pPr>
          </a:lstStyle>
          <a:p>
            <a:r>
              <a:rPr lang="es-ES"/>
              <a:t>Haga clic para modificar el estilo de título del patrón</a:t>
            </a:r>
            <a:endParaRPr lang="en-US" dirty="0"/>
          </a:p>
        </p:txBody>
      </p:sp>
      <p:sp>
        <p:nvSpPr>
          <p:cNvPr id="3" name="Content Placeholder 2"/>
          <p:cNvSpPr>
            <a:spLocks noGrp="1"/>
          </p:cNvSpPr>
          <p:nvPr>
            <p:ph idx="1"/>
          </p:nvPr>
        </p:nvSpPr>
        <p:spPr>
          <a:xfrm>
            <a:off x="6608565" y="1448226"/>
            <a:ext cx="7869555" cy="7147983"/>
          </a:xfrm>
        </p:spPr>
        <p:txBody>
          <a:bodyPr/>
          <a:lstStyle>
            <a:lvl1pPr>
              <a:defRPr sz="4693"/>
            </a:lvl1pPr>
            <a:lvl2pPr>
              <a:defRPr sz="4107"/>
            </a:lvl2pPr>
            <a:lvl3pPr>
              <a:defRPr sz="3520"/>
            </a:lvl3pPr>
            <a:lvl4pPr>
              <a:defRPr sz="2933"/>
            </a:lvl4pPr>
            <a:lvl5pPr>
              <a:defRPr sz="2933"/>
            </a:lvl5pPr>
            <a:lvl6pPr>
              <a:defRPr sz="2933"/>
            </a:lvl6pPr>
            <a:lvl7pPr>
              <a:defRPr sz="2933"/>
            </a:lvl7pPr>
            <a:lvl8pPr>
              <a:defRPr sz="2933"/>
            </a:lvl8pPr>
            <a:lvl9pPr>
              <a:defRPr sz="2933"/>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0730" y="3017520"/>
            <a:ext cx="5013603" cy="5590329"/>
          </a:xfrm>
        </p:spPr>
        <p:txBody>
          <a:bodyPr/>
          <a:lstStyle>
            <a:lvl1pPr marL="0" indent="0">
              <a:buNone/>
              <a:defRPr sz="2347"/>
            </a:lvl1pPr>
            <a:lvl2pPr marL="670575" indent="0">
              <a:buNone/>
              <a:defRPr sz="2053"/>
            </a:lvl2pPr>
            <a:lvl3pPr marL="1341150" indent="0">
              <a:buNone/>
              <a:defRPr sz="1760"/>
            </a:lvl3pPr>
            <a:lvl4pPr marL="2011726" indent="0">
              <a:buNone/>
              <a:defRPr sz="1467"/>
            </a:lvl4pPr>
            <a:lvl5pPr marL="2682301" indent="0">
              <a:buNone/>
              <a:defRPr sz="1467"/>
            </a:lvl5pPr>
            <a:lvl6pPr marL="3352876" indent="0">
              <a:buNone/>
              <a:defRPr sz="1467"/>
            </a:lvl6pPr>
            <a:lvl7pPr marL="4023451" indent="0">
              <a:buNone/>
              <a:defRPr sz="1467"/>
            </a:lvl7pPr>
            <a:lvl8pPr marL="4694027" indent="0">
              <a:buNone/>
              <a:defRPr sz="1467"/>
            </a:lvl8pPr>
            <a:lvl9pPr marL="5364602" indent="0">
              <a:buNone/>
              <a:defRPr sz="1467"/>
            </a:lvl9pPr>
          </a:lstStyle>
          <a:p>
            <a:pPr lvl="0"/>
            <a:r>
              <a:rPr lang="es-ES"/>
              <a:t>Editar los estilos de texto del patrón</a:t>
            </a:r>
          </a:p>
        </p:txBody>
      </p:sp>
      <p:sp>
        <p:nvSpPr>
          <p:cNvPr id="5" name="Date Placeholder 4"/>
          <p:cNvSpPr>
            <a:spLocks noGrp="1"/>
          </p:cNvSpPr>
          <p:nvPr>
            <p:ph type="dt" sz="half" idx="10"/>
          </p:nvPr>
        </p:nvSpPr>
        <p:spPr/>
        <p:txBody>
          <a:bodyPr/>
          <a:lstStyle/>
          <a:p>
            <a:fld id="{4A055C8D-5324-42AD-8FF5-D1F9DAC78958}" type="datetimeFigureOut">
              <a:rPr lang="es-MX" smtClean="0"/>
              <a:t>09/02/2019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7759E56-0E1C-456A-8493-3C42E2165CE8}" type="slidenum">
              <a:rPr lang="es-MX" smtClean="0"/>
              <a:t>‹Nº›</a:t>
            </a:fld>
            <a:endParaRPr lang="es-MX"/>
          </a:p>
        </p:txBody>
      </p:sp>
    </p:spTree>
    <p:extLst>
      <p:ext uri="{BB962C8B-B14F-4D97-AF65-F5344CB8AC3E}">
        <p14:creationId xmlns:p14="http://schemas.microsoft.com/office/powerpoint/2010/main" val="297756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070730" y="670560"/>
            <a:ext cx="5013603" cy="2346960"/>
          </a:xfrm>
        </p:spPr>
        <p:txBody>
          <a:bodyPr anchor="b"/>
          <a:lstStyle>
            <a:lvl1pPr>
              <a:defRPr sz="4693"/>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608565" y="1448226"/>
            <a:ext cx="7869555" cy="7147983"/>
          </a:xfrm>
        </p:spPr>
        <p:txBody>
          <a:bodyPr anchor="t"/>
          <a:lstStyle>
            <a:lvl1pPr marL="0" indent="0">
              <a:buNone/>
              <a:defRPr sz="4693"/>
            </a:lvl1pPr>
            <a:lvl2pPr marL="670575" indent="0">
              <a:buNone/>
              <a:defRPr sz="4107"/>
            </a:lvl2pPr>
            <a:lvl3pPr marL="1341150" indent="0">
              <a:buNone/>
              <a:defRPr sz="3520"/>
            </a:lvl3pPr>
            <a:lvl4pPr marL="2011726" indent="0">
              <a:buNone/>
              <a:defRPr sz="2933"/>
            </a:lvl4pPr>
            <a:lvl5pPr marL="2682301" indent="0">
              <a:buNone/>
              <a:defRPr sz="2933"/>
            </a:lvl5pPr>
            <a:lvl6pPr marL="3352876" indent="0">
              <a:buNone/>
              <a:defRPr sz="2933"/>
            </a:lvl6pPr>
            <a:lvl7pPr marL="4023451" indent="0">
              <a:buNone/>
              <a:defRPr sz="2933"/>
            </a:lvl7pPr>
            <a:lvl8pPr marL="4694027" indent="0">
              <a:buNone/>
              <a:defRPr sz="2933"/>
            </a:lvl8pPr>
            <a:lvl9pPr marL="5364602" indent="0">
              <a:buNone/>
              <a:defRPr sz="2933"/>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70730" y="3017520"/>
            <a:ext cx="5013603" cy="5590329"/>
          </a:xfrm>
        </p:spPr>
        <p:txBody>
          <a:bodyPr/>
          <a:lstStyle>
            <a:lvl1pPr marL="0" indent="0">
              <a:buNone/>
              <a:defRPr sz="2347"/>
            </a:lvl1pPr>
            <a:lvl2pPr marL="670575" indent="0">
              <a:buNone/>
              <a:defRPr sz="2053"/>
            </a:lvl2pPr>
            <a:lvl3pPr marL="1341150" indent="0">
              <a:buNone/>
              <a:defRPr sz="1760"/>
            </a:lvl3pPr>
            <a:lvl4pPr marL="2011726" indent="0">
              <a:buNone/>
              <a:defRPr sz="1467"/>
            </a:lvl4pPr>
            <a:lvl5pPr marL="2682301" indent="0">
              <a:buNone/>
              <a:defRPr sz="1467"/>
            </a:lvl5pPr>
            <a:lvl6pPr marL="3352876" indent="0">
              <a:buNone/>
              <a:defRPr sz="1467"/>
            </a:lvl6pPr>
            <a:lvl7pPr marL="4023451" indent="0">
              <a:buNone/>
              <a:defRPr sz="1467"/>
            </a:lvl7pPr>
            <a:lvl8pPr marL="4694027" indent="0">
              <a:buNone/>
              <a:defRPr sz="1467"/>
            </a:lvl8pPr>
            <a:lvl9pPr marL="5364602" indent="0">
              <a:buNone/>
              <a:defRPr sz="1467"/>
            </a:lvl9pPr>
          </a:lstStyle>
          <a:p>
            <a:pPr lvl="0"/>
            <a:r>
              <a:rPr lang="es-ES"/>
              <a:t>Editar los estilos de texto del patrón</a:t>
            </a:r>
          </a:p>
        </p:txBody>
      </p:sp>
      <p:sp>
        <p:nvSpPr>
          <p:cNvPr id="5" name="Date Placeholder 4"/>
          <p:cNvSpPr>
            <a:spLocks noGrp="1"/>
          </p:cNvSpPr>
          <p:nvPr>
            <p:ph type="dt" sz="half" idx="10"/>
          </p:nvPr>
        </p:nvSpPr>
        <p:spPr/>
        <p:txBody>
          <a:bodyPr/>
          <a:lstStyle/>
          <a:p>
            <a:fld id="{4A055C8D-5324-42AD-8FF5-D1F9DAC78958}" type="datetimeFigureOut">
              <a:rPr lang="es-MX" smtClean="0"/>
              <a:t>09/02/2019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7759E56-0E1C-456A-8493-3C42E2165CE8}" type="slidenum">
              <a:rPr lang="es-MX" smtClean="0"/>
              <a:t>‹Nº›</a:t>
            </a:fld>
            <a:endParaRPr lang="es-MX"/>
          </a:p>
        </p:txBody>
      </p:sp>
    </p:spTree>
    <p:extLst>
      <p:ext uri="{BB962C8B-B14F-4D97-AF65-F5344CB8AC3E}">
        <p14:creationId xmlns:p14="http://schemas.microsoft.com/office/powerpoint/2010/main" val="1701076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8705" y="535519"/>
            <a:ext cx="13407390" cy="1944159"/>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8705" y="2677584"/>
            <a:ext cx="13407390" cy="6381962"/>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68705" y="9322649"/>
            <a:ext cx="3497580" cy="535517"/>
          </a:xfrm>
          <a:prstGeom prst="rect">
            <a:avLst/>
          </a:prstGeom>
        </p:spPr>
        <p:txBody>
          <a:bodyPr vert="horz" lIns="91440" tIns="45720" rIns="91440" bIns="45720" rtlCol="0" anchor="ctr"/>
          <a:lstStyle>
            <a:lvl1pPr algn="l">
              <a:defRPr sz="1760">
                <a:solidFill>
                  <a:schemeClr val="tx1">
                    <a:tint val="75000"/>
                  </a:schemeClr>
                </a:solidFill>
              </a:defRPr>
            </a:lvl1pPr>
          </a:lstStyle>
          <a:p>
            <a:fld id="{4A055C8D-5324-42AD-8FF5-D1F9DAC78958}" type="datetimeFigureOut">
              <a:rPr lang="es-MX" smtClean="0"/>
              <a:t>09/02/2019</a:t>
            </a:fld>
            <a:endParaRPr lang="es-MX"/>
          </a:p>
        </p:txBody>
      </p:sp>
      <p:sp>
        <p:nvSpPr>
          <p:cNvPr id="5" name="Footer Placeholder 4"/>
          <p:cNvSpPr>
            <a:spLocks noGrp="1"/>
          </p:cNvSpPr>
          <p:nvPr>
            <p:ph type="ftr" sz="quarter" idx="3"/>
          </p:nvPr>
        </p:nvSpPr>
        <p:spPr>
          <a:xfrm>
            <a:off x="5149215" y="9322649"/>
            <a:ext cx="5246370" cy="535517"/>
          </a:xfrm>
          <a:prstGeom prst="rect">
            <a:avLst/>
          </a:prstGeom>
        </p:spPr>
        <p:txBody>
          <a:bodyPr vert="horz" lIns="91440" tIns="45720" rIns="91440" bIns="45720" rtlCol="0" anchor="ctr"/>
          <a:lstStyle>
            <a:lvl1pPr algn="ctr">
              <a:defRPr sz="176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0978515" y="9322649"/>
            <a:ext cx="3497580" cy="535517"/>
          </a:xfrm>
          <a:prstGeom prst="rect">
            <a:avLst/>
          </a:prstGeom>
        </p:spPr>
        <p:txBody>
          <a:bodyPr vert="horz" lIns="91440" tIns="45720" rIns="91440" bIns="45720" rtlCol="0" anchor="ctr"/>
          <a:lstStyle>
            <a:lvl1pPr algn="r">
              <a:defRPr sz="1760">
                <a:solidFill>
                  <a:schemeClr val="tx1">
                    <a:tint val="75000"/>
                  </a:schemeClr>
                </a:solidFill>
              </a:defRPr>
            </a:lvl1pPr>
          </a:lstStyle>
          <a:p>
            <a:fld id="{37759E56-0E1C-456A-8493-3C42E2165CE8}" type="slidenum">
              <a:rPr lang="es-MX" smtClean="0"/>
              <a:t>‹Nº›</a:t>
            </a:fld>
            <a:endParaRPr lang="es-MX"/>
          </a:p>
        </p:txBody>
      </p:sp>
    </p:spTree>
    <p:extLst>
      <p:ext uri="{BB962C8B-B14F-4D97-AF65-F5344CB8AC3E}">
        <p14:creationId xmlns:p14="http://schemas.microsoft.com/office/powerpoint/2010/main" val="35018520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341150" rtl="0" eaLnBrk="1" latinLnBrk="0" hangingPunct="1">
        <a:lnSpc>
          <a:spcPct val="90000"/>
        </a:lnSpc>
        <a:spcBef>
          <a:spcPct val="0"/>
        </a:spcBef>
        <a:buNone/>
        <a:defRPr sz="6453" kern="1200">
          <a:solidFill>
            <a:schemeClr val="tx1"/>
          </a:solidFill>
          <a:latin typeface="+mj-lt"/>
          <a:ea typeface="+mj-ea"/>
          <a:cs typeface="+mj-cs"/>
        </a:defRPr>
      </a:lvl1pPr>
    </p:titleStyle>
    <p:bodyStyle>
      <a:lvl1pPr marL="335288" indent="-335288" algn="l" defTabSz="1341150" rtl="0" eaLnBrk="1" latinLnBrk="0" hangingPunct="1">
        <a:lnSpc>
          <a:spcPct val="90000"/>
        </a:lnSpc>
        <a:spcBef>
          <a:spcPts val="1467"/>
        </a:spcBef>
        <a:buFont typeface="Arial" panose="020B0604020202020204" pitchFamily="34" charset="0"/>
        <a:buChar char="•"/>
        <a:defRPr sz="4107" kern="1200">
          <a:solidFill>
            <a:schemeClr val="tx1"/>
          </a:solidFill>
          <a:latin typeface="+mn-lt"/>
          <a:ea typeface="+mn-ea"/>
          <a:cs typeface="+mn-cs"/>
        </a:defRPr>
      </a:lvl1pPr>
      <a:lvl2pPr marL="1005863" indent="-335288" algn="l" defTabSz="1341150" rtl="0" eaLnBrk="1" latinLnBrk="0" hangingPunct="1">
        <a:lnSpc>
          <a:spcPct val="90000"/>
        </a:lnSpc>
        <a:spcBef>
          <a:spcPts val="733"/>
        </a:spcBef>
        <a:buFont typeface="Arial" panose="020B0604020202020204" pitchFamily="34" charset="0"/>
        <a:buChar char="•"/>
        <a:defRPr sz="3520" kern="1200">
          <a:solidFill>
            <a:schemeClr val="tx1"/>
          </a:solidFill>
          <a:latin typeface="+mn-lt"/>
          <a:ea typeface="+mn-ea"/>
          <a:cs typeface="+mn-cs"/>
        </a:defRPr>
      </a:lvl2pPr>
      <a:lvl3pPr marL="1676438" indent="-335288" algn="l" defTabSz="1341150" rtl="0" eaLnBrk="1" latinLnBrk="0" hangingPunct="1">
        <a:lnSpc>
          <a:spcPct val="90000"/>
        </a:lnSpc>
        <a:spcBef>
          <a:spcPts val="733"/>
        </a:spcBef>
        <a:buFont typeface="Arial" panose="020B0604020202020204" pitchFamily="34" charset="0"/>
        <a:buChar char="•"/>
        <a:defRPr sz="2933" kern="1200">
          <a:solidFill>
            <a:schemeClr val="tx1"/>
          </a:solidFill>
          <a:latin typeface="+mn-lt"/>
          <a:ea typeface="+mn-ea"/>
          <a:cs typeface="+mn-cs"/>
        </a:defRPr>
      </a:lvl3pPr>
      <a:lvl4pPr marL="2347013"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4pPr>
      <a:lvl5pPr marL="3017589"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5pPr>
      <a:lvl6pPr marL="3688164"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6pPr>
      <a:lvl7pPr marL="4358739"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7pPr>
      <a:lvl8pPr marL="5029314"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8pPr>
      <a:lvl9pPr marL="5699890"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9pPr>
    </p:bodyStyle>
    <p:otherStyle>
      <a:defPPr>
        <a:defRPr lang="en-US"/>
      </a:defPPr>
      <a:lvl1pPr marL="0" algn="l" defTabSz="1341150" rtl="0" eaLnBrk="1" latinLnBrk="0" hangingPunct="1">
        <a:defRPr sz="2640" kern="1200">
          <a:solidFill>
            <a:schemeClr val="tx1"/>
          </a:solidFill>
          <a:latin typeface="+mn-lt"/>
          <a:ea typeface="+mn-ea"/>
          <a:cs typeface="+mn-cs"/>
        </a:defRPr>
      </a:lvl1pPr>
      <a:lvl2pPr marL="670575" algn="l" defTabSz="1341150" rtl="0" eaLnBrk="1" latinLnBrk="0" hangingPunct="1">
        <a:defRPr sz="2640" kern="1200">
          <a:solidFill>
            <a:schemeClr val="tx1"/>
          </a:solidFill>
          <a:latin typeface="+mn-lt"/>
          <a:ea typeface="+mn-ea"/>
          <a:cs typeface="+mn-cs"/>
        </a:defRPr>
      </a:lvl2pPr>
      <a:lvl3pPr marL="1341150" algn="l" defTabSz="1341150" rtl="0" eaLnBrk="1" latinLnBrk="0" hangingPunct="1">
        <a:defRPr sz="2640" kern="1200">
          <a:solidFill>
            <a:schemeClr val="tx1"/>
          </a:solidFill>
          <a:latin typeface="+mn-lt"/>
          <a:ea typeface="+mn-ea"/>
          <a:cs typeface="+mn-cs"/>
        </a:defRPr>
      </a:lvl3pPr>
      <a:lvl4pPr marL="2011726" algn="l" defTabSz="1341150" rtl="0" eaLnBrk="1" latinLnBrk="0" hangingPunct="1">
        <a:defRPr sz="2640" kern="1200">
          <a:solidFill>
            <a:schemeClr val="tx1"/>
          </a:solidFill>
          <a:latin typeface="+mn-lt"/>
          <a:ea typeface="+mn-ea"/>
          <a:cs typeface="+mn-cs"/>
        </a:defRPr>
      </a:lvl4pPr>
      <a:lvl5pPr marL="2682301" algn="l" defTabSz="1341150" rtl="0" eaLnBrk="1" latinLnBrk="0" hangingPunct="1">
        <a:defRPr sz="2640" kern="1200">
          <a:solidFill>
            <a:schemeClr val="tx1"/>
          </a:solidFill>
          <a:latin typeface="+mn-lt"/>
          <a:ea typeface="+mn-ea"/>
          <a:cs typeface="+mn-cs"/>
        </a:defRPr>
      </a:lvl5pPr>
      <a:lvl6pPr marL="3352876" algn="l" defTabSz="1341150" rtl="0" eaLnBrk="1" latinLnBrk="0" hangingPunct="1">
        <a:defRPr sz="2640" kern="1200">
          <a:solidFill>
            <a:schemeClr val="tx1"/>
          </a:solidFill>
          <a:latin typeface="+mn-lt"/>
          <a:ea typeface="+mn-ea"/>
          <a:cs typeface="+mn-cs"/>
        </a:defRPr>
      </a:lvl6pPr>
      <a:lvl7pPr marL="4023451" algn="l" defTabSz="1341150" rtl="0" eaLnBrk="1" latinLnBrk="0" hangingPunct="1">
        <a:defRPr sz="2640" kern="1200">
          <a:solidFill>
            <a:schemeClr val="tx1"/>
          </a:solidFill>
          <a:latin typeface="+mn-lt"/>
          <a:ea typeface="+mn-ea"/>
          <a:cs typeface="+mn-cs"/>
        </a:defRPr>
      </a:lvl7pPr>
      <a:lvl8pPr marL="4694027" algn="l" defTabSz="1341150" rtl="0" eaLnBrk="1" latinLnBrk="0" hangingPunct="1">
        <a:defRPr sz="2640" kern="1200">
          <a:solidFill>
            <a:schemeClr val="tx1"/>
          </a:solidFill>
          <a:latin typeface="+mn-lt"/>
          <a:ea typeface="+mn-ea"/>
          <a:cs typeface="+mn-cs"/>
        </a:defRPr>
      </a:lvl8pPr>
      <a:lvl9pPr marL="5364602" algn="l" defTabSz="1341150" rtl="0" eaLnBrk="1" latinLnBrk="0" hangingPunct="1">
        <a:defRPr sz="2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rimedie.org/heat_map/PLANEA-ELSEN.2015.html" TargetMode="External"/><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4.emf"/><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imágenes prediseñadas&#10;&#10;Descripción generada con confianza alta">
            <a:extLst>
              <a:ext uri="{FF2B5EF4-FFF2-40B4-BE49-F238E27FC236}">
                <a16:creationId xmlns:a16="http://schemas.microsoft.com/office/drawing/2014/main" id="{3A315206-4C6B-4D66-8D60-404616BFDD9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68250" y="330345"/>
            <a:ext cx="2491338" cy="821363"/>
          </a:xfrm>
          <a:prstGeom prst="rect">
            <a:avLst/>
          </a:prstGeom>
        </p:spPr>
      </p:pic>
      <p:sp>
        <p:nvSpPr>
          <p:cNvPr id="6" name="CuadroTexto 5">
            <a:extLst>
              <a:ext uri="{FF2B5EF4-FFF2-40B4-BE49-F238E27FC236}">
                <a16:creationId xmlns:a16="http://schemas.microsoft.com/office/drawing/2014/main" id="{1C53C45F-FB87-4707-808D-837431757385}"/>
              </a:ext>
            </a:extLst>
          </p:cNvPr>
          <p:cNvSpPr txBox="1"/>
          <p:nvPr/>
        </p:nvSpPr>
        <p:spPr>
          <a:xfrm>
            <a:off x="2678638" y="333472"/>
            <a:ext cx="12232659" cy="523220"/>
          </a:xfrm>
          <a:prstGeom prst="rect">
            <a:avLst/>
          </a:prstGeom>
          <a:noFill/>
        </p:spPr>
        <p:txBody>
          <a:bodyPr wrap="square" rtlCol="0">
            <a:spAutoFit/>
          </a:bodyPr>
          <a:lstStyle/>
          <a:p>
            <a:pPr algn="ctr"/>
            <a:r>
              <a:rPr lang="es-MX" sz="2800" b="1" dirty="0">
                <a:solidFill>
                  <a:schemeClr val="accent6">
                    <a:lumMod val="50000"/>
                  </a:schemeClr>
                </a:solidFill>
                <a:latin typeface="HP Simplified" panose="020B0604020204020204" pitchFamily="34" charset="0"/>
              </a:rPr>
              <a:t>Diagnóstico Nacional de habilidades básicas en Matemáticas</a:t>
            </a:r>
          </a:p>
        </p:txBody>
      </p:sp>
      <p:sp>
        <p:nvSpPr>
          <p:cNvPr id="13" name="CuadroTexto 12">
            <a:extLst>
              <a:ext uri="{FF2B5EF4-FFF2-40B4-BE49-F238E27FC236}">
                <a16:creationId xmlns:a16="http://schemas.microsoft.com/office/drawing/2014/main" id="{57FEEAC3-2291-462E-AA65-412B62C1FF46}"/>
              </a:ext>
            </a:extLst>
          </p:cNvPr>
          <p:cNvSpPr txBox="1"/>
          <p:nvPr/>
        </p:nvSpPr>
        <p:spPr>
          <a:xfrm>
            <a:off x="8103621" y="1182626"/>
            <a:ext cx="5024550" cy="369332"/>
          </a:xfrm>
          <a:prstGeom prst="rect">
            <a:avLst/>
          </a:prstGeom>
          <a:noFill/>
        </p:spPr>
        <p:txBody>
          <a:bodyPr wrap="square" rtlCol="0">
            <a:spAutoFit/>
          </a:bodyPr>
          <a:lstStyle/>
          <a:p>
            <a:pPr algn="ctr"/>
            <a:r>
              <a:rPr lang="es-MX" b="1" dirty="0">
                <a:solidFill>
                  <a:schemeClr val="accent6">
                    <a:lumMod val="50000"/>
                  </a:schemeClr>
                </a:solidFill>
                <a:latin typeface="HP Simplified Light" panose="020B0404020204020204" pitchFamily="34" charset="0"/>
              </a:rPr>
              <a:t>¿Cómo se llevó a cabo el diagnóstico?</a:t>
            </a:r>
          </a:p>
        </p:txBody>
      </p:sp>
      <p:sp>
        <p:nvSpPr>
          <p:cNvPr id="21" name="CuadroTexto 20">
            <a:extLst>
              <a:ext uri="{FF2B5EF4-FFF2-40B4-BE49-F238E27FC236}">
                <a16:creationId xmlns:a16="http://schemas.microsoft.com/office/drawing/2014/main" id="{BA4154CE-418E-4D6B-A377-DB046D46435F}"/>
              </a:ext>
            </a:extLst>
          </p:cNvPr>
          <p:cNvSpPr txBox="1"/>
          <p:nvPr/>
        </p:nvSpPr>
        <p:spPr>
          <a:xfrm>
            <a:off x="279473" y="1211871"/>
            <a:ext cx="5803847" cy="369332"/>
          </a:xfrm>
          <a:prstGeom prst="rect">
            <a:avLst/>
          </a:prstGeom>
          <a:noFill/>
        </p:spPr>
        <p:txBody>
          <a:bodyPr wrap="square" rtlCol="0">
            <a:spAutoFit/>
          </a:bodyPr>
          <a:lstStyle/>
          <a:p>
            <a:pPr algn="ctr"/>
            <a:r>
              <a:rPr lang="es-MX" b="1" dirty="0">
                <a:solidFill>
                  <a:schemeClr val="accent2"/>
                </a:solidFill>
                <a:latin typeface="HP Simplified Light" panose="020B0404020204020204" pitchFamily="34" charset="0"/>
              </a:rPr>
              <a:t>Propósito del diagnóstico</a:t>
            </a:r>
          </a:p>
        </p:txBody>
      </p:sp>
      <p:sp>
        <p:nvSpPr>
          <p:cNvPr id="46" name="CuadroTexto 45">
            <a:extLst>
              <a:ext uri="{FF2B5EF4-FFF2-40B4-BE49-F238E27FC236}">
                <a16:creationId xmlns:a16="http://schemas.microsoft.com/office/drawing/2014/main" id="{AD495379-C809-4C49-9478-26D3A2FADDEE}"/>
              </a:ext>
            </a:extLst>
          </p:cNvPr>
          <p:cNvSpPr txBox="1"/>
          <p:nvPr/>
        </p:nvSpPr>
        <p:spPr>
          <a:xfrm>
            <a:off x="157234" y="1651887"/>
            <a:ext cx="6048324" cy="2031325"/>
          </a:xfrm>
          <a:prstGeom prst="rect">
            <a:avLst/>
          </a:prstGeom>
          <a:noFill/>
        </p:spPr>
        <p:txBody>
          <a:bodyPr wrap="square" rtlCol="0">
            <a:spAutoFit/>
          </a:bodyPr>
          <a:lstStyle/>
          <a:p>
            <a:pPr algn="just"/>
            <a:r>
              <a:rPr lang="es-MX" sz="1400" dirty="0">
                <a:solidFill>
                  <a:schemeClr val="accent6">
                    <a:lumMod val="50000"/>
                  </a:schemeClr>
                </a:solidFill>
                <a:latin typeface="HP Simplified Light" panose="020B0404020204020204" pitchFamily="34" charset="0"/>
              </a:rPr>
              <a:t>Una red de investigadores de instituciones internacionales y nacionales de educación superior sin fines de lucro, preocupados en impulsar la mejora de la calidad de los aprendizajes en contextos de vulnerabilidad educativa, ofrecen información </a:t>
            </a:r>
            <a:r>
              <a:rPr lang="es-MX" sz="1400">
                <a:solidFill>
                  <a:schemeClr val="accent6">
                    <a:lumMod val="50000"/>
                  </a:schemeClr>
                </a:solidFill>
                <a:latin typeface="HP Simplified Light" panose="020B0404020204020204" pitchFamily="34" charset="0"/>
              </a:rPr>
              <a:t>valiosa para </a:t>
            </a:r>
            <a:r>
              <a:rPr lang="es-MX" sz="1400" dirty="0">
                <a:solidFill>
                  <a:schemeClr val="accent6">
                    <a:lumMod val="50000"/>
                  </a:schemeClr>
                </a:solidFill>
                <a:latin typeface="HP Simplified Light" panose="020B0404020204020204" pitchFamily="34" charset="0"/>
              </a:rPr>
              <a:t>autoridades de política educativa federales y locales, así como a docentes, familias y </a:t>
            </a:r>
            <a:r>
              <a:rPr lang="es-MX" sz="1400" b="1" dirty="0">
                <a:solidFill>
                  <a:schemeClr val="accent6">
                    <a:lumMod val="50000"/>
                  </a:schemeClr>
                </a:solidFill>
                <a:latin typeface="HP Simplified Light" panose="020B0404020204020204" pitchFamily="34" charset="0"/>
              </a:rPr>
              <a:t>alumnos</a:t>
            </a:r>
            <a:r>
              <a:rPr lang="es-MX" sz="1400" dirty="0">
                <a:solidFill>
                  <a:schemeClr val="accent6">
                    <a:lumMod val="50000"/>
                  </a:schemeClr>
                </a:solidFill>
                <a:latin typeface="HP Simplified Light" panose="020B0404020204020204" pitchFamily="34" charset="0"/>
              </a:rPr>
              <a:t> que aporten a las actividades de planeación didáctica, diseño de la operación del currículo y a la mejora del proceso de enseñanza-aprendizaje. Se presenta información </a:t>
            </a:r>
            <a:r>
              <a:rPr lang="es-MX" sz="1400" dirty="0">
                <a:solidFill>
                  <a:srgbClr val="92D050"/>
                </a:solidFill>
                <a:latin typeface="HP Simplified Light" panose="020B0404020204020204" pitchFamily="34" charset="0"/>
              </a:rPr>
              <a:t>específica y minuciosa de las fortalezas y áreas de oportunidad en matemáticas a nivel estatal y nacional, </a:t>
            </a:r>
            <a:r>
              <a:rPr lang="es-MX" sz="1400" dirty="0">
                <a:solidFill>
                  <a:schemeClr val="accent6">
                    <a:lumMod val="50000"/>
                  </a:schemeClr>
                </a:solidFill>
                <a:latin typeface="HP Simplified Light" panose="020B0404020204020204" pitchFamily="34" charset="0"/>
              </a:rPr>
              <a:t>así como algunas sugerencias con base en los resultados del diagnóstico. </a:t>
            </a:r>
          </a:p>
        </p:txBody>
      </p:sp>
      <p:sp>
        <p:nvSpPr>
          <p:cNvPr id="49" name="CuadroTexto 48">
            <a:extLst>
              <a:ext uri="{FF2B5EF4-FFF2-40B4-BE49-F238E27FC236}">
                <a16:creationId xmlns:a16="http://schemas.microsoft.com/office/drawing/2014/main" id="{8CF0F32F-8892-487C-AADA-522B1752A319}"/>
              </a:ext>
            </a:extLst>
          </p:cNvPr>
          <p:cNvSpPr txBox="1"/>
          <p:nvPr/>
        </p:nvSpPr>
        <p:spPr>
          <a:xfrm>
            <a:off x="310147" y="6592427"/>
            <a:ext cx="5124070" cy="3416320"/>
          </a:xfrm>
          <a:prstGeom prst="rect">
            <a:avLst/>
          </a:prstGeom>
          <a:noFill/>
        </p:spPr>
        <p:txBody>
          <a:bodyPr wrap="square" rtlCol="0">
            <a:spAutoFit/>
          </a:bodyPr>
          <a:lstStyle/>
          <a:p>
            <a:r>
              <a:rPr lang="es-MX" sz="1600" b="1" dirty="0">
                <a:solidFill>
                  <a:schemeClr val="accent6">
                    <a:lumMod val="50000"/>
                  </a:schemeClr>
                </a:solidFill>
                <a:latin typeface="HP Simplified Light" panose="020B0404020204020204" pitchFamily="34" charset="0"/>
              </a:rPr>
              <a:t>Eje 1. Forma, espacio y medida</a:t>
            </a:r>
          </a:p>
          <a:p>
            <a:r>
              <a:rPr lang="es-MX" sz="1300" dirty="0">
                <a:solidFill>
                  <a:schemeClr val="accent1">
                    <a:lumMod val="50000"/>
                  </a:schemeClr>
                </a:solidFill>
                <a:latin typeface="HP Simplified Light" panose="020B0404020204020204" pitchFamily="34" charset="0"/>
                <a:sym typeface="Wingdings" panose="05000000000000000000" pitchFamily="2" charset="2"/>
              </a:rPr>
              <a:t></a:t>
            </a:r>
            <a:r>
              <a:rPr lang="es-MX" sz="1100" dirty="0">
                <a:solidFill>
                  <a:schemeClr val="accent1">
                    <a:lumMod val="50000"/>
                  </a:schemeClr>
                </a:solidFill>
                <a:latin typeface="HP Simplified Light" panose="020B0404020204020204" pitchFamily="34" charset="0"/>
                <a:sym typeface="Wingdings" panose="05000000000000000000" pitchFamily="2" charset="2"/>
              </a:rPr>
              <a:t> </a:t>
            </a:r>
            <a:r>
              <a:rPr lang="es-MX" sz="1100" dirty="0">
                <a:solidFill>
                  <a:schemeClr val="accent6">
                    <a:lumMod val="50000"/>
                  </a:schemeClr>
                </a:solidFill>
                <a:latin typeface="HP Simplified Light" panose="020B0404020204020204" pitchFamily="34" charset="0"/>
              </a:rPr>
              <a:t>- FEM 01- Comprensión de problemas matemáticos contextualizados </a:t>
            </a:r>
          </a:p>
          <a:p>
            <a:r>
              <a:rPr lang="es-MX" sz="1300" dirty="0">
                <a:solidFill>
                  <a:schemeClr val="accent2"/>
                </a:solidFill>
                <a:latin typeface="HP Simplified Light" panose="020B0404020204020204" pitchFamily="34" charset="0"/>
                <a:sym typeface="Wingdings" panose="05000000000000000000" pitchFamily="2" charset="2"/>
              </a:rPr>
              <a:t></a:t>
            </a:r>
            <a:r>
              <a:rPr lang="es-MX" sz="1100" dirty="0">
                <a:solidFill>
                  <a:schemeClr val="accent6">
                    <a:lumMod val="50000"/>
                  </a:schemeClr>
                </a:solidFill>
                <a:latin typeface="HP Simplified Light" panose="020B0404020204020204" pitchFamily="34" charset="0"/>
                <a:sym typeface="Wingdings" panose="05000000000000000000" pitchFamily="2" charset="2"/>
              </a:rPr>
              <a:t> </a:t>
            </a:r>
            <a:r>
              <a:rPr lang="es-MX" sz="1100" dirty="0">
                <a:solidFill>
                  <a:schemeClr val="accent6">
                    <a:lumMod val="50000"/>
                  </a:schemeClr>
                </a:solidFill>
                <a:latin typeface="HP Simplified Light" panose="020B0404020204020204" pitchFamily="34" charset="0"/>
              </a:rPr>
              <a:t>- </a:t>
            </a:r>
            <a:r>
              <a:rPr lang="es-MX" sz="1100" b="1" dirty="0">
                <a:solidFill>
                  <a:schemeClr val="accent6">
                    <a:lumMod val="50000"/>
                  </a:schemeClr>
                </a:solidFill>
                <a:latin typeface="HP Simplified Light" panose="020B0404020204020204" pitchFamily="34" charset="0"/>
              </a:rPr>
              <a:t>FEM 02 -Comprensión del Sistema Internacional de Unidades (SIU) </a:t>
            </a:r>
          </a:p>
          <a:p>
            <a:r>
              <a:rPr lang="es-MX" sz="1300" dirty="0">
                <a:solidFill>
                  <a:schemeClr val="accent1">
                    <a:lumMod val="50000"/>
                  </a:schemeClr>
                </a:solidFill>
                <a:latin typeface="HP Simplified Light" panose="020B0404020204020204" pitchFamily="34" charset="0"/>
                <a:sym typeface="Wingdings" panose="05000000000000000000" pitchFamily="2" charset="2"/>
              </a:rPr>
              <a:t></a:t>
            </a:r>
            <a:r>
              <a:rPr lang="es-MX" sz="1100" dirty="0">
                <a:solidFill>
                  <a:schemeClr val="accent6">
                    <a:lumMod val="50000"/>
                  </a:schemeClr>
                </a:solidFill>
                <a:latin typeface="HP Simplified Light" panose="020B0404020204020204" pitchFamily="34" charset="0"/>
                <a:sym typeface="Wingdings" panose="05000000000000000000" pitchFamily="2" charset="2"/>
              </a:rPr>
              <a:t> - </a:t>
            </a:r>
            <a:r>
              <a:rPr lang="es-MX" sz="1100" dirty="0">
                <a:solidFill>
                  <a:schemeClr val="accent6">
                    <a:lumMod val="50000"/>
                  </a:schemeClr>
                </a:solidFill>
                <a:latin typeface="HP Simplified Light" panose="020B0404020204020204" pitchFamily="34" charset="0"/>
              </a:rPr>
              <a:t>FEM 03 - Operación de valores posicionales con números naturales y decimales </a:t>
            </a:r>
          </a:p>
          <a:p>
            <a:r>
              <a:rPr lang="es-MX" sz="1300" dirty="0">
                <a:solidFill>
                  <a:schemeClr val="accent2"/>
                </a:solidFill>
                <a:latin typeface="HP Simplified Light" panose="020B0404020204020204" pitchFamily="34" charset="0"/>
                <a:sym typeface="Wingdings" panose="05000000000000000000" pitchFamily="2" charset="2"/>
              </a:rPr>
              <a:t></a:t>
            </a:r>
            <a:r>
              <a:rPr lang="es-MX" sz="1100" dirty="0">
                <a:solidFill>
                  <a:schemeClr val="accent6">
                    <a:lumMod val="50000"/>
                  </a:schemeClr>
                </a:solidFill>
                <a:latin typeface="HP Simplified Light" panose="020B0404020204020204" pitchFamily="34" charset="0"/>
                <a:sym typeface="Wingdings" panose="05000000000000000000" pitchFamily="2" charset="2"/>
              </a:rPr>
              <a:t> - </a:t>
            </a:r>
            <a:r>
              <a:rPr lang="es-MX" sz="1100" b="1" dirty="0">
                <a:solidFill>
                  <a:schemeClr val="accent6">
                    <a:lumMod val="50000"/>
                  </a:schemeClr>
                </a:solidFill>
                <a:latin typeface="HP Simplified Light" panose="020B0404020204020204" pitchFamily="34" charset="0"/>
              </a:rPr>
              <a:t>FEM 04 - Ubicación de una coordenada en el primer cuadrante del plano cartesiano </a:t>
            </a:r>
          </a:p>
          <a:p>
            <a:r>
              <a:rPr lang="es-MX" sz="1300" dirty="0">
                <a:solidFill>
                  <a:schemeClr val="accent1">
                    <a:lumMod val="50000"/>
                  </a:schemeClr>
                </a:solidFill>
                <a:latin typeface="HP Simplified Light" panose="020B0404020204020204" pitchFamily="34" charset="0"/>
                <a:sym typeface="Wingdings" panose="05000000000000000000" pitchFamily="2" charset="2"/>
              </a:rPr>
              <a:t></a:t>
            </a:r>
            <a:r>
              <a:rPr lang="es-MX" sz="1100" dirty="0">
                <a:solidFill>
                  <a:schemeClr val="accent6">
                    <a:lumMod val="50000"/>
                  </a:schemeClr>
                </a:solidFill>
                <a:latin typeface="HP Simplified Light" panose="020B0404020204020204" pitchFamily="34" charset="0"/>
                <a:sym typeface="Wingdings" panose="05000000000000000000" pitchFamily="2" charset="2"/>
              </a:rPr>
              <a:t> - </a:t>
            </a:r>
            <a:r>
              <a:rPr lang="es-MX" sz="1100" dirty="0">
                <a:solidFill>
                  <a:schemeClr val="accent6">
                    <a:lumMod val="50000"/>
                  </a:schemeClr>
                </a:solidFill>
                <a:latin typeface="HP Simplified Light" panose="020B0404020204020204" pitchFamily="34" charset="0"/>
              </a:rPr>
              <a:t>FEM 05 - Aplicación de operaciones aritméticas básicas </a:t>
            </a:r>
          </a:p>
          <a:p>
            <a:r>
              <a:rPr lang="es-MX" sz="1300" dirty="0">
                <a:solidFill>
                  <a:schemeClr val="accent2"/>
                </a:solidFill>
                <a:latin typeface="HP Simplified Light" panose="020B0404020204020204" pitchFamily="34" charset="0"/>
                <a:sym typeface="Wingdings" panose="05000000000000000000" pitchFamily="2" charset="2"/>
              </a:rPr>
              <a:t></a:t>
            </a:r>
            <a:r>
              <a:rPr lang="es-MX" sz="1100" dirty="0">
                <a:solidFill>
                  <a:schemeClr val="accent6">
                    <a:lumMod val="50000"/>
                  </a:schemeClr>
                </a:solidFill>
                <a:latin typeface="HP Simplified Light" panose="020B0404020204020204" pitchFamily="34" charset="0"/>
                <a:sym typeface="Wingdings" panose="05000000000000000000" pitchFamily="2" charset="2"/>
              </a:rPr>
              <a:t> - </a:t>
            </a:r>
            <a:r>
              <a:rPr lang="es-MX" sz="1100" b="1" dirty="0">
                <a:solidFill>
                  <a:schemeClr val="accent6">
                    <a:lumMod val="50000"/>
                  </a:schemeClr>
                </a:solidFill>
                <a:latin typeface="HP Simplified Light" panose="020B0404020204020204" pitchFamily="34" charset="0"/>
              </a:rPr>
              <a:t>FEM 06 - Definición de tecnicismos del lenguaje formal de la geometría </a:t>
            </a:r>
          </a:p>
          <a:p>
            <a:r>
              <a:rPr lang="es-MX" sz="1300" dirty="0">
                <a:solidFill>
                  <a:schemeClr val="accent1">
                    <a:lumMod val="50000"/>
                  </a:schemeClr>
                </a:solidFill>
                <a:latin typeface="HP Simplified Light" panose="020B0404020204020204" pitchFamily="34" charset="0"/>
                <a:sym typeface="Wingdings" panose="05000000000000000000" pitchFamily="2" charset="2"/>
              </a:rPr>
              <a:t></a:t>
            </a:r>
            <a:r>
              <a:rPr lang="es-MX" sz="1100" dirty="0">
                <a:solidFill>
                  <a:schemeClr val="accent6">
                    <a:lumMod val="50000"/>
                  </a:schemeClr>
                </a:solidFill>
                <a:latin typeface="HP Simplified Light" panose="020B0404020204020204" pitchFamily="34" charset="0"/>
                <a:sym typeface="Wingdings" panose="05000000000000000000" pitchFamily="2" charset="2"/>
              </a:rPr>
              <a:t> - </a:t>
            </a:r>
            <a:r>
              <a:rPr lang="es-MX" sz="1100" dirty="0">
                <a:solidFill>
                  <a:schemeClr val="accent6">
                    <a:lumMod val="50000"/>
                  </a:schemeClr>
                </a:solidFill>
                <a:latin typeface="HP Simplified Light" panose="020B0404020204020204" pitchFamily="34" charset="0"/>
              </a:rPr>
              <a:t>FEM 07 - Representación viso-espacial de figuras geométricas </a:t>
            </a:r>
          </a:p>
          <a:p>
            <a:r>
              <a:rPr lang="es-MX" sz="1300" dirty="0">
                <a:solidFill>
                  <a:schemeClr val="accent2"/>
                </a:solidFill>
                <a:latin typeface="HP Simplified Light" panose="020B0404020204020204" pitchFamily="34" charset="0"/>
                <a:sym typeface="Wingdings" panose="05000000000000000000" pitchFamily="2" charset="2"/>
              </a:rPr>
              <a:t></a:t>
            </a:r>
            <a:r>
              <a:rPr lang="es-MX" sz="1100" dirty="0">
                <a:solidFill>
                  <a:schemeClr val="accent6">
                    <a:lumMod val="50000"/>
                  </a:schemeClr>
                </a:solidFill>
                <a:latin typeface="HP Simplified Light" panose="020B0404020204020204" pitchFamily="34" charset="0"/>
                <a:sym typeface="Wingdings" panose="05000000000000000000" pitchFamily="2" charset="2"/>
              </a:rPr>
              <a:t> - </a:t>
            </a:r>
            <a:r>
              <a:rPr lang="es-MX" sz="1100" b="1" dirty="0">
                <a:solidFill>
                  <a:schemeClr val="accent6">
                    <a:lumMod val="50000"/>
                  </a:schemeClr>
                </a:solidFill>
                <a:latin typeface="HP Simplified Light" panose="020B0404020204020204" pitchFamily="34" charset="0"/>
              </a:rPr>
              <a:t>FEM 08 - Identificación de las características geométricas de los cuadriláteros </a:t>
            </a:r>
          </a:p>
          <a:p>
            <a:r>
              <a:rPr lang="es-MX" sz="1300" dirty="0">
                <a:solidFill>
                  <a:schemeClr val="accent2"/>
                </a:solidFill>
                <a:latin typeface="HP Simplified Light" panose="020B0404020204020204" pitchFamily="34" charset="0"/>
                <a:sym typeface="Wingdings" panose="05000000000000000000" pitchFamily="2" charset="2"/>
              </a:rPr>
              <a:t></a:t>
            </a:r>
            <a:r>
              <a:rPr lang="es-MX" sz="1100" dirty="0">
                <a:solidFill>
                  <a:schemeClr val="accent6">
                    <a:lumMod val="50000"/>
                  </a:schemeClr>
                </a:solidFill>
                <a:latin typeface="HP Simplified Light" panose="020B0404020204020204" pitchFamily="34" charset="0"/>
                <a:sym typeface="Wingdings" panose="05000000000000000000" pitchFamily="2" charset="2"/>
              </a:rPr>
              <a:t> - </a:t>
            </a:r>
            <a:r>
              <a:rPr lang="es-MX" sz="1100" b="1" dirty="0">
                <a:solidFill>
                  <a:schemeClr val="accent6">
                    <a:lumMod val="50000"/>
                  </a:schemeClr>
                </a:solidFill>
                <a:latin typeface="HP Simplified Light" panose="020B0404020204020204" pitchFamily="34" charset="0"/>
              </a:rPr>
              <a:t>FEM 09- Identificación gráfica de tipos de líneas rectas (paralelas, perpendiculares y secantes) </a:t>
            </a:r>
          </a:p>
          <a:p>
            <a:r>
              <a:rPr lang="es-MX" sz="1300" dirty="0">
                <a:solidFill>
                  <a:schemeClr val="accent1">
                    <a:lumMod val="50000"/>
                  </a:schemeClr>
                </a:solidFill>
                <a:latin typeface="HP Simplified Light" panose="020B0404020204020204" pitchFamily="34" charset="0"/>
                <a:sym typeface="Wingdings" panose="05000000000000000000" pitchFamily="2" charset="2"/>
              </a:rPr>
              <a:t></a:t>
            </a:r>
            <a:r>
              <a:rPr lang="es-MX" sz="1100" dirty="0">
                <a:solidFill>
                  <a:schemeClr val="accent6">
                    <a:lumMod val="50000"/>
                  </a:schemeClr>
                </a:solidFill>
                <a:latin typeface="HP Simplified Light" panose="020B0404020204020204" pitchFamily="34" charset="0"/>
                <a:sym typeface="Wingdings" panose="05000000000000000000" pitchFamily="2" charset="2"/>
              </a:rPr>
              <a:t> - </a:t>
            </a:r>
            <a:r>
              <a:rPr lang="es-MX" sz="1100" dirty="0">
                <a:solidFill>
                  <a:schemeClr val="accent6">
                    <a:lumMod val="50000"/>
                  </a:schemeClr>
                </a:solidFill>
                <a:latin typeface="HP Simplified Light" panose="020B0404020204020204" pitchFamily="34" charset="0"/>
              </a:rPr>
              <a:t>FEM 10 - Representación del modelo aritmético para calcular el perímetro de una figura geométrica (triángulo o cuadrilátero) </a:t>
            </a:r>
          </a:p>
          <a:p>
            <a:r>
              <a:rPr lang="es-MX" sz="1300" dirty="0">
                <a:solidFill>
                  <a:schemeClr val="accent2"/>
                </a:solidFill>
                <a:latin typeface="HP Simplified Light" panose="020B0404020204020204" pitchFamily="34" charset="0"/>
                <a:sym typeface="Wingdings" panose="05000000000000000000" pitchFamily="2" charset="2"/>
              </a:rPr>
              <a:t></a:t>
            </a:r>
            <a:r>
              <a:rPr lang="es-MX" sz="1100" dirty="0">
                <a:solidFill>
                  <a:schemeClr val="accent6">
                    <a:lumMod val="50000"/>
                  </a:schemeClr>
                </a:solidFill>
                <a:latin typeface="HP Simplified Light" panose="020B0404020204020204" pitchFamily="34" charset="0"/>
                <a:sym typeface="Wingdings" panose="05000000000000000000" pitchFamily="2" charset="2"/>
              </a:rPr>
              <a:t> - </a:t>
            </a:r>
            <a:r>
              <a:rPr lang="es-MX" sz="1100" b="1" dirty="0">
                <a:solidFill>
                  <a:schemeClr val="accent6">
                    <a:lumMod val="50000"/>
                  </a:schemeClr>
                </a:solidFill>
                <a:latin typeface="HP Simplified Light" panose="020B0404020204020204" pitchFamily="34" charset="0"/>
              </a:rPr>
              <a:t>FEM 11 - Representación del modelo aritmético para calcular el área de cuadriláteros o triángulos </a:t>
            </a:r>
          </a:p>
          <a:p>
            <a:r>
              <a:rPr lang="es-MX" sz="1300" dirty="0">
                <a:solidFill>
                  <a:schemeClr val="accent2"/>
                </a:solidFill>
                <a:latin typeface="HP Simplified Light" panose="020B0404020204020204" pitchFamily="34" charset="0"/>
                <a:sym typeface="Wingdings" panose="05000000000000000000" pitchFamily="2" charset="2"/>
              </a:rPr>
              <a:t></a:t>
            </a:r>
            <a:r>
              <a:rPr lang="es-MX" sz="1100" dirty="0">
                <a:solidFill>
                  <a:schemeClr val="accent6">
                    <a:lumMod val="50000"/>
                  </a:schemeClr>
                </a:solidFill>
                <a:latin typeface="HP Simplified Light" panose="020B0404020204020204" pitchFamily="34" charset="0"/>
                <a:sym typeface="Wingdings" panose="05000000000000000000" pitchFamily="2" charset="2"/>
              </a:rPr>
              <a:t> - </a:t>
            </a:r>
            <a:r>
              <a:rPr lang="es-MX" sz="1100" b="1" dirty="0">
                <a:solidFill>
                  <a:schemeClr val="accent6">
                    <a:lumMod val="50000"/>
                  </a:schemeClr>
                </a:solidFill>
                <a:latin typeface="HP Simplified Light" panose="020B0404020204020204" pitchFamily="34" charset="0"/>
              </a:rPr>
              <a:t>FEM 12 - Deducción de fórmulas para calcular el área mediante descomposición de figuras geométricas</a:t>
            </a:r>
            <a:endParaRPr lang="es-MX" sz="1600" b="1" dirty="0">
              <a:solidFill>
                <a:schemeClr val="accent6">
                  <a:lumMod val="50000"/>
                </a:schemeClr>
              </a:solidFill>
              <a:latin typeface="HP Simplified Light" panose="020B0404020204020204" pitchFamily="34" charset="0"/>
            </a:endParaRPr>
          </a:p>
        </p:txBody>
      </p:sp>
      <p:sp>
        <p:nvSpPr>
          <p:cNvPr id="50" name="CuadroTexto 49">
            <a:extLst>
              <a:ext uri="{FF2B5EF4-FFF2-40B4-BE49-F238E27FC236}">
                <a16:creationId xmlns:a16="http://schemas.microsoft.com/office/drawing/2014/main" id="{824B7379-55F6-4952-B49E-0DF4F817EB05}"/>
              </a:ext>
            </a:extLst>
          </p:cNvPr>
          <p:cNvSpPr txBox="1"/>
          <p:nvPr/>
        </p:nvSpPr>
        <p:spPr>
          <a:xfrm>
            <a:off x="5570605" y="6615380"/>
            <a:ext cx="4757057" cy="2339102"/>
          </a:xfrm>
          <a:prstGeom prst="rect">
            <a:avLst/>
          </a:prstGeom>
          <a:noFill/>
        </p:spPr>
        <p:txBody>
          <a:bodyPr wrap="square" rtlCol="0">
            <a:spAutoFit/>
          </a:bodyPr>
          <a:lstStyle/>
          <a:p>
            <a:r>
              <a:rPr lang="es-MX" sz="1600" b="1" dirty="0">
                <a:solidFill>
                  <a:schemeClr val="accent6">
                    <a:lumMod val="50000"/>
                  </a:schemeClr>
                </a:solidFill>
                <a:latin typeface="HP Simplified Light" panose="020B0404020204020204" pitchFamily="34" charset="0"/>
              </a:rPr>
              <a:t>Eje 2. Manejo de información</a:t>
            </a:r>
          </a:p>
          <a:p>
            <a:r>
              <a:rPr lang="es-MX" sz="1300" dirty="0">
                <a:solidFill>
                  <a:schemeClr val="accent1">
                    <a:lumMod val="50000"/>
                  </a:schemeClr>
                </a:solidFill>
                <a:latin typeface="HP Simplified Light" panose="020B0404020204020204" pitchFamily="34" charset="0"/>
                <a:sym typeface="Wingdings" panose="05000000000000000000" pitchFamily="2" charset="2"/>
              </a:rPr>
              <a:t></a:t>
            </a:r>
            <a:r>
              <a:rPr lang="es-MX" sz="1100" dirty="0">
                <a:solidFill>
                  <a:schemeClr val="accent6">
                    <a:lumMod val="50000"/>
                  </a:schemeClr>
                </a:solidFill>
                <a:latin typeface="HP Simplified Light" panose="020B0404020204020204" pitchFamily="34" charset="0"/>
                <a:sym typeface="Wingdings" panose="05000000000000000000" pitchFamily="2" charset="2"/>
              </a:rPr>
              <a:t> - </a:t>
            </a:r>
            <a:r>
              <a:rPr lang="es-MX" sz="1100" dirty="0">
                <a:solidFill>
                  <a:schemeClr val="accent6">
                    <a:lumMod val="50000"/>
                  </a:schemeClr>
                </a:solidFill>
                <a:latin typeface="HP Simplified Light" panose="020B0404020204020204" pitchFamily="34" charset="0"/>
              </a:rPr>
              <a:t>MI 01- Comprensión de problemas matemáticos contextualizados </a:t>
            </a:r>
          </a:p>
          <a:p>
            <a:r>
              <a:rPr lang="es-MX" sz="1300" dirty="0">
                <a:solidFill>
                  <a:schemeClr val="accent1">
                    <a:lumMod val="50000"/>
                  </a:schemeClr>
                </a:solidFill>
                <a:latin typeface="HP Simplified Light" panose="020B0404020204020204" pitchFamily="34" charset="0"/>
                <a:sym typeface="Wingdings" panose="05000000000000000000" pitchFamily="2" charset="2"/>
              </a:rPr>
              <a:t></a:t>
            </a:r>
            <a:r>
              <a:rPr lang="es-MX" sz="1100" dirty="0">
                <a:solidFill>
                  <a:schemeClr val="accent1">
                    <a:lumMod val="50000"/>
                  </a:schemeClr>
                </a:solidFill>
                <a:latin typeface="HP Simplified Light" panose="020B0404020204020204" pitchFamily="34" charset="0"/>
              </a:rPr>
              <a:t> </a:t>
            </a:r>
            <a:r>
              <a:rPr lang="es-MX" sz="1100" dirty="0">
                <a:solidFill>
                  <a:schemeClr val="accent6">
                    <a:lumMod val="50000"/>
                  </a:schemeClr>
                </a:solidFill>
                <a:latin typeface="HP Simplified Light" panose="020B0404020204020204" pitchFamily="34" charset="0"/>
              </a:rPr>
              <a:t>- MI 02 - Comparación de la proporcionalidad de razones </a:t>
            </a:r>
          </a:p>
          <a:p>
            <a:r>
              <a:rPr lang="es-MX" sz="1300" dirty="0">
                <a:solidFill>
                  <a:schemeClr val="accent2"/>
                </a:solidFill>
                <a:latin typeface="HP Simplified Light" panose="020B0404020204020204" pitchFamily="34" charset="0"/>
                <a:sym typeface="Wingdings" panose="05000000000000000000" pitchFamily="2" charset="2"/>
              </a:rPr>
              <a:t></a:t>
            </a:r>
            <a:r>
              <a:rPr lang="es-MX" sz="1100" dirty="0">
                <a:solidFill>
                  <a:schemeClr val="accent6">
                    <a:lumMod val="50000"/>
                  </a:schemeClr>
                </a:solidFill>
                <a:latin typeface="HP Simplified Light" panose="020B0404020204020204" pitchFamily="34" charset="0"/>
              </a:rPr>
              <a:t> - </a:t>
            </a:r>
            <a:r>
              <a:rPr lang="es-MX" sz="1100" b="1" dirty="0">
                <a:solidFill>
                  <a:schemeClr val="accent6">
                    <a:lumMod val="50000"/>
                  </a:schemeClr>
                </a:solidFill>
                <a:latin typeface="HP Simplified Light" panose="020B0404020204020204" pitchFamily="34" charset="0"/>
              </a:rPr>
              <a:t>MI 03 - Representación de modelos aritméticos de la media (promedio)</a:t>
            </a:r>
            <a:r>
              <a:rPr lang="es-MX" sz="1100" dirty="0">
                <a:solidFill>
                  <a:schemeClr val="accent6">
                    <a:lumMod val="50000"/>
                  </a:schemeClr>
                </a:solidFill>
                <a:latin typeface="HP Simplified Light" panose="020B0404020204020204" pitchFamily="34" charset="0"/>
              </a:rPr>
              <a:t> </a:t>
            </a:r>
          </a:p>
          <a:p>
            <a:r>
              <a:rPr lang="es-MX" sz="1300" dirty="0">
                <a:solidFill>
                  <a:schemeClr val="accent2"/>
                </a:solidFill>
                <a:latin typeface="HP Simplified Light" panose="020B0404020204020204" pitchFamily="34" charset="0"/>
                <a:sym typeface="Wingdings" panose="05000000000000000000" pitchFamily="2" charset="2"/>
              </a:rPr>
              <a:t></a:t>
            </a:r>
            <a:r>
              <a:rPr lang="es-MX" sz="1100" dirty="0">
                <a:solidFill>
                  <a:schemeClr val="accent6">
                    <a:lumMod val="50000"/>
                  </a:schemeClr>
                </a:solidFill>
                <a:latin typeface="HP Simplified Light" panose="020B0404020204020204" pitchFamily="34" charset="0"/>
              </a:rPr>
              <a:t> - </a:t>
            </a:r>
            <a:r>
              <a:rPr lang="es-MX" sz="1100" b="1" dirty="0">
                <a:solidFill>
                  <a:schemeClr val="accent6">
                    <a:lumMod val="50000"/>
                  </a:schemeClr>
                </a:solidFill>
                <a:latin typeface="HP Simplified Light" panose="020B0404020204020204" pitchFamily="34" charset="0"/>
              </a:rPr>
              <a:t>MI 04 - Representación de modelos aritméticos de la mediana </a:t>
            </a:r>
          </a:p>
          <a:p>
            <a:r>
              <a:rPr lang="es-MX" sz="1300" dirty="0">
                <a:solidFill>
                  <a:schemeClr val="accent1">
                    <a:lumMod val="50000"/>
                  </a:schemeClr>
                </a:solidFill>
                <a:latin typeface="HP Simplified Light" panose="020B0404020204020204" pitchFamily="34" charset="0"/>
                <a:sym typeface="Wingdings" panose="05000000000000000000" pitchFamily="2" charset="2"/>
              </a:rPr>
              <a:t></a:t>
            </a:r>
            <a:r>
              <a:rPr lang="es-MX" sz="1100" dirty="0">
                <a:solidFill>
                  <a:schemeClr val="accent6">
                    <a:lumMod val="50000"/>
                  </a:schemeClr>
                </a:solidFill>
                <a:latin typeface="HP Simplified Light" panose="020B0404020204020204" pitchFamily="34" charset="0"/>
              </a:rPr>
              <a:t> - MI 05 - Aplicación de operaciones aritméticas básicas</a:t>
            </a:r>
          </a:p>
          <a:p>
            <a:r>
              <a:rPr lang="es-MX" sz="1300" dirty="0">
                <a:solidFill>
                  <a:schemeClr val="accent1">
                    <a:lumMod val="50000"/>
                  </a:schemeClr>
                </a:solidFill>
                <a:latin typeface="HP Simplified Light" panose="020B0404020204020204" pitchFamily="34" charset="0"/>
                <a:sym typeface="Wingdings" panose="05000000000000000000" pitchFamily="2" charset="2"/>
              </a:rPr>
              <a:t></a:t>
            </a:r>
            <a:r>
              <a:rPr lang="es-MX" sz="1100" dirty="0">
                <a:solidFill>
                  <a:schemeClr val="accent6">
                    <a:lumMod val="50000"/>
                  </a:schemeClr>
                </a:solidFill>
                <a:latin typeface="HP Simplified Light" panose="020B0404020204020204" pitchFamily="34" charset="0"/>
              </a:rPr>
              <a:t> - MI 06 - Representación de datos numéricos en gráficas de barras </a:t>
            </a:r>
          </a:p>
          <a:p>
            <a:r>
              <a:rPr lang="es-MX" sz="1300" dirty="0">
                <a:solidFill>
                  <a:schemeClr val="accent1">
                    <a:lumMod val="50000"/>
                  </a:schemeClr>
                </a:solidFill>
                <a:latin typeface="HP Simplified Light" panose="020B0404020204020204" pitchFamily="34" charset="0"/>
                <a:sym typeface="Wingdings" panose="05000000000000000000" pitchFamily="2" charset="2"/>
              </a:rPr>
              <a:t></a:t>
            </a:r>
            <a:r>
              <a:rPr lang="es-MX" sz="1100" dirty="0">
                <a:solidFill>
                  <a:schemeClr val="accent6">
                    <a:lumMod val="50000"/>
                  </a:schemeClr>
                </a:solidFill>
                <a:latin typeface="HP Simplified Light" panose="020B0404020204020204" pitchFamily="34" charset="0"/>
              </a:rPr>
              <a:t> - MI 07 - Representación del modelo de regla de tres simple </a:t>
            </a:r>
          </a:p>
          <a:p>
            <a:r>
              <a:rPr lang="es-MX" sz="1300" dirty="0">
                <a:solidFill>
                  <a:schemeClr val="accent2"/>
                </a:solidFill>
                <a:latin typeface="HP Simplified Light" panose="020B0404020204020204" pitchFamily="34" charset="0"/>
                <a:sym typeface="Wingdings" panose="05000000000000000000" pitchFamily="2" charset="2"/>
              </a:rPr>
              <a:t></a:t>
            </a:r>
            <a:r>
              <a:rPr lang="es-MX" sz="1100" dirty="0">
                <a:solidFill>
                  <a:schemeClr val="accent6">
                    <a:lumMod val="50000"/>
                  </a:schemeClr>
                </a:solidFill>
                <a:latin typeface="HP Simplified Light" panose="020B0404020204020204" pitchFamily="34" charset="0"/>
              </a:rPr>
              <a:t> - </a:t>
            </a:r>
            <a:r>
              <a:rPr lang="es-MX" sz="1100" b="1" dirty="0">
                <a:solidFill>
                  <a:schemeClr val="accent6">
                    <a:lumMod val="50000"/>
                  </a:schemeClr>
                </a:solidFill>
                <a:latin typeface="HP Simplified Light" panose="020B0404020204020204" pitchFamily="34" charset="0"/>
              </a:rPr>
              <a:t>MI 08 - Comprensión de la relación entre porcentajes y fracciones </a:t>
            </a:r>
          </a:p>
          <a:p>
            <a:r>
              <a:rPr lang="es-MX" sz="1300" dirty="0">
                <a:solidFill>
                  <a:schemeClr val="accent2"/>
                </a:solidFill>
                <a:latin typeface="HP Simplified Light" panose="020B0404020204020204" pitchFamily="34" charset="0"/>
                <a:sym typeface="Wingdings" panose="05000000000000000000" pitchFamily="2" charset="2"/>
              </a:rPr>
              <a:t></a:t>
            </a:r>
            <a:r>
              <a:rPr lang="es-MX" sz="1100" dirty="0">
                <a:solidFill>
                  <a:schemeClr val="accent6">
                    <a:lumMod val="50000"/>
                  </a:schemeClr>
                </a:solidFill>
                <a:latin typeface="HP Simplified Light" panose="020B0404020204020204" pitchFamily="34" charset="0"/>
              </a:rPr>
              <a:t> - </a:t>
            </a:r>
            <a:r>
              <a:rPr lang="es-MX" sz="1100" b="1" dirty="0">
                <a:solidFill>
                  <a:schemeClr val="accent6">
                    <a:lumMod val="50000"/>
                  </a:schemeClr>
                </a:solidFill>
                <a:latin typeface="HP Simplified Light" panose="020B0404020204020204" pitchFamily="34" charset="0"/>
              </a:rPr>
              <a:t>MI 09 - Comparación de razones con cantidades discretas </a:t>
            </a:r>
          </a:p>
          <a:p>
            <a:r>
              <a:rPr lang="es-MX" sz="1300" dirty="0">
                <a:solidFill>
                  <a:schemeClr val="accent2"/>
                </a:solidFill>
                <a:latin typeface="HP Simplified Light" panose="020B0404020204020204" pitchFamily="34" charset="0"/>
                <a:sym typeface="Wingdings" panose="05000000000000000000" pitchFamily="2" charset="2"/>
              </a:rPr>
              <a:t></a:t>
            </a:r>
            <a:r>
              <a:rPr lang="es-MX" sz="1100" dirty="0">
                <a:solidFill>
                  <a:schemeClr val="accent6">
                    <a:lumMod val="50000"/>
                  </a:schemeClr>
                </a:solidFill>
                <a:latin typeface="HP Simplified Light" panose="020B0404020204020204" pitchFamily="34" charset="0"/>
              </a:rPr>
              <a:t> - </a:t>
            </a:r>
            <a:r>
              <a:rPr lang="es-MX" sz="1100" b="1" dirty="0">
                <a:solidFill>
                  <a:schemeClr val="accent6">
                    <a:lumMod val="50000"/>
                  </a:schemeClr>
                </a:solidFill>
                <a:latin typeface="HP Simplified Light" panose="020B0404020204020204" pitchFamily="34" charset="0"/>
              </a:rPr>
              <a:t>MI 10 - Representación de un número fraccionario</a:t>
            </a:r>
            <a:endParaRPr lang="es-MX" sz="1600" b="1" dirty="0">
              <a:solidFill>
                <a:schemeClr val="accent6">
                  <a:lumMod val="50000"/>
                </a:schemeClr>
              </a:solidFill>
              <a:latin typeface="HP Simplified Light" panose="020B0404020204020204" pitchFamily="34" charset="0"/>
            </a:endParaRPr>
          </a:p>
        </p:txBody>
      </p:sp>
      <p:sp>
        <p:nvSpPr>
          <p:cNvPr id="51" name="CuadroTexto 50">
            <a:extLst>
              <a:ext uri="{FF2B5EF4-FFF2-40B4-BE49-F238E27FC236}">
                <a16:creationId xmlns:a16="http://schemas.microsoft.com/office/drawing/2014/main" id="{FE01BC93-E884-4FA4-9C8D-413C3DDC54CA}"/>
              </a:ext>
            </a:extLst>
          </p:cNvPr>
          <p:cNvSpPr txBox="1"/>
          <p:nvPr/>
        </p:nvSpPr>
        <p:spPr>
          <a:xfrm>
            <a:off x="10043825" y="6567533"/>
            <a:ext cx="5077792" cy="3447098"/>
          </a:xfrm>
          <a:prstGeom prst="rect">
            <a:avLst/>
          </a:prstGeom>
          <a:noFill/>
        </p:spPr>
        <p:txBody>
          <a:bodyPr wrap="square" rtlCol="0">
            <a:spAutoFit/>
          </a:bodyPr>
          <a:lstStyle/>
          <a:p>
            <a:r>
              <a:rPr lang="es-MX" sz="1600" b="1" dirty="0">
                <a:solidFill>
                  <a:schemeClr val="accent6">
                    <a:lumMod val="50000"/>
                  </a:schemeClr>
                </a:solidFill>
                <a:latin typeface="HP Simplified Light" panose="020B0404020204020204" pitchFamily="34" charset="0"/>
              </a:rPr>
              <a:t>Eje 3. Sentido numérico y pensamiento algebraico    </a:t>
            </a:r>
          </a:p>
          <a:p>
            <a:r>
              <a:rPr lang="es-MX" sz="1300" dirty="0">
                <a:solidFill>
                  <a:schemeClr val="accent2"/>
                </a:solidFill>
                <a:latin typeface="HP Simplified Light" panose="020B0404020204020204" pitchFamily="34" charset="0"/>
                <a:sym typeface="Wingdings" panose="05000000000000000000" pitchFamily="2" charset="2"/>
              </a:rPr>
              <a:t></a:t>
            </a:r>
            <a:r>
              <a:rPr lang="es-MX" sz="1100" dirty="0">
                <a:solidFill>
                  <a:schemeClr val="accent6">
                    <a:lumMod val="50000"/>
                  </a:schemeClr>
                </a:solidFill>
                <a:latin typeface="HP Simplified Light" panose="020B0404020204020204" pitchFamily="34" charset="0"/>
              </a:rPr>
              <a:t> - </a:t>
            </a:r>
            <a:r>
              <a:rPr lang="es-MX" sz="1100" b="1" dirty="0">
                <a:solidFill>
                  <a:schemeClr val="accent6">
                    <a:lumMod val="50000"/>
                  </a:schemeClr>
                </a:solidFill>
                <a:latin typeface="HP Simplified Light" panose="020B0404020204020204" pitchFamily="34" charset="0"/>
              </a:rPr>
              <a:t>SNPA 01- Comprensión de problemas matemáticos contextualizados </a:t>
            </a:r>
          </a:p>
          <a:p>
            <a:r>
              <a:rPr lang="es-MX" sz="1300" dirty="0">
                <a:solidFill>
                  <a:schemeClr val="accent2"/>
                </a:solidFill>
                <a:latin typeface="HP Simplified Light" panose="020B0404020204020204" pitchFamily="34" charset="0"/>
                <a:sym typeface="Wingdings" panose="05000000000000000000" pitchFamily="2" charset="2"/>
              </a:rPr>
              <a:t></a:t>
            </a:r>
            <a:r>
              <a:rPr lang="es-MX" sz="1100" dirty="0">
                <a:solidFill>
                  <a:schemeClr val="accent6">
                    <a:lumMod val="50000"/>
                  </a:schemeClr>
                </a:solidFill>
                <a:latin typeface="HP Simplified Light" panose="020B0404020204020204" pitchFamily="34" charset="0"/>
              </a:rPr>
              <a:t> - </a:t>
            </a:r>
            <a:r>
              <a:rPr lang="es-MX" sz="1100" b="1" dirty="0">
                <a:solidFill>
                  <a:schemeClr val="accent6">
                    <a:lumMod val="50000"/>
                  </a:schemeClr>
                </a:solidFill>
                <a:latin typeface="HP Simplified Light" panose="020B0404020204020204" pitchFamily="34" charset="0"/>
              </a:rPr>
              <a:t>SNPA 02 - Comprensión del Sistema Internacional de Unidades (SIU) </a:t>
            </a:r>
          </a:p>
          <a:p>
            <a:r>
              <a:rPr lang="es-MX" sz="1300" dirty="0">
                <a:solidFill>
                  <a:schemeClr val="accent2"/>
                </a:solidFill>
                <a:latin typeface="HP Simplified Light" panose="020B0404020204020204" pitchFamily="34" charset="0"/>
                <a:sym typeface="Wingdings" panose="05000000000000000000" pitchFamily="2" charset="2"/>
              </a:rPr>
              <a:t></a:t>
            </a:r>
            <a:r>
              <a:rPr lang="es-MX" sz="1100" dirty="0">
                <a:solidFill>
                  <a:schemeClr val="accent6">
                    <a:lumMod val="50000"/>
                  </a:schemeClr>
                </a:solidFill>
                <a:latin typeface="HP Simplified Light" panose="020B0404020204020204" pitchFamily="34" charset="0"/>
              </a:rPr>
              <a:t> - </a:t>
            </a:r>
            <a:r>
              <a:rPr lang="es-MX" sz="1100" b="1" dirty="0">
                <a:solidFill>
                  <a:schemeClr val="accent6">
                    <a:lumMod val="50000"/>
                  </a:schemeClr>
                </a:solidFill>
                <a:latin typeface="HP Simplified Light" panose="020B0404020204020204" pitchFamily="34" charset="0"/>
              </a:rPr>
              <a:t>SNPA 03 - Aplicación de operaciones aritméticas básicas </a:t>
            </a:r>
          </a:p>
          <a:p>
            <a:r>
              <a:rPr lang="es-MX" sz="1300" dirty="0">
                <a:solidFill>
                  <a:schemeClr val="accent2"/>
                </a:solidFill>
                <a:latin typeface="HP Simplified Light" panose="020B0404020204020204" pitchFamily="34" charset="0"/>
                <a:sym typeface="Wingdings" panose="05000000000000000000" pitchFamily="2" charset="2"/>
              </a:rPr>
              <a:t></a:t>
            </a:r>
            <a:r>
              <a:rPr lang="es-MX" sz="1100" dirty="0">
                <a:solidFill>
                  <a:schemeClr val="accent6">
                    <a:lumMod val="50000"/>
                  </a:schemeClr>
                </a:solidFill>
                <a:latin typeface="HP Simplified Light" panose="020B0404020204020204" pitchFamily="34" charset="0"/>
              </a:rPr>
              <a:t> - </a:t>
            </a:r>
            <a:r>
              <a:rPr lang="es-MX" sz="1100" b="1" dirty="0">
                <a:solidFill>
                  <a:schemeClr val="accent6">
                    <a:lumMod val="50000"/>
                  </a:schemeClr>
                </a:solidFill>
                <a:latin typeface="HP Simplified Light" panose="020B0404020204020204" pitchFamily="34" charset="0"/>
              </a:rPr>
              <a:t>SNPA 04 - Representación del modelo aditivo de números fraccionarios </a:t>
            </a:r>
          </a:p>
          <a:p>
            <a:r>
              <a:rPr lang="es-MX" sz="1300" dirty="0">
                <a:solidFill>
                  <a:schemeClr val="accent2"/>
                </a:solidFill>
                <a:latin typeface="HP Simplified Light" panose="020B0404020204020204" pitchFamily="34" charset="0"/>
                <a:sym typeface="Wingdings" panose="05000000000000000000" pitchFamily="2" charset="2"/>
              </a:rPr>
              <a:t></a:t>
            </a:r>
            <a:r>
              <a:rPr lang="es-MX" sz="1100" dirty="0">
                <a:solidFill>
                  <a:schemeClr val="accent6">
                    <a:lumMod val="50000"/>
                  </a:schemeClr>
                </a:solidFill>
                <a:latin typeface="HP Simplified Light" panose="020B0404020204020204" pitchFamily="34" charset="0"/>
              </a:rPr>
              <a:t> - </a:t>
            </a:r>
            <a:r>
              <a:rPr lang="es-MX" sz="1100" b="1" dirty="0">
                <a:solidFill>
                  <a:schemeClr val="accent6">
                    <a:lumMod val="50000"/>
                  </a:schemeClr>
                </a:solidFill>
                <a:latin typeface="HP Simplified Light" panose="020B0404020204020204" pitchFamily="34" charset="0"/>
              </a:rPr>
              <a:t>SNPA 05 - Amplificación de fracciones (Equivalencia de fracciones por amplificación) </a:t>
            </a:r>
          </a:p>
          <a:p>
            <a:r>
              <a:rPr lang="es-MX" sz="1300" dirty="0">
                <a:solidFill>
                  <a:schemeClr val="accent1">
                    <a:lumMod val="50000"/>
                  </a:schemeClr>
                </a:solidFill>
                <a:latin typeface="HP Simplified Light" panose="020B0404020204020204" pitchFamily="34" charset="0"/>
                <a:sym typeface="Wingdings" panose="05000000000000000000" pitchFamily="2" charset="2"/>
              </a:rPr>
              <a:t></a:t>
            </a:r>
            <a:r>
              <a:rPr lang="es-MX" sz="1100" dirty="0">
                <a:solidFill>
                  <a:schemeClr val="accent6">
                    <a:lumMod val="50000"/>
                  </a:schemeClr>
                </a:solidFill>
                <a:latin typeface="HP Simplified Light" panose="020B0404020204020204" pitchFamily="34" charset="0"/>
              </a:rPr>
              <a:t> - SNPA 06 - Representación del modelo aritmético de la división </a:t>
            </a:r>
          </a:p>
          <a:p>
            <a:r>
              <a:rPr lang="es-MX" sz="1300" dirty="0">
                <a:solidFill>
                  <a:schemeClr val="accent1">
                    <a:lumMod val="50000"/>
                  </a:schemeClr>
                </a:solidFill>
                <a:latin typeface="HP Simplified Light" panose="020B0404020204020204" pitchFamily="34" charset="0"/>
                <a:sym typeface="Wingdings" panose="05000000000000000000" pitchFamily="2" charset="2"/>
              </a:rPr>
              <a:t></a:t>
            </a:r>
            <a:r>
              <a:rPr lang="es-MX" sz="1100" dirty="0">
                <a:solidFill>
                  <a:schemeClr val="accent6">
                    <a:lumMod val="50000"/>
                  </a:schemeClr>
                </a:solidFill>
                <a:latin typeface="HP Simplified Light" panose="020B0404020204020204" pitchFamily="34" charset="0"/>
              </a:rPr>
              <a:t> - SNPA 07 - Representación de números fraccionarios </a:t>
            </a:r>
          </a:p>
          <a:p>
            <a:r>
              <a:rPr lang="es-MX" sz="1300" dirty="0">
                <a:solidFill>
                  <a:schemeClr val="accent1">
                    <a:lumMod val="50000"/>
                  </a:schemeClr>
                </a:solidFill>
                <a:latin typeface="HP Simplified Light" panose="020B0404020204020204" pitchFamily="34" charset="0"/>
                <a:sym typeface="Wingdings" panose="05000000000000000000" pitchFamily="2" charset="2"/>
              </a:rPr>
              <a:t></a:t>
            </a:r>
            <a:r>
              <a:rPr lang="es-MX" sz="1100" dirty="0">
                <a:solidFill>
                  <a:schemeClr val="accent6">
                    <a:lumMod val="50000"/>
                  </a:schemeClr>
                </a:solidFill>
                <a:latin typeface="HP Simplified Light" panose="020B0404020204020204" pitchFamily="34" charset="0"/>
              </a:rPr>
              <a:t> - SNPA 08 - Inferencia del patrón que rige una secuencia de números naturales </a:t>
            </a:r>
          </a:p>
          <a:p>
            <a:r>
              <a:rPr lang="es-MX" sz="1300" dirty="0">
                <a:solidFill>
                  <a:schemeClr val="accent2"/>
                </a:solidFill>
                <a:latin typeface="HP Simplified Light" panose="020B0404020204020204" pitchFamily="34" charset="0"/>
                <a:sym typeface="Wingdings" panose="05000000000000000000" pitchFamily="2" charset="2"/>
              </a:rPr>
              <a:t></a:t>
            </a:r>
            <a:r>
              <a:rPr lang="es-MX" sz="1100" dirty="0">
                <a:solidFill>
                  <a:schemeClr val="accent6">
                    <a:lumMod val="50000"/>
                  </a:schemeClr>
                </a:solidFill>
                <a:latin typeface="HP Simplified Light" panose="020B0404020204020204" pitchFamily="34" charset="0"/>
              </a:rPr>
              <a:t> - </a:t>
            </a:r>
            <a:r>
              <a:rPr lang="es-MX" sz="1100" b="1" dirty="0">
                <a:solidFill>
                  <a:schemeClr val="accent6">
                    <a:lumMod val="50000"/>
                  </a:schemeClr>
                </a:solidFill>
                <a:latin typeface="HP Simplified Light" panose="020B0404020204020204" pitchFamily="34" charset="0"/>
              </a:rPr>
              <a:t>SNPA 09 - Conversión de texto cardinal a números naturales y viceversa </a:t>
            </a:r>
          </a:p>
          <a:p>
            <a:r>
              <a:rPr lang="es-MX" sz="1300" dirty="0">
                <a:solidFill>
                  <a:schemeClr val="accent2"/>
                </a:solidFill>
                <a:latin typeface="HP Simplified Light" panose="020B0404020204020204" pitchFamily="34" charset="0"/>
                <a:sym typeface="Wingdings" panose="05000000000000000000" pitchFamily="2" charset="2"/>
              </a:rPr>
              <a:t></a:t>
            </a:r>
            <a:r>
              <a:rPr lang="es-MX" sz="1100" dirty="0">
                <a:solidFill>
                  <a:schemeClr val="accent6">
                    <a:lumMod val="50000"/>
                  </a:schemeClr>
                </a:solidFill>
                <a:latin typeface="HP Simplified Light" panose="020B0404020204020204" pitchFamily="34" charset="0"/>
              </a:rPr>
              <a:t> - </a:t>
            </a:r>
            <a:r>
              <a:rPr lang="es-MX" sz="1100" b="1" dirty="0">
                <a:solidFill>
                  <a:schemeClr val="accent6">
                    <a:lumMod val="50000"/>
                  </a:schemeClr>
                </a:solidFill>
                <a:latin typeface="HP Simplified Light" panose="020B0404020204020204" pitchFamily="34" charset="0"/>
              </a:rPr>
              <a:t>SNPA 10 - Operación de valores posicionales con números naturales o decimales </a:t>
            </a:r>
          </a:p>
          <a:p>
            <a:r>
              <a:rPr lang="es-MX" sz="1300" dirty="0">
                <a:solidFill>
                  <a:schemeClr val="accent2"/>
                </a:solidFill>
                <a:latin typeface="HP Simplified Light" panose="020B0404020204020204" pitchFamily="34" charset="0"/>
                <a:sym typeface="Wingdings" panose="05000000000000000000" pitchFamily="2" charset="2"/>
              </a:rPr>
              <a:t></a:t>
            </a:r>
            <a:r>
              <a:rPr lang="es-MX" sz="1100" dirty="0">
                <a:solidFill>
                  <a:schemeClr val="accent6">
                    <a:lumMod val="50000"/>
                  </a:schemeClr>
                </a:solidFill>
                <a:latin typeface="HP Simplified Light" panose="020B0404020204020204" pitchFamily="34" charset="0"/>
              </a:rPr>
              <a:t> - </a:t>
            </a:r>
            <a:r>
              <a:rPr lang="es-MX" sz="1100" b="1" dirty="0">
                <a:solidFill>
                  <a:schemeClr val="accent6">
                    <a:lumMod val="50000"/>
                  </a:schemeClr>
                </a:solidFill>
                <a:latin typeface="HP Simplified Light" panose="020B0404020204020204" pitchFamily="34" charset="0"/>
              </a:rPr>
              <a:t>SNPA 11 - Representación del modelo multiplicativo de números fraccionarios por naturales </a:t>
            </a:r>
          </a:p>
          <a:p>
            <a:r>
              <a:rPr lang="es-MX" sz="1300" dirty="0">
                <a:solidFill>
                  <a:schemeClr val="accent1">
                    <a:lumMod val="50000"/>
                  </a:schemeClr>
                </a:solidFill>
                <a:latin typeface="HP Simplified Light" panose="020B0404020204020204" pitchFamily="34" charset="0"/>
                <a:sym typeface="Wingdings" panose="05000000000000000000" pitchFamily="2" charset="2"/>
              </a:rPr>
              <a:t></a:t>
            </a:r>
            <a:r>
              <a:rPr lang="es-MX" sz="1100" dirty="0">
                <a:solidFill>
                  <a:schemeClr val="accent6">
                    <a:lumMod val="50000"/>
                  </a:schemeClr>
                </a:solidFill>
                <a:latin typeface="HP Simplified Light" panose="020B0404020204020204" pitchFamily="34" charset="0"/>
              </a:rPr>
              <a:t> - SNPA 12 - Conversión de una regla verbal de progresión geométrica ascendente a una sucesión numérica </a:t>
            </a:r>
          </a:p>
          <a:p>
            <a:r>
              <a:rPr lang="es-MX" sz="1300" dirty="0">
                <a:solidFill>
                  <a:schemeClr val="accent2"/>
                </a:solidFill>
                <a:latin typeface="HP Simplified Light" panose="020B0404020204020204" pitchFamily="34" charset="0"/>
                <a:sym typeface="Wingdings" panose="05000000000000000000" pitchFamily="2" charset="2"/>
              </a:rPr>
              <a:t></a:t>
            </a:r>
            <a:r>
              <a:rPr lang="es-MX" sz="1100" dirty="0">
                <a:solidFill>
                  <a:schemeClr val="accent6">
                    <a:lumMod val="50000"/>
                  </a:schemeClr>
                </a:solidFill>
                <a:latin typeface="HP Simplified Light" panose="020B0404020204020204" pitchFamily="34" charset="0"/>
              </a:rPr>
              <a:t> - </a:t>
            </a:r>
            <a:r>
              <a:rPr lang="es-MX" sz="1100" b="1" dirty="0">
                <a:solidFill>
                  <a:schemeClr val="accent6">
                    <a:lumMod val="50000"/>
                  </a:schemeClr>
                </a:solidFill>
                <a:latin typeface="HP Simplified Light" panose="020B0404020204020204" pitchFamily="34" charset="0"/>
              </a:rPr>
              <a:t>SNPA 13 - Deducción del patrón de una sucesión con progresión especial</a:t>
            </a:r>
            <a:endParaRPr lang="es-MX" sz="1600" b="1" dirty="0">
              <a:solidFill>
                <a:schemeClr val="accent6">
                  <a:lumMod val="50000"/>
                </a:schemeClr>
              </a:solidFill>
              <a:latin typeface="HP Simplified Light" panose="020B0404020204020204" pitchFamily="34" charset="0"/>
            </a:endParaRPr>
          </a:p>
        </p:txBody>
      </p:sp>
      <p:pic>
        <p:nvPicPr>
          <p:cNvPr id="1032" name="Picture 8" descr="Resultado de imagen para math vector">
            <a:extLst>
              <a:ext uri="{FF2B5EF4-FFF2-40B4-BE49-F238E27FC236}">
                <a16:creationId xmlns:a16="http://schemas.microsoft.com/office/drawing/2014/main" id="{C082C2BF-CB34-4E9E-9EC6-BB3ACCE04C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57" t="7479" r="74193" b="71826"/>
          <a:stretch/>
        </p:blipFill>
        <p:spPr bwMode="auto">
          <a:xfrm>
            <a:off x="9681462" y="4348266"/>
            <a:ext cx="362363" cy="405386"/>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8" descr="Resultado de imagen para math vector">
            <a:extLst>
              <a:ext uri="{FF2B5EF4-FFF2-40B4-BE49-F238E27FC236}">
                <a16:creationId xmlns:a16="http://schemas.microsoft.com/office/drawing/2014/main" id="{E8EE8676-A462-4D7C-8C98-CB19F3E18A9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337" t="8878" r="11714" b="72709"/>
          <a:stretch/>
        </p:blipFill>
        <p:spPr bwMode="auto">
          <a:xfrm>
            <a:off x="10632466" y="4392960"/>
            <a:ext cx="362364" cy="36069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8" descr="Resultado de imagen para math vector">
            <a:extLst>
              <a:ext uri="{FF2B5EF4-FFF2-40B4-BE49-F238E27FC236}">
                <a16:creationId xmlns:a16="http://schemas.microsoft.com/office/drawing/2014/main" id="{5FA6AF5E-7E9A-4920-A182-16FBE2B86B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169" t="7479" r="52881" b="72894"/>
          <a:stretch/>
        </p:blipFill>
        <p:spPr bwMode="auto">
          <a:xfrm>
            <a:off x="10013029" y="4357427"/>
            <a:ext cx="362364" cy="38445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8" descr="Resultado de imagen para math vector">
            <a:extLst>
              <a:ext uri="{FF2B5EF4-FFF2-40B4-BE49-F238E27FC236}">
                <a16:creationId xmlns:a16="http://schemas.microsoft.com/office/drawing/2014/main" id="{CCFF3FF9-D407-49BB-87F2-2E0B08AAC6F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5047" t="7479" r="32004" b="72981"/>
          <a:stretch/>
        </p:blipFill>
        <p:spPr bwMode="auto">
          <a:xfrm>
            <a:off x="10327662" y="4360558"/>
            <a:ext cx="362364" cy="382756"/>
          </a:xfrm>
          <a:prstGeom prst="rect">
            <a:avLst/>
          </a:prstGeom>
          <a:noFill/>
          <a:extLst>
            <a:ext uri="{909E8E84-426E-40DD-AFC4-6F175D3DCCD1}">
              <a14:hiddenFill xmlns:a14="http://schemas.microsoft.com/office/drawing/2010/main">
                <a:solidFill>
                  <a:srgbClr val="FFFFFF"/>
                </a:solidFill>
              </a14:hiddenFill>
            </a:ext>
          </a:extLst>
        </p:spPr>
      </p:pic>
      <p:sp>
        <p:nvSpPr>
          <p:cNvPr id="31" name="CuadroTexto 30">
            <a:extLst>
              <a:ext uri="{FF2B5EF4-FFF2-40B4-BE49-F238E27FC236}">
                <a16:creationId xmlns:a16="http://schemas.microsoft.com/office/drawing/2014/main" id="{3C5CD3AE-C745-4DBB-B62D-1FE114ECE8E7}"/>
              </a:ext>
            </a:extLst>
          </p:cNvPr>
          <p:cNvSpPr txBox="1"/>
          <p:nvPr/>
        </p:nvSpPr>
        <p:spPr>
          <a:xfrm>
            <a:off x="6347300" y="1670334"/>
            <a:ext cx="8847410" cy="2800767"/>
          </a:xfrm>
          <a:prstGeom prst="rect">
            <a:avLst/>
          </a:prstGeom>
          <a:noFill/>
        </p:spPr>
        <p:txBody>
          <a:bodyPr wrap="square" rtlCol="0">
            <a:spAutoFit/>
          </a:bodyPr>
          <a:lstStyle/>
          <a:p>
            <a:pPr algn="just"/>
            <a:r>
              <a:rPr lang="es-MX" sz="1100" dirty="0">
                <a:solidFill>
                  <a:schemeClr val="accent6">
                    <a:lumMod val="50000"/>
                  </a:schemeClr>
                </a:solidFill>
                <a:latin typeface="HP Simplified Light" panose="020B0404020204020204" pitchFamily="34" charset="0"/>
                <a:ea typeface="Times New Roman"/>
                <a:cs typeface="Arial"/>
              </a:rPr>
              <a:t>Se realizaron una serie de estudios curriculares, cognitivos y estadísticos basados en experiencias exitosas de vanguardia alrededor del mundo con aplicaciones en el campo educativo. Para ello se cuidó que la sistematización y articulación de los métodos, técnicas y procedimientos pudieran replicarse en el corto plazo, a un bajo costo y con ello se posibilitara la obtención de un diagnóstico inmediato para estudiantes, familias y autoridades educativas, preocupadas por la mejora de los aprendizajes clave.</a:t>
            </a:r>
          </a:p>
          <a:p>
            <a:pPr algn="just"/>
            <a:endParaRPr lang="es-MX" sz="1100" dirty="0">
              <a:solidFill>
                <a:schemeClr val="accent6">
                  <a:lumMod val="50000"/>
                </a:schemeClr>
              </a:solidFill>
              <a:latin typeface="HP Simplified Light" panose="020B0404020204020204" pitchFamily="34" charset="0"/>
              <a:ea typeface="Times New Roman"/>
              <a:cs typeface="Arial"/>
            </a:endParaRPr>
          </a:p>
          <a:p>
            <a:pPr marL="171450" indent="-171450" algn="just">
              <a:buFont typeface="Arial" panose="020B0604020202020204" pitchFamily="34" charset="0"/>
              <a:buChar char="•"/>
            </a:pPr>
            <a:r>
              <a:rPr lang="es-MX" sz="1100" dirty="0">
                <a:solidFill>
                  <a:schemeClr val="accent6">
                    <a:lumMod val="50000"/>
                  </a:schemeClr>
                </a:solidFill>
                <a:latin typeface="HP Simplified Light" panose="020B0404020204020204" pitchFamily="34" charset="0"/>
                <a:ea typeface="Times New Roman"/>
                <a:cs typeface="Arial"/>
              </a:rPr>
              <a:t>Se utilizaron las bases de datos de la aplicación de 2015 del PLANEA-ELSEN de matemáticas, publicadas en el portal del INEE;</a:t>
            </a:r>
          </a:p>
          <a:p>
            <a:pPr marL="171450" indent="-171450" algn="just">
              <a:buFont typeface="Arial" panose="020B0604020202020204" pitchFamily="34" charset="0"/>
              <a:buChar char="•"/>
            </a:pPr>
            <a:r>
              <a:rPr lang="es-MX" sz="1100" dirty="0">
                <a:solidFill>
                  <a:schemeClr val="accent6">
                    <a:lumMod val="50000"/>
                  </a:schemeClr>
                </a:solidFill>
                <a:latin typeface="HP Simplified Light" panose="020B0404020204020204" pitchFamily="34" charset="0"/>
                <a:ea typeface="Times New Roman"/>
                <a:cs typeface="Arial"/>
              </a:rPr>
              <a:t>se realizaron tres tipos de estudios cognitivos: 1) Análisis reticular de las especificaciones de la prueba alineadas al </a:t>
            </a:r>
            <a:r>
              <a:rPr lang="es-MX" sz="1100" dirty="0" err="1">
                <a:solidFill>
                  <a:schemeClr val="accent6">
                    <a:lumMod val="50000"/>
                  </a:schemeClr>
                </a:solidFill>
                <a:latin typeface="HP Simplified Light" panose="020B0404020204020204" pitchFamily="34" charset="0"/>
                <a:ea typeface="Times New Roman"/>
                <a:cs typeface="Arial"/>
              </a:rPr>
              <a:t>curriculum</a:t>
            </a:r>
            <a:r>
              <a:rPr lang="es-MX" sz="1100" dirty="0">
                <a:solidFill>
                  <a:schemeClr val="accent6">
                    <a:lumMod val="50000"/>
                  </a:schemeClr>
                </a:solidFill>
                <a:latin typeface="HP Simplified Light" panose="020B0404020204020204" pitchFamily="34" charset="0"/>
                <a:ea typeface="Times New Roman"/>
                <a:cs typeface="Arial"/>
              </a:rPr>
              <a:t> Nacional de Matemáticas de sexto de primaria; 2) análisis de procesos de respuesta y modelamiento matemático por un panel de expertos; y 3) Técnicas de pensamiento en voz alta, así como entrevistas cognitivas a estudiantes de 6to de primaria (Ericsson, &amp; </a:t>
            </a:r>
            <a:r>
              <a:rPr lang="es-MX" sz="1100" dirty="0" err="1">
                <a:solidFill>
                  <a:schemeClr val="accent6">
                    <a:lumMod val="50000"/>
                  </a:schemeClr>
                </a:solidFill>
                <a:latin typeface="HP Simplified Light" panose="020B0404020204020204" pitchFamily="34" charset="0"/>
                <a:ea typeface="Times New Roman"/>
                <a:cs typeface="Arial"/>
              </a:rPr>
              <a:t>Simon</a:t>
            </a:r>
            <a:r>
              <a:rPr lang="es-MX" sz="1100" dirty="0">
                <a:solidFill>
                  <a:schemeClr val="accent6">
                    <a:lumMod val="50000"/>
                  </a:schemeClr>
                </a:solidFill>
                <a:latin typeface="HP Simplified Light" panose="020B0404020204020204" pitchFamily="34" charset="0"/>
                <a:ea typeface="Times New Roman"/>
                <a:cs typeface="Arial"/>
              </a:rPr>
              <a:t>, 1993).</a:t>
            </a:r>
          </a:p>
          <a:p>
            <a:pPr marL="171450" indent="-171450" algn="just">
              <a:buFont typeface="Arial" panose="020B0604020202020204" pitchFamily="34" charset="0"/>
              <a:buChar char="•"/>
            </a:pPr>
            <a:r>
              <a:rPr lang="es-MX" sz="1100" dirty="0">
                <a:solidFill>
                  <a:schemeClr val="accent6">
                    <a:lumMod val="50000"/>
                  </a:schemeClr>
                </a:solidFill>
                <a:latin typeface="HP Simplified Light" panose="020B0404020204020204" pitchFamily="34" charset="0"/>
                <a:ea typeface="Times New Roman"/>
                <a:cs typeface="Arial"/>
              </a:rPr>
              <a:t>se recopilaron una serie de evidencias de validez de constructo para fundamentar los resultados del diagnóstico atendiendo con los criterios técnicos de calidad establecidos por organismos de reconocido renombre en el campo del desarrollo de pruebas educativas a nivel nacional e internacional;</a:t>
            </a:r>
          </a:p>
          <a:p>
            <a:pPr marL="171450" indent="-171450" algn="just">
              <a:buFont typeface="Arial" panose="020B0604020202020204" pitchFamily="34" charset="0"/>
              <a:buChar char="•"/>
            </a:pPr>
            <a:r>
              <a:rPr lang="es-MX" sz="1100" dirty="0">
                <a:solidFill>
                  <a:schemeClr val="accent6">
                    <a:lumMod val="50000"/>
                  </a:schemeClr>
                </a:solidFill>
                <a:latin typeface="HP Simplified Light" panose="020B0404020204020204" pitchFamily="34" charset="0"/>
                <a:ea typeface="Times New Roman"/>
                <a:cs typeface="Arial"/>
              </a:rPr>
              <a:t>se aplicaron análisis psicométricos de diagnóstico cognitivo contemporáneos (de la Torre, 2009; </a:t>
            </a:r>
            <a:r>
              <a:rPr lang="es-MX" sz="1100" dirty="0" err="1">
                <a:solidFill>
                  <a:schemeClr val="accent6">
                    <a:lumMod val="50000"/>
                  </a:schemeClr>
                </a:solidFill>
                <a:latin typeface="HP Simplified Light" panose="020B0404020204020204" pitchFamily="34" charset="0"/>
                <a:ea typeface="Times New Roman"/>
                <a:cs typeface="Arial"/>
              </a:rPr>
              <a:t>Junker</a:t>
            </a:r>
            <a:r>
              <a:rPr lang="es-MX" sz="1100" dirty="0">
                <a:solidFill>
                  <a:schemeClr val="accent6">
                    <a:lumMod val="50000"/>
                  </a:schemeClr>
                </a:solidFill>
                <a:latin typeface="HP Simplified Light" panose="020B0404020204020204" pitchFamily="34" charset="0"/>
                <a:ea typeface="Times New Roman"/>
                <a:cs typeface="Arial"/>
              </a:rPr>
              <a:t> y </a:t>
            </a:r>
            <a:r>
              <a:rPr lang="es-MX" sz="1100" dirty="0" err="1">
                <a:solidFill>
                  <a:schemeClr val="accent6">
                    <a:lumMod val="50000"/>
                  </a:schemeClr>
                </a:solidFill>
                <a:latin typeface="HP Simplified Light" panose="020B0404020204020204" pitchFamily="34" charset="0"/>
                <a:ea typeface="Times New Roman"/>
                <a:cs typeface="Arial"/>
              </a:rPr>
              <a:t>Sitjsma</a:t>
            </a:r>
            <a:r>
              <a:rPr lang="es-MX" sz="1100" dirty="0">
                <a:solidFill>
                  <a:schemeClr val="accent6">
                    <a:lumMod val="50000"/>
                  </a:schemeClr>
                </a:solidFill>
                <a:latin typeface="HP Simplified Light" panose="020B0404020204020204" pitchFamily="34" charset="0"/>
                <a:ea typeface="Times New Roman"/>
                <a:cs typeface="Arial"/>
              </a:rPr>
              <a:t>, 2001); y</a:t>
            </a:r>
          </a:p>
          <a:p>
            <a:pPr marL="171450" indent="-171450" algn="just">
              <a:buFont typeface="Arial" panose="020B0604020202020204" pitchFamily="34" charset="0"/>
              <a:buChar char="•"/>
            </a:pPr>
            <a:r>
              <a:rPr lang="es-MX" sz="1100" dirty="0">
                <a:solidFill>
                  <a:schemeClr val="accent6">
                    <a:lumMod val="50000"/>
                  </a:schemeClr>
                </a:solidFill>
                <a:latin typeface="HP Simplified Light" panose="020B0404020204020204" pitchFamily="34" charset="0"/>
                <a:ea typeface="Times New Roman"/>
                <a:cs typeface="Arial"/>
              </a:rPr>
              <a:t>a lo largo de las distintas etapas del proyecto se presentaron los avances de resultados para su revisión a especialistas y organismos nacionales e internacionales en el campo de la investigación educativa, así como a autoridades educativas federales, locales y docentes frente a grupo.</a:t>
            </a:r>
          </a:p>
        </p:txBody>
      </p:sp>
      <p:sp>
        <p:nvSpPr>
          <p:cNvPr id="34" name="Rectángulo 33">
            <a:extLst>
              <a:ext uri="{FF2B5EF4-FFF2-40B4-BE49-F238E27FC236}">
                <a16:creationId xmlns:a16="http://schemas.microsoft.com/office/drawing/2014/main" id="{6AD9724F-0022-4D99-BBA2-37EB5BCE0003}"/>
              </a:ext>
            </a:extLst>
          </p:cNvPr>
          <p:cNvSpPr/>
          <p:nvPr/>
        </p:nvSpPr>
        <p:spPr>
          <a:xfrm>
            <a:off x="2761976" y="4378358"/>
            <a:ext cx="7817844" cy="369332"/>
          </a:xfrm>
          <a:prstGeom prst="rect">
            <a:avLst/>
          </a:prstGeom>
        </p:spPr>
        <p:txBody>
          <a:bodyPr wrap="square">
            <a:spAutoFit/>
          </a:bodyPr>
          <a:lstStyle/>
          <a:p>
            <a:pPr algn="ctr"/>
            <a:r>
              <a:rPr lang="es-MX" b="1" dirty="0">
                <a:solidFill>
                  <a:schemeClr val="accent6">
                    <a:lumMod val="50000"/>
                  </a:schemeClr>
                </a:solidFill>
                <a:latin typeface="HP Simplified Light" panose="020B0404020204020204" pitchFamily="34" charset="0"/>
              </a:rPr>
              <a:t>¿Cuáles son las habilidades básicas del diagnóstico?</a:t>
            </a:r>
          </a:p>
        </p:txBody>
      </p:sp>
      <p:sp>
        <p:nvSpPr>
          <p:cNvPr id="35" name="CuadroTexto 34">
            <a:extLst>
              <a:ext uri="{FF2B5EF4-FFF2-40B4-BE49-F238E27FC236}">
                <a16:creationId xmlns:a16="http://schemas.microsoft.com/office/drawing/2014/main" id="{65E7509E-E4C4-49AE-9F06-A3A8AD7E1D62}"/>
              </a:ext>
            </a:extLst>
          </p:cNvPr>
          <p:cNvSpPr txBox="1"/>
          <p:nvPr/>
        </p:nvSpPr>
        <p:spPr>
          <a:xfrm>
            <a:off x="256073" y="4754155"/>
            <a:ext cx="14938637" cy="954107"/>
          </a:xfrm>
          <a:prstGeom prst="rect">
            <a:avLst/>
          </a:prstGeom>
          <a:noFill/>
        </p:spPr>
        <p:txBody>
          <a:bodyPr wrap="square" rtlCol="0">
            <a:spAutoFit/>
          </a:bodyPr>
          <a:lstStyle/>
          <a:p>
            <a:pPr algn="just"/>
            <a:r>
              <a:rPr lang="es-MX" sz="1400" dirty="0">
                <a:solidFill>
                  <a:schemeClr val="accent6">
                    <a:lumMod val="50000"/>
                  </a:schemeClr>
                </a:solidFill>
                <a:latin typeface="HP Simplified Light" panose="020B0404020204020204" pitchFamily="34" charset="0"/>
              </a:rPr>
              <a:t>En el presente diagnóstico se evalúan </a:t>
            </a:r>
            <a:r>
              <a:rPr lang="es-MX" sz="1400" b="1" dirty="0">
                <a:solidFill>
                  <a:schemeClr val="accent6">
                    <a:lumMod val="50000"/>
                  </a:schemeClr>
                </a:solidFill>
                <a:latin typeface="HP Simplified Light" panose="020B0404020204020204" pitchFamily="34" charset="0"/>
              </a:rPr>
              <a:t>35</a:t>
            </a:r>
            <a:r>
              <a:rPr lang="es-MX" sz="1400" dirty="0">
                <a:solidFill>
                  <a:schemeClr val="accent6">
                    <a:lumMod val="50000"/>
                  </a:schemeClr>
                </a:solidFill>
                <a:latin typeface="HP Simplified Light" panose="020B0404020204020204" pitchFamily="34" charset="0"/>
              </a:rPr>
              <a:t> </a:t>
            </a:r>
            <a:r>
              <a:rPr lang="es-MX" sz="1400" b="1" dirty="0">
                <a:solidFill>
                  <a:schemeClr val="accent6">
                    <a:lumMod val="50000"/>
                  </a:schemeClr>
                </a:solidFill>
                <a:latin typeface="HP Simplified Light" panose="020B0404020204020204" pitchFamily="34" charset="0"/>
              </a:rPr>
              <a:t>habilidades básicas </a:t>
            </a:r>
            <a:r>
              <a:rPr lang="es-MX" sz="1400" dirty="0">
                <a:solidFill>
                  <a:schemeClr val="accent6">
                    <a:lumMod val="50000"/>
                  </a:schemeClr>
                </a:solidFill>
                <a:latin typeface="HP Simplified Light" panose="020B0404020204020204" pitchFamily="34" charset="0"/>
              </a:rPr>
              <a:t>organizados en tres eje temáticos relacionados con los aprendizajes clave del currículo nacional de matemáticas, referidos a habilidades y conocimientos que los alumnos utilizaron al momento de responder la prueba de sexto de primaria del PLANEA-ELSEN de 2015. Con dichos resultados, las autoridades educativas federales, locales, así como docentes y padres de familia, pueden contar con información </a:t>
            </a:r>
            <a:r>
              <a:rPr lang="es-MX" sz="1400" dirty="0">
                <a:solidFill>
                  <a:srgbClr val="92D050"/>
                </a:solidFill>
                <a:latin typeface="HP Simplified Light" panose="020B0404020204020204" pitchFamily="34" charset="0"/>
              </a:rPr>
              <a:t>específica y minuciosa</a:t>
            </a:r>
            <a:r>
              <a:rPr lang="es-MX" sz="1400" dirty="0">
                <a:solidFill>
                  <a:schemeClr val="accent6">
                    <a:lumMod val="50000"/>
                  </a:schemeClr>
                </a:solidFill>
                <a:latin typeface="HP Simplified Light" panose="020B0404020204020204" pitchFamily="34" charset="0"/>
              </a:rPr>
              <a:t> para la toma de decisiones de forma natural y situada que permita orientar el proceso de enseñanza-aprendizaje en el aula, al igual que en el centro escolar. En el recuadro de la parte inferior se presenta el diagnóstico nacional organizado en los tres ejes temáticos del campo curricular en matemáticas. </a:t>
            </a:r>
          </a:p>
        </p:txBody>
      </p:sp>
      <p:sp>
        <p:nvSpPr>
          <p:cNvPr id="8" name="CuadroTexto 7">
            <a:extLst>
              <a:ext uri="{FF2B5EF4-FFF2-40B4-BE49-F238E27FC236}">
                <a16:creationId xmlns:a16="http://schemas.microsoft.com/office/drawing/2014/main" id="{900D8128-4662-4C3A-9438-D971A01B0A8B}"/>
              </a:ext>
            </a:extLst>
          </p:cNvPr>
          <p:cNvSpPr txBox="1"/>
          <p:nvPr/>
        </p:nvSpPr>
        <p:spPr>
          <a:xfrm>
            <a:off x="265456" y="6030486"/>
            <a:ext cx="14850719" cy="523220"/>
          </a:xfrm>
          <a:prstGeom prst="rect">
            <a:avLst/>
          </a:prstGeom>
          <a:noFill/>
        </p:spPr>
        <p:txBody>
          <a:bodyPr wrap="square" rtlCol="0">
            <a:spAutoFit/>
          </a:bodyPr>
          <a:lstStyle/>
          <a:p>
            <a:r>
              <a:rPr lang="es-MX" sz="1400" dirty="0">
                <a:solidFill>
                  <a:srgbClr val="70AD47">
                    <a:lumMod val="50000"/>
                  </a:srgbClr>
                </a:solidFill>
                <a:latin typeface="HP Simplified Light" panose="020B0404020204020204" pitchFamily="34" charset="0"/>
                <a:sym typeface="Wingdings" panose="05000000000000000000" pitchFamily="2" charset="2"/>
              </a:rPr>
              <a:t>Para la lectura del diagnóstico nacional identifique con el símbolo  las habilidades básicas que se dominan (fortalezas) y con el símbolo   aquellas que no se dominan (áreas de oportunidad).</a:t>
            </a:r>
          </a:p>
          <a:p>
            <a:r>
              <a:rPr lang="es-MX" sz="1400" dirty="0">
                <a:solidFill>
                  <a:srgbClr val="70AD47">
                    <a:lumMod val="50000"/>
                  </a:srgbClr>
                </a:solidFill>
                <a:latin typeface="HP Simplified Light" panose="020B0404020204020204" pitchFamily="34" charset="0"/>
                <a:sym typeface="Wingdings" panose="05000000000000000000" pitchFamily="2" charset="2"/>
              </a:rPr>
              <a:t>Nótese que en el eje 1, los estudiantes de sexto de primaria a nivel nacional dominan 5 de 12 de habilidades básicas, en el eje 2 se dominan 5 de 10 habilidades y en el eje 3 se dominan 4 de 13 habilidades. </a:t>
            </a:r>
          </a:p>
        </p:txBody>
      </p:sp>
      <p:sp>
        <p:nvSpPr>
          <p:cNvPr id="36" name="Rectángulo 35">
            <a:extLst>
              <a:ext uri="{FF2B5EF4-FFF2-40B4-BE49-F238E27FC236}">
                <a16:creationId xmlns:a16="http://schemas.microsoft.com/office/drawing/2014/main" id="{8CDEC0C1-6C61-456D-B369-C51FCBED139D}"/>
              </a:ext>
            </a:extLst>
          </p:cNvPr>
          <p:cNvSpPr/>
          <p:nvPr/>
        </p:nvSpPr>
        <p:spPr>
          <a:xfrm>
            <a:off x="2872182" y="5746020"/>
            <a:ext cx="7817844" cy="369332"/>
          </a:xfrm>
          <a:prstGeom prst="rect">
            <a:avLst/>
          </a:prstGeom>
        </p:spPr>
        <p:txBody>
          <a:bodyPr wrap="square">
            <a:spAutoFit/>
          </a:bodyPr>
          <a:lstStyle/>
          <a:p>
            <a:pPr algn="ctr"/>
            <a:r>
              <a:rPr lang="es-MX" b="1" dirty="0">
                <a:solidFill>
                  <a:schemeClr val="accent2"/>
                </a:solidFill>
                <a:latin typeface="HP Simplified Light" panose="020B0404020204020204" pitchFamily="34" charset="0"/>
              </a:rPr>
              <a:t>Diagnóstico nacional</a:t>
            </a:r>
          </a:p>
        </p:txBody>
      </p:sp>
    </p:spTree>
    <p:extLst>
      <p:ext uri="{BB962C8B-B14F-4D97-AF65-F5344CB8AC3E}">
        <p14:creationId xmlns:p14="http://schemas.microsoft.com/office/powerpoint/2010/main" val="3472023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EE2B24BA-2B81-4340-A442-53E279C3C4EF}"/>
              </a:ext>
            </a:extLst>
          </p:cNvPr>
          <p:cNvSpPr txBox="1"/>
          <p:nvPr/>
        </p:nvSpPr>
        <p:spPr>
          <a:xfrm>
            <a:off x="7122634" y="978876"/>
            <a:ext cx="4519534" cy="369332"/>
          </a:xfrm>
          <a:prstGeom prst="rect">
            <a:avLst/>
          </a:prstGeom>
          <a:noFill/>
        </p:spPr>
        <p:txBody>
          <a:bodyPr wrap="square" rtlCol="0">
            <a:spAutoFit/>
          </a:bodyPr>
          <a:lstStyle/>
          <a:p>
            <a:r>
              <a:rPr lang="es-MX" b="1" dirty="0">
                <a:solidFill>
                  <a:schemeClr val="accent2"/>
                </a:solidFill>
                <a:latin typeface="HP Simplified Light" panose="020B0404020204020204" pitchFamily="34" charset="0"/>
              </a:rPr>
              <a:t>Diagnóstico estatal</a:t>
            </a:r>
          </a:p>
        </p:txBody>
      </p:sp>
      <p:sp>
        <p:nvSpPr>
          <p:cNvPr id="11" name="CuadroTexto 10">
            <a:extLst>
              <a:ext uri="{FF2B5EF4-FFF2-40B4-BE49-F238E27FC236}">
                <a16:creationId xmlns:a16="http://schemas.microsoft.com/office/drawing/2014/main" id="{999E5A0A-9A71-4778-A955-1157B40717F8}"/>
              </a:ext>
            </a:extLst>
          </p:cNvPr>
          <p:cNvSpPr txBox="1"/>
          <p:nvPr/>
        </p:nvSpPr>
        <p:spPr>
          <a:xfrm>
            <a:off x="1283229" y="8743383"/>
            <a:ext cx="1968627" cy="276999"/>
          </a:xfrm>
          <a:prstGeom prst="rect">
            <a:avLst/>
          </a:prstGeom>
          <a:solidFill>
            <a:schemeClr val="bg1"/>
          </a:solidFill>
        </p:spPr>
        <p:txBody>
          <a:bodyPr wrap="square" rtlCol="0">
            <a:spAutoFit/>
          </a:bodyPr>
          <a:lstStyle/>
          <a:p>
            <a:pPr algn="ctr"/>
            <a:endParaRPr lang="es-MX" sz="1200" dirty="0"/>
          </a:p>
        </p:txBody>
      </p:sp>
      <p:sp>
        <p:nvSpPr>
          <p:cNvPr id="13" name="CuadroTexto 12">
            <a:extLst>
              <a:ext uri="{FF2B5EF4-FFF2-40B4-BE49-F238E27FC236}">
                <a16:creationId xmlns:a16="http://schemas.microsoft.com/office/drawing/2014/main" id="{EF20BF15-E57D-463F-BB4F-44DBD7EFEDEE}"/>
              </a:ext>
            </a:extLst>
          </p:cNvPr>
          <p:cNvSpPr txBox="1"/>
          <p:nvPr/>
        </p:nvSpPr>
        <p:spPr>
          <a:xfrm>
            <a:off x="209714" y="8340601"/>
            <a:ext cx="10663363" cy="430887"/>
          </a:xfrm>
          <a:prstGeom prst="rect">
            <a:avLst/>
          </a:prstGeom>
          <a:noFill/>
        </p:spPr>
        <p:txBody>
          <a:bodyPr wrap="square" rtlCol="0">
            <a:spAutoFit/>
          </a:bodyPr>
          <a:lstStyle/>
          <a:p>
            <a:r>
              <a:rPr lang="es-MX" sz="1100" baseline="30000" dirty="0">
                <a:solidFill>
                  <a:schemeClr val="accent6">
                    <a:lumMod val="50000"/>
                  </a:schemeClr>
                </a:solidFill>
                <a:latin typeface="HP Simplified Light" panose="020B0404020204020204" pitchFamily="34" charset="0"/>
              </a:rPr>
              <a:t>1</a:t>
            </a:r>
            <a:r>
              <a:rPr lang="es-MX" sz="1100" dirty="0">
                <a:solidFill>
                  <a:schemeClr val="accent6">
                    <a:lumMod val="50000"/>
                  </a:schemeClr>
                </a:solidFill>
                <a:latin typeface="HP Simplified Light" panose="020B0404020204020204" pitchFamily="34" charset="0"/>
              </a:rPr>
              <a:t>Nota: El presente diagnóstico tiene como propósito aportar información para la toma de decisiones de mejora educativa. Se recomienda </a:t>
            </a:r>
            <a:r>
              <a:rPr lang="es-MX" sz="1100" b="1" i="1" u="sng" dirty="0">
                <a:solidFill>
                  <a:schemeClr val="accent6">
                    <a:lumMod val="50000"/>
                  </a:schemeClr>
                </a:solidFill>
                <a:latin typeface="HP Simplified Light" panose="020B0404020204020204" pitchFamily="34" charset="0"/>
              </a:rPr>
              <a:t>NO</a:t>
            </a:r>
            <a:r>
              <a:rPr lang="es-MX" sz="1100" dirty="0">
                <a:solidFill>
                  <a:schemeClr val="accent6">
                    <a:lumMod val="50000"/>
                  </a:schemeClr>
                </a:solidFill>
                <a:latin typeface="HP Simplified Light" panose="020B0404020204020204" pitchFamily="34" charset="0"/>
              </a:rPr>
              <a:t> </a:t>
            </a:r>
            <a:r>
              <a:rPr lang="es-MX" sz="1100" b="1" i="1" u="sng" dirty="0">
                <a:solidFill>
                  <a:schemeClr val="accent6">
                    <a:lumMod val="50000"/>
                  </a:schemeClr>
                </a:solidFill>
                <a:latin typeface="HP Simplified Light" panose="020B0404020204020204" pitchFamily="34" charset="0"/>
              </a:rPr>
              <a:t>utilizar</a:t>
            </a:r>
            <a:r>
              <a:rPr lang="es-MX" sz="1100" dirty="0">
                <a:solidFill>
                  <a:schemeClr val="accent6">
                    <a:lumMod val="50000"/>
                  </a:schemeClr>
                </a:solidFill>
                <a:latin typeface="HP Simplified Light" panose="020B0404020204020204" pitchFamily="34" charset="0"/>
              </a:rPr>
              <a:t> los resultados de diagnóstico para la rendición de cuentas o para señalar y comparar injustificadamente sin fundamentos entre </a:t>
            </a:r>
            <a:r>
              <a:rPr lang="es-MX" sz="1100">
                <a:solidFill>
                  <a:schemeClr val="accent6">
                    <a:lumMod val="50000"/>
                  </a:schemeClr>
                </a:solidFill>
                <a:latin typeface="HP Simplified Light" panose="020B0404020204020204" pitchFamily="34" charset="0"/>
              </a:rPr>
              <a:t>entidades federativas </a:t>
            </a:r>
            <a:r>
              <a:rPr lang="es-MX" sz="1100" dirty="0">
                <a:solidFill>
                  <a:schemeClr val="accent6">
                    <a:lumMod val="50000"/>
                  </a:schemeClr>
                </a:solidFill>
                <a:latin typeface="HP Simplified Light" panose="020B0404020204020204" pitchFamily="34" charset="0"/>
              </a:rPr>
              <a:t>o centros escolares.</a:t>
            </a:r>
            <a:endParaRPr lang="es-MX" sz="1600" dirty="0">
              <a:solidFill>
                <a:schemeClr val="accent6">
                  <a:lumMod val="50000"/>
                </a:schemeClr>
              </a:solidFill>
              <a:latin typeface="HP Simplified Light" panose="020B0404020204020204" pitchFamily="34" charset="0"/>
            </a:endParaRPr>
          </a:p>
        </p:txBody>
      </p:sp>
      <p:sp>
        <p:nvSpPr>
          <p:cNvPr id="14" name="CuadroTexto 13">
            <a:extLst>
              <a:ext uri="{FF2B5EF4-FFF2-40B4-BE49-F238E27FC236}">
                <a16:creationId xmlns:a16="http://schemas.microsoft.com/office/drawing/2014/main" id="{90A1DAD1-119F-4F74-B4A5-17B9010940B5}"/>
              </a:ext>
            </a:extLst>
          </p:cNvPr>
          <p:cNvSpPr txBox="1"/>
          <p:nvPr/>
        </p:nvSpPr>
        <p:spPr>
          <a:xfrm>
            <a:off x="10788596" y="8799029"/>
            <a:ext cx="4519534" cy="338554"/>
          </a:xfrm>
          <a:prstGeom prst="rect">
            <a:avLst/>
          </a:prstGeom>
          <a:noFill/>
        </p:spPr>
        <p:txBody>
          <a:bodyPr wrap="square" rtlCol="0">
            <a:spAutoFit/>
          </a:bodyPr>
          <a:lstStyle/>
          <a:p>
            <a:pPr algn="ctr"/>
            <a:r>
              <a:rPr lang="es-MX" sz="1600" b="1" dirty="0">
                <a:solidFill>
                  <a:schemeClr val="accent6">
                    <a:lumMod val="50000"/>
                  </a:schemeClr>
                </a:solidFill>
                <a:latin typeface="HP Simplified Light" panose="020B0404020204020204" pitchFamily="34" charset="0"/>
              </a:rPr>
              <a:t>Habilidad 1 del eje espacio, forma y medida</a:t>
            </a:r>
          </a:p>
        </p:txBody>
      </p:sp>
      <p:sp>
        <p:nvSpPr>
          <p:cNvPr id="16" name="CuadroTexto 15">
            <a:extLst>
              <a:ext uri="{FF2B5EF4-FFF2-40B4-BE49-F238E27FC236}">
                <a16:creationId xmlns:a16="http://schemas.microsoft.com/office/drawing/2014/main" id="{01E30283-5976-4265-9E97-F758BEB08567}"/>
              </a:ext>
            </a:extLst>
          </p:cNvPr>
          <p:cNvSpPr txBox="1"/>
          <p:nvPr/>
        </p:nvSpPr>
        <p:spPr>
          <a:xfrm>
            <a:off x="10723696" y="9171459"/>
            <a:ext cx="4360782" cy="646331"/>
          </a:xfrm>
          <a:prstGeom prst="rect">
            <a:avLst/>
          </a:prstGeom>
          <a:noFill/>
        </p:spPr>
        <p:txBody>
          <a:bodyPr wrap="square" rtlCol="0">
            <a:spAutoFit/>
          </a:bodyPr>
          <a:lstStyle/>
          <a:p>
            <a:pPr algn="just"/>
            <a:r>
              <a:rPr lang="es-MX" sz="1200" dirty="0">
                <a:solidFill>
                  <a:schemeClr val="accent6">
                    <a:lumMod val="50000"/>
                  </a:schemeClr>
                </a:solidFill>
                <a:latin typeface="HP Simplified Light" panose="020B0404020204020204" pitchFamily="34" charset="0"/>
              </a:rPr>
              <a:t>Para consultar los mapas de calos con el diagnóstico por estado de cada una de las habilidades evaluadas acceder al siguiente </a:t>
            </a:r>
            <a:r>
              <a:rPr lang="es-MX" sz="1200" dirty="0">
                <a:solidFill>
                  <a:schemeClr val="accent6">
                    <a:lumMod val="50000"/>
                  </a:schemeClr>
                </a:solidFill>
                <a:latin typeface="HP Simplified Light" panose="020B0404020204020204" pitchFamily="34" charset="0"/>
                <a:hlinkClick r:id="rId2"/>
              </a:rPr>
              <a:t>link</a:t>
            </a:r>
            <a:r>
              <a:rPr lang="es-MX" sz="1200" dirty="0">
                <a:solidFill>
                  <a:schemeClr val="accent6">
                    <a:lumMod val="50000"/>
                  </a:schemeClr>
                </a:solidFill>
                <a:latin typeface="HP Simplified Light" panose="020B0404020204020204" pitchFamily="34" charset="0"/>
              </a:rPr>
              <a:t> web</a:t>
            </a:r>
          </a:p>
        </p:txBody>
      </p:sp>
      <p:pic>
        <p:nvPicPr>
          <p:cNvPr id="17" name="Imagen 16">
            <a:extLst>
              <a:ext uri="{FF2B5EF4-FFF2-40B4-BE49-F238E27FC236}">
                <a16:creationId xmlns:a16="http://schemas.microsoft.com/office/drawing/2014/main" id="{94F1EAAE-42C5-4643-884A-2FF1C8FEB642}"/>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4951932" y="9348881"/>
            <a:ext cx="485557" cy="468909"/>
          </a:xfrm>
          <a:prstGeom prst="rect">
            <a:avLst/>
          </a:prstGeom>
        </p:spPr>
      </p:pic>
      <p:pic>
        <p:nvPicPr>
          <p:cNvPr id="20" name="Imagen 19" descr="Imagen que contiene imágenes prediseñadas&#10;&#10;Descripción generada con confianza alta">
            <a:extLst>
              <a:ext uri="{FF2B5EF4-FFF2-40B4-BE49-F238E27FC236}">
                <a16:creationId xmlns:a16="http://schemas.microsoft.com/office/drawing/2014/main" id="{58C5F627-2291-43B9-A7BF-0F219EFEE5F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70714" y="361263"/>
            <a:ext cx="2491338" cy="821363"/>
          </a:xfrm>
          <a:prstGeom prst="rect">
            <a:avLst/>
          </a:prstGeom>
        </p:spPr>
      </p:pic>
      <p:sp>
        <p:nvSpPr>
          <p:cNvPr id="23" name="CuadroTexto 22">
            <a:extLst>
              <a:ext uri="{FF2B5EF4-FFF2-40B4-BE49-F238E27FC236}">
                <a16:creationId xmlns:a16="http://schemas.microsoft.com/office/drawing/2014/main" id="{8591F010-1BAF-4B57-B7F5-C5C43863EF3F}"/>
              </a:ext>
            </a:extLst>
          </p:cNvPr>
          <p:cNvSpPr txBox="1"/>
          <p:nvPr/>
        </p:nvSpPr>
        <p:spPr>
          <a:xfrm>
            <a:off x="2962052" y="555544"/>
            <a:ext cx="12232659" cy="523220"/>
          </a:xfrm>
          <a:prstGeom prst="rect">
            <a:avLst/>
          </a:prstGeom>
          <a:noFill/>
        </p:spPr>
        <p:txBody>
          <a:bodyPr wrap="square" rtlCol="0">
            <a:spAutoFit/>
          </a:bodyPr>
          <a:lstStyle/>
          <a:p>
            <a:pPr algn="ctr"/>
            <a:r>
              <a:rPr lang="es-MX" sz="2800" b="1" dirty="0">
                <a:solidFill>
                  <a:schemeClr val="accent6">
                    <a:lumMod val="50000"/>
                  </a:schemeClr>
                </a:solidFill>
                <a:latin typeface="HP Simplified" panose="020B0604020204020204" pitchFamily="34" charset="0"/>
              </a:rPr>
              <a:t>Diagnóstico Estatal de habilidades básicas en Matemáticas</a:t>
            </a:r>
          </a:p>
        </p:txBody>
      </p:sp>
      <p:sp>
        <p:nvSpPr>
          <p:cNvPr id="19" name="CuadroTexto 18">
            <a:extLst>
              <a:ext uri="{FF2B5EF4-FFF2-40B4-BE49-F238E27FC236}">
                <a16:creationId xmlns:a16="http://schemas.microsoft.com/office/drawing/2014/main" id="{62BC31B0-9E96-4571-9C7C-D2BDDD97138A}"/>
              </a:ext>
            </a:extLst>
          </p:cNvPr>
          <p:cNvSpPr txBox="1"/>
          <p:nvPr/>
        </p:nvSpPr>
        <p:spPr>
          <a:xfrm>
            <a:off x="9028554" y="2417065"/>
            <a:ext cx="6166157" cy="3323987"/>
          </a:xfrm>
          <a:prstGeom prst="rect">
            <a:avLst/>
          </a:prstGeom>
          <a:noFill/>
        </p:spPr>
        <p:txBody>
          <a:bodyPr wrap="square" rtlCol="0">
            <a:spAutoFit/>
          </a:bodyPr>
          <a:lstStyle/>
          <a:p>
            <a:pPr marL="285750" indent="-285750" algn="just">
              <a:buFont typeface="Arial" panose="020B0604020202020204" pitchFamily="34" charset="0"/>
              <a:buChar char="•"/>
            </a:pPr>
            <a:r>
              <a:rPr lang="es-MX" sz="1400" dirty="0">
                <a:solidFill>
                  <a:schemeClr val="accent6">
                    <a:lumMod val="50000"/>
                  </a:schemeClr>
                </a:solidFill>
                <a:latin typeface="HP Simplified Light" panose="020B0404020204020204" pitchFamily="34" charset="0"/>
              </a:rPr>
              <a:t>De acuerdo con la SEP y el INEE, algunas de las entidades federativas con resultados más bajos en la prueba de matemáticas del PLANEA 2015 de sexto de primaria son ABC. </a:t>
            </a:r>
          </a:p>
          <a:p>
            <a:pPr marL="285750" indent="-285750" algn="just">
              <a:buFont typeface="Arial" panose="020B0604020202020204" pitchFamily="34" charset="0"/>
              <a:buChar char="•"/>
            </a:pPr>
            <a:r>
              <a:rPr lang="es-MX" sz="1400" dirty="0">
                <a:solidFill>
                  <a:schemeClr val="accent6">
                    <a:lumMod val="50000"/>
                  </a:schemeClr>
                </a:solidFill>
                <a:latin typeface="HP Simplified Light" panose="020B0404020204020204" pitchFamily="34" charset="0"/>
              </a:rPr>
              <a:t>Si tomamos de ejemplo a la entidad B, los resultados publicados su puntaje es de, se encuentra en tal nivel de logro y su descriptor es tal, </a:t>
            </a:r>
          </a:p>
          <a:p>
            <a:pPr marL="285750" indent="-285750" algn="just">
              <a:buFont typeface="Arial" panose="020B0604020202020204" pitchFamily="34" charset="0"/>
              <a:buChar char="•"/>
            </a:pPr>
            <a:r>
              <a:rPr lang="es-MX" sz="1400" dirty="0">
                <a:solidFill>
                  <a:schemeClr val="accent6">
                    <a:lumMod val="50000"/>
                  </a:schemeClr>
                </a:solidFill>
                <a:latin typeface="HP Simplified Light" panose="020B0404020204020204" pitchFamily="34" charset="0"/>
              </a:rPr>
              <a:t>Por su parte con el diagnostico aportado por la RIMEDIE se puede complementar dichos resultados con información más específica y minuciosa en términos de fortalezas y áreas de oportunidad en las 35 habilidades básicas diagnosticadas en matemáticas, que se muestran en el cuadro X.</a:t>
            </a:r>
          </a:p>
          <a:p>
            <a:pPr marL="285750" indent="-285750" algn="just">
              <a:buFont typeface="Arial" panose="020B0604020202020204" pitchFamily="34" charset="0"/>
              <a:buChar char="•"/>
            </a:pPr>
            <a:r>
              <a:rPr lang="es-MX" sz="1400" dirty="0">
                <a:solidFill>
                  <a:schemeClr val="accent6">
                    <a:lumMod val="75000"/>
                  </a:schemeClr>
                </a:solidFill>
                <a:latin typeface="HP Simplified Light" panose="020B0404020204020204" pitchFamily="34" charset="0"/>
              </a:rPr>
              <a:t>De forma especial si contrastamos el perfil diagnostico estatal con el perfil nacional se puede observar  que en términos de coincidencias hay n habilidades y por su parte en áreas de oportunidad se coincide en m habilidades básicas.</a:t>
            </a:r>
          </a:p>
          <a:p>
            <a:pPr marL="285750" indent="-285750" algn="just">
              <a:buFont typeface="Arial" panose="020B0604020202020204" pitchFamily="34" charset="0"/>
              <a:buChar char="•"/>
            </a:pPr>
            <a:r>
              <a:rPr lang="es-MX" sz="1400" dirty="0">
                <a:solidFill>
                  <a:schemeClr val="accent6">
                    <a:lumMod val="75000"/>
                  </a:schemeClr>
                </a:solidFill>
                <a:latin typeface="HP Simplified Light" panose="020B0404020204020204" pitchFamily="34" charset="0"/>
              </a:rPr>
              <a:t>En cuanto a las diferencias en el perfil diagnostico de tal estado con el nacional, las habilidades del diagnostico que no coinciden son tantas.</a:t>
            </a:r>
          </a:p>
          <a:p>
            <a:pPr algn="just"/>
            <a:endParaRPr lang="es-MX" sz="1400" dirty="0">
              <a:solidFill>
                <a:schemeClr val="accent6">
                  <a:lumMod val="50000"/>
                </a:schemeClr>
              </a:solidFill>
              <a:latin typeface="HP Simplified Light" panose="020B0404020204020204" pitchFamily="34" charset="0"/>
            </a:endParaRPr>
          </a:p>
        </p:txBody>
      </p:sp>
      <p:sp>
        <p:nvSpPr>
          <p:cNvPr id="21" name="CuadroTexto 20">
            <a:extLst>
              <a:ext uri="{FF2B5EF4-FFF2-40B4-BE49-F238E27FC236}">
                <a16:creationId xmlns:a16="http://schemas.microsoft.com/office/drawing/2014/main" id="{62BC31B0-9E96-4571-9C7C-D2BDDD97138A}"/>
              </a:ext>
            </a:extLst>
          </p:cNvPr>
          <p:cNvSpPr txBox="1"/>
          <p:nvPr/>
        </p:nvSpPr>
        <p:spPr>
          <a:xfrm>
            <a:off x="209715" y="1286715"/>
            <a:ext cx="14984996" cy="954107"/>
          </a:xfrm>
          <a:prstGeom prst="rect">
            <a:avLst/>
          </a:prstGeom>
          <a:noFill/>
        </p:spPr>
        <p:txBody>
          <a:bodyPr wrap="square" rtlCol="0">
            <a:spAutoFit/>
          </a:bodyPr>
          <a:lstStyle/>
          <a:p>
            <a:pPr algn="just"/>
            <a:r>
              <a:rPr lang="es-MX" sz="1400" dirty="0">
                <a:solidFill>
                  <a:schemeClr val="accent6">
                    <a:lumMod val="50000"/>
                  </a:schemeClr>
                </a:solidFill>
                <a:latin typeface="HP Simplified Light" panose="020B0404020204020204" pitchFamily="34" charset="0"/>
              </a:rPr>
              <a:t>Para un primer nivel de análisis del diagnóstico estatal, se recomienda comparar exclusivamente</a:t>
            </a:r>
            <a:r>
              <a:rPr lang="es-MX" sz="1400" baseline="30000" dirty="0">
                <a:solidFill>
                  <a:schemeClr val="accent6">
                    <a:lumMod val="50000"/>
                  </a:schemeClr>
                </a:solidFill>
                <a:latin typeface="HP Simplified Light" panose="020B0404020204020204" pitchFamily="34" charset="0"/>
              </a:rPr>
              <a:t>1</a:t>
            </a:r>
            <a:r>
              <a:rPr lang="es-MX" sz="1400" dirty="0">
                <a:solidFill>
                  <a:schemeClr val="accent6">
                    <a:lumMod val="50000"/>
                  </a:schemeClr>
                </a:solidFill>
                <a:latin typeface="HP Simplified Light" panose="020B0404020204020204" pitchFamily="34" charset="0"/>
              </a:rPr>
              <a:t> el perfil del diagnóstico de la entidad federativa de interés con el perfil de diagnóstico nacional. Tomando en cuenta que lo más importante es el contraste con los aprendizajes claves esperados en el currículo nacional, las teoría pedagógicas y psicológicas del proceso de enseñanza-aprendizaje,  así como con los fundamentos neurofisiológicos, cognitivos y socioemocionales requeridos en la resolución de problemas matemáticos. Como segundo nivel de análisis, se recomienda identificar por entidad federativa de interés, aquellos ejes temáticos con mayores problemas de dominio de las habilidades básicas, en vías de priorizar la atención para diseño de políticas educativas.  Nótese que en el primer eje la habilidad…  </a:t>
            </a:r>
          </a:p>
        </p:txBody>
      </p:sp>
      <p:pic>
        <p:nvPicPr>
          <p:cNvPr id="3" name="Imagen 2">
            <a:extLst>
              <a:ext uri="{FF2B5EF4-FFF2-40B4-BE49-F238E27FC236}">
                <a16:creationId xmlns:a16="http://schemas.microsoft.com/office/drawing/2014/main" id="{5A58E083-B4CA-4617-8100-BCAAFB1E8277}"/>
              </a:ext>
            </a:extLst>
          </p:cNvPr>
          <p:cNvPicPr>
            <a:picLocks noChangeAspect="1"/>
          </p:cNvPicPr>
          <p:nvPr/>
        </p:nvPicPr>
        <p:blipFill>
          <a:blip r:embed="rId5"/>
          <a:stretch>
            <a:fillRect/>
          </a:stretch>
        </p:blipFill>
        <p:spPr>
          <a:xfrm>
            <a:off x="269121" y="2448773"/>
            <a:ext cx="8642566" cy="5410572"/>
          </a:xfrm>
          <a:prstGeom prst="rect">
            <a:avLst/>
          </a:prstGeom>
        </p:spPr>
      </p:pic>
      <p:sp>
        <p:nvSpPr>
          <p:cNvPr id="12" name="CuadroTexto 11">
            <a:extLst>
              <a:ext uri="{FF2B5EF4-FFF2-40B4-BE49-F238E27FC236}">
                <a16:creationId xmlns:a16="http://schemas.microsoft.com/office/drawing/2014/main" id="{BB5A517B-108D-430B-A491-2F5D24F71427}"/>
              </a:ext>
            </a:extLst>
          </p:cNvPr>
          <p:cNvSpPr txBox="1"/>
          <p:nvPr/>
        </p:nvSpPr>
        <p:spPr>
          <a:xfrm>
            <a:off x="9382401" y="5741052"/>
            <a:ext cx="4883932" cy="369332"/>
          </a:xfrm>
          <a:prstGeom prst="rect">
            <a:avLst/>
          </a:prstGeom>
          <a:noFill/>
        </p:spPr>
        <p:txBody>
          <a:bodyPr wrap="square" rtlCol="0">
            <a:spAutoFit/>
          </a:bodyPr>
          <a:lstStyle/>
          <a:p>
            <a:r>
              <a:rPr lang="es-MX" dirty="0" err="1"/>
              <a:t>dIAGRAMA</a:t>
            </a:r>
            <a:endParaRPr lang="es-MX" dirty="0"/>
          </a:p>
        </p:txBody>
      </p:sp>
    </p:spTree>
    <p:extLst>
      <p:ext uri="{BB962C8B-B14F-4D97-AF65-F5344CB8AC3E}">
        <p14:creationId xmlns:p14="http://schemas.microsoft.com/office/powerpoint/2010/main" val="2420921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uadroTexto 14">
            <a:extLst>
              <a:ext uri="{FF2B5EF4-FFF2-40B4-BE49-F238E27FC236}">
                <a16:creationId xmlns:a16="http://schemas.microsoft.com/office/drawing/2014/main" id="{44FEA173-AC7F-4434-86B4-FB2ABA5C5DE4}"/>
              </a:ext>
            </a:extLst>
          </p:cNvPr>
          <p:cNvSpPr txBox="1"/>
          <p:nvPr/>
        </p:nvSpPr>
        <p:spPr>
          <a:xfrm>
            <a:off x="1388533" y="1235032"/>
            <a:ext cx="6205124" cy="369332"/>
          </a:xfrm>
          <a:prstGeom prst="rect">
            <a:avLst/>
          </a:prstGeom>
          <a:noFill/>
        </p:spPr>
        <p:txBody>
          <a:bodyPr wrap="square" rtlCol="0">
            <a:spAutoFit/>
          </a:bodyPr>
          <a:lstStyle/>
          <a:p>
            <a:pPr algn="ctr"/>
            <a:r>
              <a:rPr lang="es-MX" b="1" dirty="0">
                <a:solidFill>
                  <a:schemeClr val="accent6">
                    <a:lumMod val="50000"/>
                  </a:schemeClr>
                </a:solidFill>
                <a:latin typeface="HP Simplified Light" panose="020B0404020204020204" pitchFamily="34" charset="0"/>
              </a:rPr>
              <a:t>¿Cómo interpretar los resultados? (directrices de interpretación)</a:t>
            </a:r>
          </a:p>
        </p:txBody>
      </p:sp>
      <p:sp>
        <p:nvSpPr>
          <p:cNvPr id="19" name="CuadroTexto 18">
            <a:extLst>
              <a:ext uri="{FF2B5EF4-FFF2-40B4-BE49-F238E27FC236}">
                <a16:creationId xmlns:a16="http://schemas.microsoft.com/office/drawing/2014/main" id="{2B84B3DF-6540-438A-8D49-BA1759E9B066}"/>
              </a:ext>
            </a:extLst>
          </p:cNvPr>
          <p:cNvSpPr txBox="1"/>
          <p:nvPr/>
        </p:nvSpPr>
        <p:spPr>
          <a:xfrm>
            <a:off x="7673261" y="1177292"/>
            <a:ext cx="7001296" cy="369332"/>
          </a:xfrm>
          <a:prstGeom prst="rect">
            <a:avLst/>
          </a:prstGeom>
          <a:noFill/>
        </p:spPr>
        <p:txBody>
          <a:bodyPr wrap="square" rtlCol="0">
            <a:spAutoFit/>
          </a:bodyPr>
          <a:lstStyle/>
          <a:p>
            <a:pPr algn="ctr"/>
            <a:r>
              <a:rPr lang="es-MX" b="1" dirty="0">
                <a:solidFill>
                  <a:schemeClr val="accent6">
                    <a:lumMod val="50000"/>
                  </a:schemeClr>
                </a:solidFill>
                <a:latin typeface="HP Simplified Light" panose="020B0404020204020204" pitchFamily="34" charset="0"/>
              </a:rPr>
              <a:t>Sugerencias (balazos)</a:t>
            </a:r>
          </a:p>
        </p:txBody>
      </p:sp>
      <p:sp>
        <p:nvSpPr>
          <p:cNvPr id="20" name="CuadroTexto 19">
            <a:extLst>
              <a:ext uri="{FF2B5EF4-FFF2-40B4-BE49-F238E27FC236}">
                <a16:creationId xmlns:a16="http://schemas.microsoft.com/office/drawing/2014/main" id="{F6767F76-4A55-4E97-A3BF-33EB72E5E029}"/>
              </a:ext>
            </a:extLst>
          </p:cNvPr>
          <p:cNvSpPr txBox="1"/>
          <p:nvPr/>
        </p:nvSpPr>
        <p:spPr>
          <a:xfrm>
            <a:off x="470714" y="1604364"/>
            <a:ext cx="6952557" cy="4185761"/>
          </a:xfrm>
          <a:prstGeom prst="rect">
            <a:avLst/>
          </a:prstGeom>
          <a:noFill/>
        </p:spPr>
        <p:txBody>
          <a:bodyPr wrap="square" rtlCol="0">
            <a:spAutoFit/>
          </a:bodyPr>
          <a:lstStyle/>
          <a:p>
            <a:pPr algn="just"/>
            <a:r>
              <a:rPr lang="es-MX" sz="1400" dirty="0">
                <a:solidFill>
                  <a:schemeClr val="accent6">
                    <a:lumMod val="50000"/>
                  </a:schemeClr>
                </a:solidFill>
                <a:latin typeface="HP Simplified Light" panose="020B0404020204020204" pitchFamily="34" charset="0"/>
              </a:rPr>
              <a:t>Antes que nada, los resultados del diagnóstico de las habilidades básicas en matemáticas , deben de tomarse como una fuente de información adicional que permite guiar mejor la planeación didáctica al interior del aula o centro escolar y no utilizarlo en la rendición de cuentas o comparación con alguna entidad federativa o escuela, ya que se enfoca en el proceso de enseñanza-aprendizaje de los alumnos y no en otras variables o condiciones que pueden alterar los resultados cuando se realizan agregaciones de datos. La información puede bajar por medio del comité técnico estatal y escolar para la reflexión de los procesos de aprendizaje centrados en el niño.</a:t>
            </a:r>
          </a:p>
          <a:p>
            <a:pPr algn="just"/>
            <a:endParaRPr lang="es-MX" sz="1400" dirty="0">
              <a:solidFill>
                <a:schemeClr val="accent6">
                  <a:lumMod val="50000"/>
                </a:schemeClr>
              </a:solidFill>
              <a:latin typeface="HP Simplified Light" panose="020B0404020204020204" pitchFamily="34" charset="0"/>
            </a:endParaRPr>
          </a:p>
          <a:p>
            <a:pPr algn="just"/>
            <a:r>
              <a:rPr lang="es-MX" sz="1400" dirty="0">
                <a:solidFill>
                  <a:schemeClr val="accent6">
                    <a:lumMod val="50000"/>
                  </a:schemeClr>
                </a:solidFill>
                <a:latin typeface="HP Simplified Light" panose="020B0404020204020204" pitchFamily="34" charset="0"/>
              </a:rPr>
              <a:t>El diagnóstico presentado permite apreciar un perfil detallado de las habilidades básicas en matemáticas, las cuales están agrupadas por eje temático mostrando aquellas que sí se dominan y aquellas que aún no se dominan, teniendo a estas últimas como prioridades de atención requeridas en los contenidos matemáticos  para la mejora de los aprendizajes en los alumnos. Resaltemos que los perfiles pueden generarse a diversos niveles: alumno, aula, escuela, municipio, entidad federativa, e inclusive país. Con esta información, se busca que los alumnos, familias, docentes y autoridades educativas se empoderen; dando lugar a una toma de decisiones a partir de evidencia acerca del proceso de enseñanza-aprendizaje, así como la posibilidad de impulsar políticas educativas basadas en evidencias en vías de beneficiar a los grupos vulnerables bajos los principios de equidad y calidad educativa.</a:t>
            </a:r>
          </a:p>
        </p:txBody>
      </p:sp>
      <p:sp>
        <p:nvSpPr>
          <p:cNvPr id="22" name="CuadroTexto 21">
            <a:extLst>
              <a:ext uri="{FF2B5EF4-FFF2-40B4-BE49-F238E27FC236}">
                <a16:creationId xmlns:a16="http://schemas.microsoft.com/office/drawing/2014/main" id="{75603AD8-E30B-4DEF-9C5C-A066EEB9A835}"/>
              </a:ext>
            </a:extLst>
          </p:cNvPr>
          <p:cNvSpPr txBox="1"/>
          <p:nvPr/>
        </p:nvSpPr>
        <p:spPr>
          <a:xfrm>
            <a:off x="470714" y="5888613"/>
            <a:ext cx="6931296" cy="3539430"/>
          </a:xfrm>
          <a:prstGeom prst="rect">
            <a:avLst/>
          </a:prstGeom>
          <a:noFill/>
        </p:spPr>
        <p:txBody>
          <a:bodyPr wrap="square" rtlCol="0">
            <a:spAutoFit/>
          </a:bodyPr>
          <a:lstStyle>
            <a:defPPr>
              <a:defRPr lang="en-US"/>
            </a:defPPr>
            <a:lvl1pPr algn="just">
              <a:defRPr sz="1400">
                <a:solidFill>
                  <a:schemeClr val="accent6">
                    <a:lumMod val="50000"/>
                  </a:schemeClr>
                </a:solidFill>
                <a:latin typeface="HP Simplified Light" panose="020B0404020204020204" pitchFamily="34" charset="0"/>
              </a:defRPr>
            </a:lvl1pPr>
          </a:lstStyle>
          <a:p>
            <a:r>
              <a:rPr lang="es-MX" dirty="0"/>
              <a:t>Un importante componente del diagnóstico cognitivo está asociado con las habilidades socioemocionales requeridas para lidiar con problemas de índole matemática. De acuerdo a teoría socioemocional (Duckworth, 2013; </a:t>
            </a:r>
            <a:r>
              <a:rPr lang="es-MX" dirty="0" err="1"/>
              <a:t>Dweck</a:t>
            </a:r>
            <a:r>
              <a:rPr lang="es-MX" dirty="0"/>
              <a:t>, 2008) y datos empíricos, se ha encontrado que aquellos alumnos que poseen mejores habilidades socioemocionales para lidiar con problemas matemáticos por ejemplo (perseverancia, asumir riesgos, tolerancia a la ambigüedad y frustración o resistencia a conclusiones y resultados prematuros), tienen una mayor probabilidad de acertar a los reactivos. Por ejemplo, en el proceso de recolección de evidencia en alumnos de sexto de primaria, los alumnos con un bajo nivel de perseverancia y tolerancia a la frustración, elegían opciones de respuesta (prácticamente al azar) pese a que “conceptualmente / mnemónicamente” conocían que se les preguntaba. </a:t>
            </a:r>
          </a:p>
          <a:p>
            <a:r>
              <a:rPr lang="es-MX" dirty="0"/>
              <a:t>Por lo anterior es fundamental, explorar estas habilidades “blandas” para que en sinergia con las habilidades duras, permitan a los alumnos tener más elementos con los cuales puedan afrontar exitosamente desafíos matemáticos de la escuela y la vida diaria.</a:t>
            </a:r>
            <a:br>
              <a:rPr lang="es-MX" dirty="0"/>
            </a:br>
            <a:r>
              <a:rPr lang="es-MX" dirty="0"/>
              <a:t>Link sobre el proceso de respuesta de un alumno (banderola)</a:t>
            </a:r>
          </a:p>
          <a:p>
            <a:endParaRPr lang="es-MX" dirty="0"/>
          </a:p>
          <a:p>
            <a:endParaRPr lang="es-MX" dirty="0"/>
          </a:p>
        </p:txBody>
      </p:sp>
      <p:sp>
        <p:nvSpPr>
          <p:cNvPr id="26" name="CuadroTexto 25">
            <a:extLst>
              <a:ext uri="{FF2B5EF4-FFF2-40B4-BE49-F238E27FC236}">
                <a16:creationId xmlns:a16="http://schemas.microsoft.com/office/drawing/2014/main" id="{99ADF29E-FF31-41DB-9B6A-47870E41576F}"/>
              </a:ext>
            </a:extLst>
          </p:cNvPr>
          <p:cNvSpPr txBox="1"/>
          <p:nvPr/>
        </p:nvSpPr>
        <p:spPr>
          <a:xfrm>
            <a:off x="7772400" y="1546624"/>
            <a:ext cx="7322948" cy="5693866"/>
          </a:xfrm>
          <a:prstGeom prst="rect">
            <a:avLst/>
          </a:prstGeom>
          <a:noFill/>
        </p:spPr>
        <p:txBody>
          <a:bodyPr wrap="square" rtlCol="0">
            <a:spAutoFit/>
          </a:bodyPr>
          <a:lstStyle/>
          <a:p>
            <a:pPr marL="285750" indent="-285750" algn="just">
              <a:buFont typeface="Arial" panose="020B0604020202020204" pitchFamily="34" charset="0"/>
              <a:buChar char="•"/>
            </a:pPr>
            <a:r>
              <a:rPr lang="es-MX" sz="1400" dirty="0">
                <a:solidFill>
                  <a:schemeClr val="accent6">
                    <a:lumMod val="50000"/>
                  </a:schemeClr>
                </a:solidFill>
                <a:latin typeface="HP Simplified Light" panose="020B0404020204020204" pitchFamily="34" charset="0"/>
              </a:rPr>
              <a:t>Recomendar el uso de esta </a:t>
            </a:r>
            <a:r>
              <a:rPr lang="es-MX" sz="1400" dirty="0" err="1">
                <a:solidFill>
                  <a:schemeClr val="accent6">
                    <a:lumMod val="50000"/>
                  </a:schemeClr>
                </a:solidFill>
                <a:latin typeface="HP Simplified Light" panose="020B0404020204020204" pitchFamily="34" charset="0"/>
              </a:rPr>
              <a:t>info</a:t>
            </a:r>
            <a:r>
              <a:rPr lang="es-MX" sz="1400" dirty="0">
                <a:solidFill>
                  <a:schemeClr val="accent6">
                    <a:lumMod val="50000"/>
                  </a:schemeClr>
                </a:solidFill>
                <a:latin typeface="HP Simplified Light" panose="020B0404020204020204" pitchFamily="34" charset="0"/>
              </a:rPr>
              <a:t> para la reflexión de los </a:t>
            </a:r>
            <a:r>
              <a:rPr lang="es-MX" sz="1400" dirty="0" err="1">
                <a:solidFill>
                  <a:schemeClr val="accent6">
                    <a:lumMod val="50000"/>
                  </a:schemeClr>
                </a:solidFill>
                <a:latin typeface="HP Simplified Light" panose="020B0404020204020204" pitchFamily="34" charset="0"/>
              </a:rPr>
              <a:t>CT’s</a:t>
            </a:r>
            <a:endParaRPr lang="es-MX" sz="1400" dirty="0">
              <a:solidFill>
                <a:schemeClr val="accent6">
                  <a:lumMod val="50000"/>
                </a:schemeClr>
              </a:solidFill>
              <a:latin typeface="HP Simplified Light" panose="020B0404020204020204" pitchFamily="34" charset="0"/>
            </a:endParaRPr>
          </a:p>
          <a:p>
            <a:pPr marL="285750" indent="-285750" algn="just">
              <a:buFont typeface="Arial" panose="020B0604020202020204" pitchFamily="34" charset="0"/>
              <a:buChar char="•"/>
            </a:pPr>
            <a:r>
              <a:rPr lang="es-MX" sz="1400" dirty="0">
                <a:solidFill>
                  <a:schemeClr val="accent6">
                    <a:lumMod val="50000"/>
                  </a:schemeClr>
                </a:solidFill>
                <a:latin typeface="HP Simplified Light" panose="020B0404020204020204" pitchFamily="34" charset="0"/>
              </a:rPr>
              <a:t>De ser posible apoyar dicho ejercicio con una </a:t>
            </a:r>
            <a:r>
              <a:rPr lang="es-MX" sz="1400" dirty="0" err="1">
                <a:solidFill>
                  <a:schemeClr val="accent6">
                    <a:lumMod val="50000"/>
                  </a:schemeClr>
                </a:solidFill>
                <a:latin typeface="HP Simplified Light" panose="020B0404020204020204" pitchFamily="34" charset="0"/>
              </a:rPr>
              <a:t>eval</a:t>
            </a:r>
            <a:r>
              <a:rPr lang="es-MX" sz="1400" dirty="0">
                <a:solidFill>
                  <a:schemeClr val="accent6">
                    <a:lumMod val="50000"/>
                  </a:schemeClr>
                </a:solidFill>
                <a:latin typeface="HP Simplified Light" panose="020B0404020204020204" pitchFamily="34" charset="0"/>
              </a:rPr>
              <a:t> diagnostica inmediata </a:t>
            </a:r>
          </a:p>
          <a:p>
            <a:pPr marL="285750" indent="-285750" algn="just">
              <a:buFont typeface="Arial" panose="020B0604020202020204" pitchFamily="34" charset="0"/>
              <a:buChar char="•"/>
            </a:pPr>
            <a:r>
              <a:rPr lang="es-MX" sz="1400" dirty="0">
                <a:solidFill>
                  <a:schemeClr val="accent6">
                    <a:lumMod val="50000"/>
                  </a:schemeClr>
                </a:solidFill>
                <a:latin typeface="HP Simplified Light" panose="020B0404020204020204" pitchFamily="34" charset="0"/>
              </a:rPr>
              <a:t>La </a:t>
            </a:r>
            <a:r>
              <a:rPr lang="es-MX" sz="1400" dirty="0" err="1">
                <a:solidFill>
                  <a:schemeClr val="accent6">
                    <a:lumMod val="50000"/>
                  </a:schemeClr>
                </a:solidFill>
                <a:latin typeface="HP Simplified Light" panose="020B0404020204020204" pitchFamily="34" charset="0"/>
              </a:rPr>
              <a:t>Rimedie</a:t>
            </a:r>
            <a:r>
              <a:rPr lang="es-MX" sz="1400" dirty="0">
                <a:solidFill>
                  <a:schemeClr val="accent6">
                    <a:lumMod val="50000"/>
                  </a:schemeClr>
                </a:solidFill>
                <a:latin typeface="HP Simplified Light" panose="020B0404020204020204" pitchFamily="34" charset="0"/>
              </a:rPr>
              <a:t> puede hacer esto</a:t>
            </a:r>
          </a:p>
          <a:p>
            <a:pPr marL="285750" indent="-285750" algn="just">
              <a:buFont typeface="Arial" panose="020B0604020202020204" pitchFamily="34" charset="0"/>
              <a:buChar char="•"/>
            </a:pPr>
            <a:r>
              <a:rPr lang="es-MX" sz="1400" dirty="0">
                <a:solidFill>
                  <a:schemeClr val="accent6">
                    <a:lumMod val="50000"/>
                  </a:schemeClr>
                </a:solidFill>
                <a:latin typeface="HP Simplified Light" panose="020B0404020204020204" pitchFamily="34" charset="0"/>
              </a:rPr>
              <a:t>Verificar con el reporte técnico que se haga (link), ampliar la </a:t>
            </a:r>
            <a:r>
              <a:rPr lang="es-MX" sz="1400" dirty="0" err="1">
                <a:solidFill>
                  <a:schemeClr val="accent6">
                    <a:lumMod val="50000"/>
                  </a:schemeClr>
                </a:solidFill>
                <a:latin typeface="HP Simplified Light" panose="020B0404020204020204" pitchFamily="34" charset="0"/>
              </a:rPr>
              <a:t>info</a:t>
            </a:r>
            <a:r>
              <a:rPr lang="es-MX" sz="1400" dirty="0">
                <a:solidFill>
                  <a:schemeClr val="accent6">
                    <a:lumMod val="50000"/>
                  </a:schemeClr>
                </a:solidFill>
                <a:latin typeface="HP Simplified Light" panose="020B0404020204020204" pitchFamily="34" charset="0"/>
              </a:rPr>
              <a:t> del estudio.</a:t>
            </a:r>
          </a:p>
          <a:p>
            <a:pPr marL="285750" indent="-285750" algn="just">
              <a:buFont typeface="Arial" panose="020B0604020202020204" pitchFamily="34" charset="0"/>
              <a:buChar char="•"/>
            </a:pPr>
            <a:r>
              <a:rPr lang="es-MX" sz="1400" dirty="0">
                <a:solidFill>
                  <a:schemeClr val="accent6">
                    <a:lumMod val="50000"/>
                  </a:schemeClr>
                </a:solidFill>
                <a:latin typeface="HP Simplified Light" panose="020B0404020204020204" pitchFamily="34" charset="0"/>
              </a:rPr>
              <a:t>Interpretar correctamente no hacer rendición de cuentas, contrastarlo con las diversas teorías, pedagógicas, psicológicas y neurociencias, </a:t>
            </a:r>
            <a:r>
              <a:rPr lang="es-MX" sz="1400" dirty="0" err="1">
                <a:solidFill>
                  <a:schemeClr val="accent6">
                    <a:lumMod val="50000"/>
                  </a:schemeClr>
                </a:solidFill>
                <a:latin typeface="HP Simplified Light" panose="020B0404020204020204" pitchFamily="34" charset="0"/>
              </a:rPr>
              <a:t>etc</a:t>
            </a:r>
            <a:r>
              <a:rPr lang="es-MX" sz="1400" dirty="0">
                <a:solidFill>
                  <a:schemeClr val="accent6">
                    <a:lumMod val="50000"/>
                  </a:schemeClr>
                </a:solidFill>
                <a:latin typeface="HP Simplified Light" panose="020B0404020204020204" pitchFamily="34" charset="0"/>
              </a:rPr>
              <a:t>…</a:t>
            </a:r>
          </a:p>
          <a:p>
            <a:pPr marL="285750" indent="-285750" algn="just">
              <a:buFont typeface="Arial" panose="020B0604020202020204" pitchFamily="34" charset="0"/>
              <a:buChar char="•"/>
            </a:pPr>
            <a:r>
              <a:rPr lang="es-MX" sz="1400" dirty="0">
                <a:solidFill>
                  <a:schemeClr val="accent6">
                    <a:lumMod val="50000"/>
                  </a:schemeClr>
                </a:solidFill>
                <a:latin typeface="HP Simplified Light" panose="020B0404020204020204" pitchFamily="34" charset="0"/>
              </a:rPr>
              <a:t>De forma especial analizar el diagnóstico de aquellas habilidades básicas que sean </a:t>
            </a:r>
            <a:r>
              <a:rPr lang="es-MX" sz="1400" dirty="0" err="1">
                <a:solidFill>
                  <a:schemeClr val="accent6">
                    <a:lumMod val="50000"/>
                  </a:schemeClr>
                </a:solidFill>
                <a:latin typeface="HP Simplified Light" panose="020B0404020204020204" pitchFamily="34" charset="0"/>
              </a:rPr>
              <a:t>inclusoras</a:t>
            </a:r>
            <a:r>
              <a:rPr lang="es-MX" sz="1400" dirty="0">
                <a:solidFill>
                  <a:schemeClr val="accent6">
                    <a:lumMod val="50000"/>
                  </a:schemeClr>
                </a:solidFill>
                <a:latin typeface="HP Simplified Light" panose="020B0404020204020204" pitchFamily="34" charset="0"/>
              </a:rPr>
              <a:t> y estructurales del aprendizaje</a:t>
            </a:r>
          </a:p>
          <a:p>
            <a:pPr marL="285750" indent="-285750" algn="just">
              <a:buFont typeface="Arial" panose="020B0604020202020204" pitchFamily="34" charset="0"/>
              <a:buChar char="•"/>
            </a:pPr>
            <a:r>
              <a:rPr lang="es-MX" sz="1400" dirty="0">
                <a:solidFill>
                  <a:schemeClr val="accent6">
                    <a:lumMod val="50000"/>
                  </a:schemeClr>
                </a:solidFill>
                <a:latin typeface="HP Simplified Light" panose="020B0404020204020204" pitchFamily="34" charset="0"/>
              </a:rPr>
              <a:t>Habilidades Blandas, evaluaciones de contexto importantes para el aprendizaje de las matemáticas.</a:t>
            </a:r>
          </a:p>
          <a:p>
            <a:pPr marL="285750" indent="-285750" algn="just">
              <a:buFont typeface="Arial" panose="020B0604020202020204" pitchFamily="34" charset="0"/>
              <a:buChar char="•"/>
            </a:pPr>
            <a:r>
              <a:rPr lang="es-MX" sz="1400" dirty="0">
                <a:solidFill>
                  <a:schemeClr val="accent6">
                    <a:lumMod val="50000"/>
                  </a:schemeClr>
                </a:solidFill>
                <a:latin typeface="HP Simplified Light" panose="020B0404020204020204" pitchFamily="34" charset="0"/>
              </a:rPr>
              <a:t>Particularidades, revisar para los diseñadores de </a:t>
            </a:r>
            <a:r>
              <a:rPr lang="es-MX" sz="1400" dirty="0" err="1">
                <a:solidFill>
                  <a:schemeClr val="accent6">
                    <a:lumMod val="50000"/>
                  </a:schemeClr>
                </a:solidFill>
                <a:latin typeface="HP Simplified Light" panose="020B0404020204020204" pitchFamily="34" charset="0"/>
              </a:rPr>
              <a:t>curriculum</a:t>
            </a:r>
            <a:r>
              <a:rPr lang="es-MX" sz="1400" dirty="0">
                <a:solidFill>
                  <a:schemeClr val="accent6">
                    <a:lumMod val="50000"/>
                  </a:schemeClr>
                </a:solidFill>
                <a:latin typeface="HP Simplified Light" panose="020B0404020204020204" pitchFamily="34" charset="0"/>
              </a:rPr>
              <a:t>, verificar si las habilidades diagnosticadas como 0 realmente hay un contenido que permita con pertinencia e importancia para ese aprendizaje.</a:t>
            </a:r>
          </a:p>
          <a:p>
            <a:pPr marL="285750" indent="-285750" algn="just">
              <a:buFont typeface="Arial" panose="020B0604020202020204" pitchFamily="34" charset="0"/>
              <a:buChar char="•"/>
            </a:pPr>
            <a:r>
              <a:rPr lang="es-MX" sz="1400" dirty="0">
                <a:solidFill>
                  <a:schemeClr val="accent6">
                    <a:lumMod val="50000"/>
                  </a:schemeClr>
                </a:solidFill>
                <a:latin typeface="HP Simplified Light" panose="020B0404020204020204" pitchFamily="34" charset="0"/>
              </a:rPr>
              <a:t>Aritmética, se iban de lado, dejar lo mnemónico, comprensión, representación  y deducción, </a:t>
            </a:r>
          </a:p>
          <a:p>
            <a:pPr marL="285750" indent="-285750" algn="just">
              <a:buFont typeface="Arial" panose="020B0604020202020204" pitchFamily="34" charset="0"/>
              <a:buChar char="•"/>
            </a:pPr>
            <a:r>
              <a:rPr lang="es-MX" sz="1400" dirty="0">
                <a:solidFill>
                  <a:schemeClr val="accent6">
                    <a:lumMod val="50000"/>
                  </a:schemeClr>
                </a:solidFill>
                <a:latin typeface="HP Simplified Light" panose="020B0404020204020204" pitchFamily="34" charset="0"/>
              </a:rPr>
              <a:t>Ver si en el </a:t>
            </a:r>
            <a:r>
              <a:rPr lang="es-MX" sz="1400" dirty="0" err="1">
                <a:solidFill>
                  <a:schemeClr val="accent6">
                    <a:lumMod val="50000"/>
                  </a:schemeClr>
                </a:solidFill>
                <a:latin typeface="HP Simplified Light" panose="020B0404020204020204" pitchFamily="34" charset="0"/>
              </a:rPr>
              <a:t>curriculum</a:t>
            </a:r>
            <a:r>
              <a:rPr lang="es-MX" sz="1400" dirty="0">
                <a:solidFill>
                  <a:schemeClr val="accent6">
                    <a:lumMod val="50000"/>
                  </a:schemeClr>
                </a:solidFill>
                <a:latin typeface="HP Simplified Light" panose="020B0404020204020204" pitchFamily="34" charset="0"/>
              </a:rPr>
              <a:t> se están enseñando o hay un espacio para habilidades blandas para la resolución de problemas matemáticos.</a:t>
            </a:r>
          </a:p>
          <a:p>
            <a:pPr marL="285750" indent="-285750" algn="just">
              <a:buFont typeface="Arial" panose="020B0604020202020204" pitchFamily="34" charset="0"/>
              <a:buChar char="•"/>
            </a:pPr>
            <a:r>
              <a:rPr lang="es-MX" sz="1400" dirty="0">
                <a:solidFill>
                  <a:schemeClr val="accent6">
                    <a:lumMod val="50000"/>
                  </a:schemeClr>
                </a:solidFill>
                <a:latin typeface="HP Simplified Light" panose="020B0404020204020204" pitchFamily="34" charset="0"/>
              </a:rPr>
              <a:t>El actual PLANEA te da una estimación del aprendizaje logrado, en términos de producto, pero con un panorama muy acotado, por su parte las </a:t>
            </a:r>
            <a:r>
              <a:rPr lang="es-MX" sz="1400" dirty="0" err="1">
                <a:solidFill>
                  <a:schemeClr val="accent6">
                    <a:lumMod val="50000"/>
                  </a:schemeClr>
                </a:solidFill>
                <a:latin typeface="HP Simplified Light" panose="020B0404020204020204" pitchFamily="34" charset="0"/>
              </a:rPr>
              <a:t>eval</a:t>
            </a:r>
            <a:r>
              <a:rPr lang="es-MX" sz="1400" dirty="0">
                <a:solidFill>
                  <a:schemeClr val="accent6">
                    <a:lumMod val="50000"/>
                  </a:schemeClr>
                </a:solidFill>
                <a:latin typeface="HP Simplified Light" panose="020B0404020204020204" pitchFamily="34" charset="0"/>
              </a:rPr>
              <a:t> </a:t>
            </a:r>
            <a:r>
              <a:rPr lang="es-MX" sz="1400" dirty="0" err="1">
                <a:solidFill>
                  <a:schemeClr val="accent6">
                    <a:lumMod val="50000"/>
                  </a:schemeClr>
                </a:solidFill>
                <a:latin typeface="HP Simplified Light" panose="020B0404020204020204" pitchFamily="34" charset="0"/>
              </a:rPr>
              <a:t>diag</a:t>
            </a:r>
            <a:r>
              <a:rPr lang="es-MX" sz="1400" dirty="0">
                <a:solidFill>
                  <a:schemeClr val="accent6">
                    <a:lumMod val="50000"/>
                  </a:schemeClr>
                </a:solidFill>
                <a:latin typeface="HP Simplified Light" panose="020B0404020204020204" pitchFamily="34" charset="0"/>
              </a:rPr>
              <a:t>, permiten valorar las habilidades estructurales e inclusores de conocimiento que explican los aprendizajes logrados. </a:t>
            </a:r>
          </a:p>
          <a:p>
            <a:pPr marL="285750" indent="-285750" algn="just">
              <a:buFont typeface="Arial" panose="020B0604020202020204" pitchFamily="34" charset="0"/>
              <a:buChar char="•"/>
            </a:pPr>
            <a:r>
              <a:rPr lang="es-MX" sz="1400" dirty="0">
                <a:solidFill>
                  <a:schemeClr val="accent6">
                    <a:lumMod val="50000"/>
                  </a:schemeClr>
                </a:solidFill>
                <a:latin typeface="HP Simplified Light" panose="020B0404020204020204" pitchFamily="34" charset="0"/>
              </a:rPr>
              <a:t>pero como una autopsia, nunca llega esta </a:t>
            </a:r>
            <a:r>
              <a:rPr lang="es-MX" sz="1400" dirty="0" err="1">
                <a:solidFill>
                  <a:schemeClr val="accent6">
                    <a:lumMod val="50000"/>
                  </a:schemeClr>
                </a:solidFill>
                <a:latin typeface="HP Simplified Light" panose="020B0404020204020204" pitchFamily="34" charset="0"/>
              </a:rPr>
              <a:t>info</a:t>
            </a:r>
            <a:r>
              <a:rPr lang="es-MX" sz="1400" dirty="0">
                <a:solidFill>
                  <a:schemeClr val="accent6">
                    <a:lumMod val="50000"/>
                  </a:schemeClr>
                </a:solidFill>
                <a:latin typeface="HP Simplified Light" panose="020B0404020204020204" pitchFamily="34" charset="0"/>
              </a:rPr>
              <a:t>, a los alumnos y docentes del ciclo en curso.</a:t>
            </a:r>
          </a:p>
          <a:p>
            <a:pPr marL="285750" indent="-285750" algn="just">
              <a:buFont typeface="Arial" panose="020B0604020202020204" pitchFamily="34" charset="0"/>
              <a:buChar char="•"/>
            </a:pPr>
            <a:r>
              <a:rPr lang="es-MX" sz="1400" dirty="0">
                <a:solidFill>
                  <a:schemeClr val="accent6">
                    <a:lumMod val="50000"/>
                  </a:schemeClr>
                </a:solidFill>
                <a:latin typeface="HP Simplified Light" panose="020B0404020204020204" pitchFamily="34" charset="0"/>
              </a:rPr>
              <a:t>Procurar una intervención para atender ; Desarrollo e implementación de </a:t>
            </a:r>
            <a:r>
              <a:rPr lang="es-MX" sz="1400" dirty="0" err="1">
                <a:solidFill>
                  <a:schemeClr val="accent6">
                    <a:lumMod val="50000"/>
                  </a:schemeClr>
                </a:solidFill>
                <a:latin typeface="HP Simplified Light" panose="020B0404020204020204" pitchFamily="34" charset="0"/>
              </a:rPr>
              <a:t>eval</a:t>
            </a:r>
            <a:r>
              <a:rPr lang="es-MX" sz="1400" dirty="0">
                <a:solidFill>
                  <a:schemeClr val="accent6">
                    <a:lumMod val="50000"/>
                  </a:schemeClr>
                </a:solidFill>
                <a:latin typeface="HP Simplified Light" panose="020B0404020204020204" pitchFamily="34" charset="0"/>
              </a:rPr>
              <a:t>. Diagnosticas,</a:t>
            </a:r>
          </a:p>
          <a:p>
            <a:pPr marL="285750" indent="-285750" algn="just">
              <a:buFont typeface="Arial" panose="020B0604020202020204" pitchFamily="34" charset="0"/>
              <a:buChar char="•"/>
            </a:pPr>
            <a:r>
              <a:rPr lang="es-MX" sz="1400" dirty="0">
                <a:solidFill>
                  <a:schemeClr val="accent6">
                    <a:lumMod val="50000"/>
                  </a:schemeClr>
                </a:solidFill>
                <a:latin typeface="HP Simplified Light" panose="020B0404020204020204" pitchFamily="34" charset="0"/>
              </a:rPr>
              <a:t>Sistema de seguimiento para la autogestión del aprendizaje situado y natural y de apoyo a lo largo de su trayecto educativo. </a:t>
            </a:r>
          </a:p>
          <a:p>
            <a:pPr marL="285750" indent="-285750" algn="just">
              <a:buFont typeface="Arial" panose="020B0604020202020204" pitchFamily="34" charset="0"/>
              <a:buChar char="•"/>
            </a:pPr>
            <a:r>
              <a:rPr lang="es-MX" sz="1400" dirty="0">
                <a:solidFill>
                  <a:schemeClr val="accent6">
                    <a:lumMod val="50000"/>
                  </a:schemeClr>
                </a:solidFill>
                <a:latin typeface="HP Simplified Light" panose="020B0404020204020204" pitchFamily="34" charset="0"/>
              </a:rPr>
              <a:t>La RIMEDIE ofrece estos servicios, para más detalles y servicios consultar:</a:t>
            </a:r>
          </a:p>
          <a:p>
            <a:pPr marL="285750" indent="-285750" algn="just">
              <a:buFont typeface="Arial" panose="020B0604020202020204" pitchFamily="34" charset="0"/>
              <a:buChar char="•"/>
            </a:pPr>
            <a:r>
              <a:rPr lang="es-MX" sz="1400" dirty="0">
                <a:solidFill>
                  <a:schemeClr val="accent6">
                    <a:lumMod val="50000"/>
                  </a:schemeClr>
                </a:solidFill>
                <a:latin typeface="HP Simplified Light" panose="020B0404020204020204" pitchFamily="34" charset="0"/>
              </a:rPr>
              <a:t>Para más información del diagnóstico (Informe abreviado LINK)</a:t>
            </a:r>
          </a:p>
          <a:p>
            <a:endParaRPr lang="es-MX" sz="1400" dirty="0">
              <a:solidFill>
                <a:schemeClr val="accent6">
                  <a:lumMod val="50000"/>
                </a:schemeClr>
              </a:solidFill>
              <a:latin typeface="HP Simplified Light" panose="020B0404020204020204" pitchFamily="34" charset="0"/>
            </a:endParaRPr>
          </a:p>
        </p:txBody>
      </p:sp>
      <p:pic>
        <p:nvPicPr>
          <p:cNvPr id="12" name="Imagen 11">
            <a:extLst>
              <a:ext uri="{FF2B5EF4-FFF2-40B4-BE49-F238E27FC236}">
                <a16:creationId xmlns:a16="http://schemas.microsoft.com/office/drawing/2014/main" id="{A91DEB99-491D-4562-AAAA-38C7C76619C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660922" y="8519507"/>
            <a:ext cx="485557" cy="468909"/>
          </a:xfrm>
          <a:prstGeom prst="rect">
            <a:avLst/>
          </a:prstGeom>
        </p:spPr>
      </p:pic>
      <p:pic>
        <p:nvPicPr>
          <p:cNvPr id="33" name="Imagen 32" descr="Imagen que contiene imágenes prediseñadas&#10;&#10;Descripción generada con confianza alta">
            <a:extLst>
              <a:ext uri="{FF2B5EF4-FFF2-40B4-BE49-F238E27FC236}">
                <a16:creationId xmlns:a16="http://schemas.microsoft.com/office/drawing/2014/main" id="{BC60CE37-AE42-463D-974D-258C9566B4A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70714" y="361263"/>
            <a:ext cx="2491338" cy="821363"/>
          </a:xfrm>
          <a:prstGeom prst="rect">
            <a:avLst/>
          </a:prstGeom>
        </p:spPr>
      </p:pic>
      <p:sp>
        <p:nvSpPr>
          <p:cNvPr id="34" name="CuadroTexto 33">
            <a:extLst>
              <a:ext uri="{FF2B5EF4-FFF2-40B4-BE49-F238E27FC236}">
                <a16:creationId xmlns:a16="http://schemas.microsoft.com/office/drawing/2014/main" id="{6AABCB0B-A181-4FC0-9BCD-340E399717AE}"/>
              </a:ext>
            </a:extLst>
          </p:cNvPr>
          <p:cNvSpPr txBox="1"/>
          <p:nvPr/>
        </p:nvSpPr>
        <p:spPr>
          <a:xfrm>
            <a:off x="2962052" y="555544"/>
            <a:ext cx="12232659" cy="523220"/>
          </a:xfrm>
          <a:prstGeom prst="rect">
            <a:avLst/>
          </a:prstGeom>
          <a:noFill/>
        </p:spPr>
        <p:txBody>
          <a:bodyPr wrap="square" rtlCol="0">
            <a:spAutoFit/>
          </a:bodyPr>
          <a:lstStyle/>
          <a:p>
            <a:pPr algn="ctr"/>
            <a:r>
              <a:rPr lang="es-MX" sz="2800" b="1" dirty="0">
                <a:solidFill>
                  <a:schemeClr val="accent6">
                    <a:lumMod val="50000"/>
                  </a:schemeClr>
                </a:solidFill>
                <a:latin typeface="HP Simplified" panose="020B0604020204020204" pitchFamily="34" charset="0"/>
              </a:rPr>
              <a:t>Diagnóstico de las fortalezas y áreas de oportunidad en Matemáticas</a:t>
            </a:r>
          </a:p>
        </p:txBody>
      </p:sp>
      <p:pic>
        <p:nvPicPr>
          <p:cNvPr id="25" name="Imagen 24">
            <a:extLst>
              <a:ext uri="{FF2B5EF4-FFF2-40B4-BE49-F238E27FC236}">
                <a16:creationId xmlns:a16="http://schemas.microsoft.com/office/drawing/2014/main" id="{509D7A3A-4736-4F12-9ABE-771B0BE6385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551451" y="9502856"/>
            <a:ext cx="485557" cy="468909"/>
          </a:xfrm>
          <a:prstGeom prst="rect">
            <a:avLst/>
          </a:prstGeom>
        </p:spPr>
      </p:pic>
      <p:sp>
        <p:nvSpPr>
          <p:cNvPr id="29" name="Rectángulo 28">
            <a:extLst>
              <a:ext uri="{FF2B5EF4-FFF2-40B4-BE49-F238E27FC236}">
                <a16:creationId xmlns:a16="http://schemas.microsoft.com/office/drawing/2014/main" id="{A81CDEDC-1D1E-4A4D-9807-8D38AF631301}"/>
              </a:ext>
            </a:extLst>
          </p:cNvPr>
          <p:cNvSpPr/>
          <p:nvPr/>
        </p:nvSpPr>
        <p:spPr>
          <a:xfrm>
            <a:off x="734591" y="9601344"/>
            <a:ext cx="5842683" cy="1384995"/>
          </a:xfrm>
          <a:prstGeom prst="rect">
            <a:avLst/>
          </a:prstGeom>
        </p:spPr>
        <p:txBody>
          <a:bodyPr wrap="square">
            <a:spAutoFit/>
          </a:bodyPr>
          <a:lstStyle/>
          <a:p>
            <a:pPr algn="just"/>
            <a:r>
              <a:rPr lang="es-MX" sz="1050" dirty="0">
                <a:solidFill>
                  <a:schemeClr val="accent6">
                    <a:lumMod val="50000"/>
                  </a:schemeClr>
                </a:solidFill>
                <a:latin typeface="HP Simplified Light" panose="020B0404020204020204" pitchFamily="34" charset="0"/>
              </a:rPr>
              <a:t> En resultados contrastar con teoría, cognición infantil evidencia teórica y empírica </a:t>
            </a:r>
          </a:p>
          <a:p>
            <a:pPr algn="just"/>
            <a:r>
              <a:rPr lang="es-MX" sz="1050" dirty="0">
                <a:solidFill>
                  <a:schemeClr val="accent6">
                    <a:lumMod val="50000"/>
                  </a:schemeClr>
                </a:solidFill>
                <a:latin typeface="HP Simplified Light" panose="020B0404020204020204" pitchFamily="34" charset="0"/>
              </a:rPr>
              <a:t>Teoría curricular</a:t>
            </a:r>
          </a:p>
          <a:p>
            <a:pPr algn="just"/>
            <a:r>
              <a:rPr lang="es-MX" sz="1050" dirty="0">
                <a:solidFill>
                  <a:schemeClr val="accent6">
                    <a:lumMod val="50000"/>
                  </a:schemeClr>
                </a:solidFill>
                <a:latin typeface="HP Simplified Light" panose="020B0404020204020204" pitchFamily="34" charset="0"/>
              </a:rPr>
              <a:t>Practica docentes</a:t>
            </a:r>
          </a:p>
          <a:p>
            <a:pPr algn="just"/>
            <a:r>
              <a:rPr lang="es-MX" sz="1050" dirty="0">
                <a:solidFill>
                  <a:schemeClr val="accent6">
                    <a:lumMod val="50000"/>
                  </a:schemeClr>
                </a:solidFill>
                <a:latin typeface="HP Simplified Light" panose="020B0404020204020204" pitchFamily="34" charset="0"/>
              </a:rPr>
              <a:t>Expertos en pedagogía de las matemáticas</a:t>
            </a:r>
          </a:p>
          <a:p>
            <a:pPr algn="just"/>
            <a:r>
              <a:rPr lang="es-MX" sz="1050" dirty="0">
                <a:solidFill>
                  <a:schemeClr val="accent6">
                    <a:lumMod val="50000"/>
                  </a:schemeClr>
                </a:solidFill>
                <a:latin typeface="HP Simplified Light" panose="020B0404020204020204" pitchFamily="34" charset="0"/>
              </a:rPr>
              <a:t>La región,, estado, contexto</a:t>
            </a:r>
          </a:p>
          <a:p>
            <a:pPr algn="just"/>
            <a:r>
              <a:rPr lang="es-MX" sz="1050" dirty="0">
                <a:solidFill>
                  <a:schemeClr val="accent6">
                    <a:lumMod val="50000"/>
                  </a:schemeClr>
                </a:solidFill>
                <a:latin typeface="HP Simplified Light" panose="020B0404020204020204" pitchFamily="34" charset="0"/>
              </a:rPr>
              <a:t>Sugerencias bibliográficas</a:t>
            </a:r>
          </a:p>
          <a:p>
            <a:pPr algn="just"/>
            <a:r>
              <a:rPr lang="es-MX" sz="1050" dirty="0">
                <a:solidFill>
                  <a:schemeClr val="accent6">
                    <a:lumMod val="50000"/>
                  </a:schemeClr>
                </a:solidFill>
                <a:latin typeface="HP Simplified Light" panose="020B0404020204020204" pitchFamily="34" charset="0"/>
              </a:rPr>
              <a:t>Correlatos con otras evidencias, </a:t>
            </a:r>
            <a:r>
              <a:rPr lang="es-MX" sz="1050" dirty="0" err="1">
                <a:solidFill>
                  <a:schemeClr val="accent6">
                    <a:lumMod val="50000"/>
                  </a:schemeClr>
                </a:solidFill>
                <a:latin typeface="HP Simplified Light" panose="020B0404020204020204" pitchFamily="34" charset="0"/>
              </a:rPr>
              <a:t>neurocognición</a:t>
            </a:r>
            <a:r>
              <a:rPr lang="es-MX" sz="1050" dirty="0">
                <a:solidFill>
                  <a:schemeClr val="accent6">
                    <a:lumMod val="50000"/>
                  </a:schemeClr>
                </a:solidFill>
                <a:latin typeface="HP Simplified Light" panose="020B0404020204020204" pitchFamily="34" charset="0"/>
              </a:rPr>
              <a:t> toda la columna de ello</a:t>
            </a:r>
          </a:p>
          <a:p>
            <a:pPr algn="just"/>
            <a:r>
              <a:rPr lang="es-MX" sz="1050" dirty="0">
                <a:solidFill>
                  <a:schemeClr val="accent6">
                    <a:lumMod val="50000"/>
                  </a:schemeClr>
                </a:solidFill>
                <a:latin typeface="HP Simplified Light" panose="020B0404020204020204" pitchFamily="34" charset="0"/>
              </a:rPr>
              <a:t>Tener cuidado, esto es una autopsia, contrastarlo con otras evidencias.</a:t>
            </a:r>
          </a:p>
        </p:txBody>
      </p:sp>
      <p:sp>
        <p:nvSpPr>
          <p:cNvPr id="14" name="Rectángulo 13">
            <a:extLst>
              <a:ext uri="{FF2B5EF4-FFF2-40B4-BE49-F238E27FC236}">
                <a16:creationId xmlns:a16="http://schemas.microsoft.com/office/drawing/2014/main" id="{92499456-2043-43B3-AA42-BC8A8C9E16CF}"/>
              </a:ext>
            </a:extLst>
          </p:cNvPr>
          <p:cNvSpPr/>
          <p:nvPr/>
        </p:nvSpPr>
        <p:spPr>
          <a:xfrm>
            <a:off x="2922848" y="8908846"/>
            <a:ext cx="4600049" cy="1384995"/>
          </a:xfrm>
          <a:prstGeom prst="rect">
            <a:avLst/>
          </a:prstGeom>
        </p:spPr>
        <p:txBody>
          <a:bodyPr wrap="square">
            <a:spAutoFit/>
          </a:bodyPr>
          <a:lstStyle/>
          <a:p>
            <a:pPr algn="just"/>
            <a:r>
              <a:rPr lang="es-MX" sz="1200" dirty="0">
                <a:solidFill>
                  <a:schemeClr val="accent6">
                    <a:lumMod val="50000"/>
                  </a:schemeClr>
                </a:solidFill>
                <a:latin typeface="HP Simplified Light" panose="020B0404020204020204" pitchFamily="34" charset="0"/>
              </a:rPr>
              <a:t>SUGERENCIA</a:t>
            </a:r>
          </a:p>
          <a:p>
            <a:pPr algn="just"/>
            <a:r>
              <a:rPr lang="es-MX" sz="1200" dirty="0">
                <a:solidFill>
                  <a:schemeClr val="accent6">
                    <a:lumMod val="50000"/>
                  </a:schemeClr>
                </a:solidFill>
                <a:latin typeface="HP Simplified Light" panose="020B0404020204020204" pitchFamily="34" charset="0"/>
              </a:rPr>
              <a:t>Para un tercer nivel de análisis, que sea más cercano a los centros escolares y alumnos, es importante compartir el diagnóstico a los comités técnicos estatales y escolares con la finalidad de que se tenga un insumo más granulado de las fortalezas y áreas de oportunidad</a:t>
            </a:r>
          </a:p>
          <a:p>
            <a:pPr algn="just"/>
            <a:r>
              <a:rPr lang="es-MX" sz="1200" dirty="0">
                <a:solidFill>
                  <a:schemeClr val="accent6">
                    <a:lumMod val="50000"/>
                  </a:schemeClr>
                </a:solidFill>
                <a:latin typeface="HP Simplified Light" panose="020B0404020204020204" pitchFamily="34" charset="0"/>
              </a:rPr>
              <a:t> para su uso y discusión en la mejora de los aprendizajes de los alumnos.</a:t>
            </a:r>
          </a:p>
        </p:txBody>
      </p:sp>
    </p:spTree>
    <p:extLst>
      <p:ext uri="{BB962C8B-B14F-4D97-AF65-F5344CB8AC3E}">
        <p14:creationId xmlns:p14="http://schemas.microsoft.com/office/powerpoint/2010/main" val="579781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40925B92-2EA6-44E4-95CF-2936BD2D5C1B}"/>
              </a:ext>
            </a:extLst>
          </p:cNvPr>
          <p:cNvSpPr txBox="1"/>
          <p:nvPr/>
        </p:nvSpPr>
        <p:spPr>
          <a:xfrm>
            <a:off x="8072031" y="7973167"/>
            <a:ext cx="6244479" cy="1815882"/>
          </a:xfrm>
          <a:prstGeom prst="rect">
            <a:avLst/>
          </a:prstGeom>
          <a:noFill/>
        </p:spPr>
        <p:txBody>
          <a:bodyPr wrap="square" rtlCol="0">
            <a:spAutoFit/>
          </a:bodyPr>
          <a:lstStyle/>
          <a:p>
            <a:pPr algn="just"/>
            <a:r>
              <a:rPr lang="es-MX" sz="1400" b="1" dirty="0">
                <a:solidFill>
                  <a:schemeClr val="accent6">
                    <a:lumMod val="50000"/>
                  </a:schemeClr>
                </a:solidFill>
                <a:latin typeface="HP Simplified Light" panose="020B0404020204020204" pitchFamily="34" charset="0"/>
              </a:rPr>
              <a:t>RIMEDIE </a:t>
            </a:r>
          </a:p>
          <a:p>
            <a:pPr algn="just"/>
            <a:r>
              <a:rPr lang="es-MX" sz="1400" b="1" dirty="0">
                <a:solidFill>
                  <a:schemeClr val="accent6">
                    <a:lumMod val="50000"/>
                  </a:schemeClr>
                </a:solidFill>
                <a:latin typeface="HP Simplified Light" panose="020B0404020204020204" pitchFamily="34" charset="0"/>
              </a:rPr>
              <a:t>Red Impulsora de Metodología en Evaluación Diagnóstica e Innovación Educativa</a:t>
            </a:r>
          </a:p>
          <a:p>
            <a:pPr algn="just"/>
            <a:r>
              <a:rPr lang="es-MX" sz="1400" b="1" dirty="0">
                <a:solidFill>
                  <a:schemeClr val="accent6">
                    <a:lumMod val="50000"/>
                  </a:schemeClr>
                </a:solidFill>
                <a:latin typeface="HP Simplified Light" panose="020B0404020204020204" pitchFamily="34" charset="0"/>
              </a:rPr>
              <a:t>https://rimedieeval.wixsite.com/rimedie</a:t>
            </a:r>
          </a:p>
          <a:p>
            <a:pPr algn="just"/>
            <a:r>
              <a:rPr lang="es-MX" sz="1400" b="1" dirty="0">
                <a:solidFill>
                  <a:schemeClr val="accent6">
                    <a:lumMod val="50000"/>
                  </a:schemeClr>
                </a:solidFill>
                <a:latin typeface="HP Simplified Light" panose="020B0404020204020204" pitchFamily="34" charset="0"/>
              </a:rPr>
              <a:t>Correo oficial: rimedie.eval@gmail.com</a:t>
            </a:r>
          </a:p>
          <a:p>
            <a:pPr algn="just"/>
            <a:r>
              <a:rPr lang="es-MX" sz="1400" b="1" dirty="0">
                <a:solidFill>
                  <a:schemeClr val="accent6">
                    <a:lumMod val="50000"/>
                  </a:schemeClr>
                </a:solidFill>
                <a:latin typeface="HP Simplified Light" panose="020B0404020204020204" pitchFamily="34" charset="0"/>
              </a:rPr>
              <a:t>Teléfono: 55 7406 8226</a:t>
            </a:r>
          </a:p>
          <a:p>
            <a:pPr algn="just"/>
            <a:r>
              <a:rPr lang="es-MX" sz="1400" b="1" dirty="0">
                <a:solidFill>
                  <a:schemeClr val="accent6">
                    <a:lumMod val="50000"/>
                  </a:schemeClr>
                </a:solidFill>
                <a:latin typeface="HP Simplified Light" panose="020B0404020204020204" pitchFamily="34" charset="0"/>
              </a:rPr>
              <a:t>Twitter @RIMEDIE_EVAL</a:t>
            </a:r>
          </a:p>
          <a:p>
            <a:pPr algn="just"/>
            <a:r>
              <a:rPr lang="es-MX" sz="1400" b="1" dirty="0" err="1">
                <a:solidFill>
                  <a:schemeClr val="accent6">
                    <a:lumMod val="50000"/>
                  </a:schemeClr>
                </a:solidFill>
                <a:latin typeface="HP Simplified Light" panose="020B0404020204020204" pitchFamily="34" charset="0"/>
              </a:rPr>
              <a:t>Youtube</a:t>
            </a:r>
            <a:r>
              <a:rPr lang="es-MX" sz="1400" b="1" dirty="0">
                <a:solidFill>
                  <a:schemeClr val="accent6">
                    <a:lumMod val="50000"/>
                  </a:schemeClr>
                </a:solidFill>
                <a:latin typeface="HP Simplified Light" panose="020B0404020204020204" pitchFamily="34" charset="0"/>
              </a:rPr>
              <a:t>: RIMEDIE</a:t>
            </a:r>
          </a:p>
          <a:p>
            <a:pPr algn="just"/>
            <a:r>
              <a:rPr lang="es-MX" sz="1400" b="1" dirty="0">
                <a:solidFill>
                  <a:schemeClr val="accent6">
                    <a:lumMod val="50000"/>
                  </a:schemeClr>
                </a:solidFill>
                <a:latin typeface="HP Simplified Light" panose="020B0404020204020204" pitchFamily="34" charset="0"/>
              </a:rPr>
              <a:t>Paseo de la Reforma 296, Piso 43, 06600, CDMX.</a:t>
            </a:r>
          </a:p>
        </p:txBody>
      </p:sp>
      <p:sp>
        <p:nvSpPr>
          <p:cNvPr id="15" name="CuadroTexto 14">
            <a:extLst>
              <a:ext uri="{FF2B5EF4-FFF2-40B4-BE49-F238E27FC236}">
                <a16:creationId xmlns:a16="http://schemas.microsoft.com/office/drawing/2014/main" id="{44FEA173-AC7F-4434-86B4-FB2ABA5C5DE4}"/>
              </a:ext>
            </a:extLst>
          </p:cNvPr>
          <p:cNvSpPr txBox="1"/>
          <p:nvPr/>
        </p:nvSpPr>
        <p:spPr>
          <a:xfrm>
            <a:off x="1388533" y="1235032"/>
            <a:ext cx="6205124" cy="369332"/>
          </a:xfrm>
          <a:prstGeom prst="rect">
            <a:avLst/>
          </a:prstGeom>
          <a:noFill/>
        </p:spPr>
        <p:txBody>
          <a:bodyPr wrap="square" rtlCol="0">
            <a:spAutoFit/>
          </a:bodyPr>
          <a:lstStyle/>
          <a:p>
            <a:pPr algn="ctr"/>
            <a:r>
              <a:rPr lang="es-MX" b="1" dirty="0">
                <a:solidFill>
                  <a:schemeClr val="accent6">
                    <a:lumMod val="50000"/>
                  </a:schemeClr>
                </a:solidFill>
                <a:latin typeface="HP Simplified Light" panose="020B0404020204020204" pitchFamily="34" charset="0"/>
              </a:rPr>
              <a:t>¿Cómo interpretar los resultados? (directrices de interpretación)</a:t>
            </a:r>
          </a:p>
        </p:txBody>
      </p:sp>
      <p:sp>
        <p:nvSpPr>
          <p:cNvPr id="19" name="CuadroTexto 18">
            <a:extLst>
              <a:ext uri="{FF2B5EF4-FFF2-40B4-BE49-F238E27FC236}">
                <a16:creationId xmlns:a16="http://schemas.microsoft.com/office/drawing/2014/main" id="{2B84B3DF-6540-438A-8D49-BA1759E9B066}"/>
              </a:ext>
            </a:extLst>
          </p:cNvPr>
          <p:cNvSpPr txBox="1"/>
          <p:nvPr/>
        </p:nvSpPr>
        <p:spPr>
          <a:xfrm>
            <a:off x="7673261" y="1177292"/>
            <a:ext cx="7001296" cy="369332"/>
          </a:xfrm>
          <a:prstGeom prst="rect">
            <a:avLst/>
          </a:prstGeom>
          <a:noFill/>
        </p:spPr>
        <p:txBody>
          <a:bodyPr wrap="square" rtlCol="0">
            <a:spAutoFit/>
          </a:bodyPr>
          <a:lstStyle/>
          <a:p>
            <a:pPr algn="ctr"/>
            <a:r>
              <a:rPr lang="es-MX" b="1" dirty="0">
                <a:solidFill>
                  <a:schemeClr val="accent6">
                    <a:lumMod val="50000"/>
                  </a:schemeClr>
                </a:solidFill>
                <a:latin typeface="HP Simplified Light" panose="020B0404020204020204" pitchFamily="34" charset="0"/>
              </a:rPr>
              <a:t>Sugerencias (balazos)</a:t>
            </a:r>
          </a:p>
        </p:txBody>
      </p:sp>
      <p:sp>
        <p:nvSpPr>
          <p:cNvPr id="20" name="CuadroTexto 19">
            <a:extLst>
              <a:ext uri="{FF2B5EF4-FFF2-40B4-BE49-F238E27FC236}">
                <a16:creationId xmlns:a16="http://schemas.microsoft.com/office/drawing/2014/main" id="{F6767F76-4A55-4E97-A3BF-33EB72E5E029}"/>
              </a:ext>
            </a:extLst>
          </p:cNvPr>
          <p:cNvSpPr txBox="1"/>
          <p:nvPr/>
        </p:nvSpPr>
        <p:spPr>
          <a:xfrm>
            <a:off x="470714" y="1604364"/>
            <a:ext cx="6952557" cy="4185761"/>
          </a:xfrm>
          <a:prstGeom prst="rect">
            <a:avLst/>
          </a:prstGeom>
          <a:noFill/>
        </p:spPr>
        <p:txBody>
          <a:bodyPr wrap="square" rtlCol="0">
            <a:spAutoFit/>
          </a:bodyPr>
          <a:lstStyle/>
          <a:p>
            <a:pPr algn="just"/>
            <a:r>
              <a:rPr lang="es-MX" sz="1400" dirty="0">
                <a:solidFill>
                  <a:schemeClr val="accent6">
                    <a:lumMod val="50000"/>
                  </a:schemeClr>
                </a:solidFill>
                <a:latin typeface="HP Simplified Light" panose="020B0404020204020204" pitchFamily="34" charset="0"/>
              </a:rPr>
              <a:t>Antes que nada, los resultados del diagnóstico de las habilidades básicas en matemáticas , deben de tomarse como una fuente de información adicional que permite guiar mejor la planeación didáctica al interior del aula o centro escolar y no utilizarlo en la rendición de cuentas o comparación con alguna entidad federativa o escuela, ya que se enfoca en el proceso de enseñanza-aprendizaje de los alumnos y no en otras variables o condiciones que pueden alterar los resultados cuando se realizan agregaciones de datos. La información puede bajar por medio del comité técnico estatal y escolar para la reflexión de los procesos de aprendizaje centrados en el niño.</a:t>
            </a:r>
          </a:p>
          <a:p>
            <a:pPr algn="just"/>
            <a:endParaRPr lang="es-MX" sz="1400" dirty="0">
              <a:solidFill>
                <a:schemeClr val="accent6">
                  <a:lumMod val="50000"/>
                </a:schemeClr>
              </a:solidFill>
              <a:latin typeface="HP Simplified Light" panose="020B0404020204020204" pitchFamily="34" charset="0"/>
            </a:endParaRPr>
          </a:p>
          <a:p>
            <a:pPr algn="just"/>
            <a:r>
              <a:rPr lang="es-MX" sz="1400" dirty="0">
                <a:solidFill>
                  <a:schemeClr val="accent6">
                    <a:lumMod val="50000"/>
                  </a:schemeClr>
                </a:solidFill>
                <a:latin typeface="HP Simplified Light" panose="020B0404020204020204" pitchFamily="34" charset="0"/>
              </a:rPr>
              <a:t>El diagnóstico presentado permite apreciar un perfil detallado de las habilidades básicas en matemáticas, las cuales están agrupadas por eje temático mostrando aquellas que sí se dominan y aquellas que aún no se dominan, teniendo a estas últimas como prioridades de atención requeridas en los contenidos matemáticos  para la mejora de los aprendizajes en los alumnos. Resaltemos que los perfiles pueden generarse a diversos niveles: alumno, aula, escuela, municipio, entidad federativa, e inclusive país. Con esta información, se busca que los alumnos, familias, docentes y autoridades educativas se empoderen; dando lugar a una toma de decisiones a partir de evidencia acerca del proceso de enseñanza-aprendizaje, así como la posibilidad de impulsar políticas educativas basadas en evidencias en vías de beneficiar a los grupos vulnerables bajos los principios de equidad y calidad educativa.</a:t>
            </a:r>
          </a:p>
        </p:txBody>
      </p:sp>
      <p:sp>
        <p:nvSpPr>
          <p:cNvPr id="22" name="CuadroTexto 21">
            <a:extLst>
              <a:ext uri="{FF2B5EF4-FFF2-40B4-BE49-F238E27FC236}">
                <a16:creationId xmlns:a16="http://schemas.microsoft.com/office/drawing/2014/main" id="{75603AD8-E30B-4DEF-9C5C-A066EEB9A835}"/>
              </a:ext>
            </a:extLst>
          </p:cNvPr>
          <p:cNvSpPr txBox="1"/>
          <p:nvPr/>
        </p:nvSpPr>
        <p:spPr>
          <a:xfrm>
            <a:off x="470714" y="5888613"/>
            <a:ext cx="6931296" cy="3539430"/>
          </a:xfrm>
          <a:prstGeom prst="rect">
            <a:avLst/>
          </a:prstGeom>
          <a:noFill/>
        </p:spPr>
        <p:txBody>
          <a:bodyPr wrap="square" rtlCol="0">
            <a:spAutoFit/>
          </a:bodyPr>
          <a:lstStyle>
            <a:defPPr>
              <a:defRPr lang="en-US"/>
            </a:defPPr>
            <a:lvl1pPr algn="just">
              <a:defRPr sz="1400">
                <a:solidFill>
                  <a:schemeClr val="accent6">
                    <a:lumMod val="50000"/>
                  </a:schemeClr>
                </a:solidFill>
                <a:latin typeface="HP Simplified Light" panose="020B0404020204020204" pitchFamily="34" charset="0"/>
              </a:defRPr>
            </a:lvl1pPr>
          </a:lstStyle>
          <a:p>
            <a:r>
              <a:rPr lang="es-MX" dirty="0"/>
              <a:t>Un importante componente del diagnóstico cognitivo está asociado con las habilidades socioemocionales requeridas para lidiar con problemas de índole matemática. De acuerdo a teoría socioemocional (Duckworth, 2013; </a:t>
            </a:r>
            <a:r>
              <a:rPr lang="es-MX" dirty="0" err="1"/>
              <a:t>Dweck</a:t>
            </a:r>
            <a:r>
              <a:rPr lang="es-MX" dirty="0"/>
              <a:t>, 2008) y datos empíricos, se ha encontrado que aquellos alumnos que poseen mejores habilidades socioemocionales para lidiar con problemas matemáticos por ejemplo (perseverancia, asumir riesgos, tolerancia a la ambigüedad y frustración o resistencia a conclusiones y resultados prematuros), tienen una mayor probabilidad de acertar a los reactivos. Por ejemplo, en el proceso de recolección de evidencia en alumnos de sexto de primaria, los alumnos con un bajo nivel de perseverancia y tolerancia a la frustración, elegían opciones de respuesta (prácticamente al azar) pese a que “conceptualmente / mnemónicamente” conocían que se les preguntaba. </a:t>
            </a:r>
          </a:p>
          <a:p>
            <a:r>
              <a:rPr lang="es-MX" dirty="0"/>
              <a:t>Por lo anterior es fundamental, explorar estas habilidades “blandas” para que en sinergia con las habilidades duras, permitan a los alumnos tener más elementos con los cuales puedan afrontar exitosamente desafíos matemáticos de la escuela y la vida diaria.</a:t>
            </a:r>
            <a:br>
              <a:rPr lang="es-MX" dirty="0"/>
            </a:br>
            <a:r>
              <a:rPr lang="es-MX" dirty="0"/>
              <a:t>Link sobre el proceso de respuesta de un alumno (banderola)</a:t>
            </a:r>
          </a:p>
          <a:p>
            <a:endParaRPr lang="es-MX" dirty="0"/>
          </a:p>
          <a:p>
            <a:endParaRPr lang="es-MX" dirty="0"/>
          </a:p>
        </p:txBody>
      </p:sp>
      <p:sp>
        <p:nvSpPr>
          <p:cNvPr id="26" name="CuadroTexto 25">
            <a:extLst>
              <a:ext uri="{FF2B5EF4-FFF2-40B4-BE49-F238E27FC236}">
                <a16:creationId xmlns:a16="http://schemas.microsoft.com/office/drawing/2014/main" id="{99ADF29E-FF31-41DB-9B6A-47870E41576F}"/>
              </a:ext>
            </a:extLst>
          </p:cNvPr>
          <p:cNvSpPr txBox="1"/>
          <p:nvPr/>
        </p:nvSpPr>
        <p:spPr>
          <a:xfrm>
            <a:off x="7951144" y="1649566"/>
            <a:ext cx="6952556" cy="6555641"/>
          </a:xfrm>
          <a:prstGeom prst="rect">
            <a:avLst/>
          </a:prstGeom>
          <a:noFill/>
        </p:spPr>
        <p:txBody>
          <a:bodyPr wrap="square" rtlCol="0">
            <a:spAutoFit/>
          </a:bodyPr>
          <a:lstStyle/>
          <a:p>
            <a:pPr algn="just"/>
            <a:r>
              <a:rPr lang="es-MX" sz="1400" dirty="0">
                <a:solidFill>
                  <a:schemeClr val="accent6">
                    <a:lumMod val="50000"/>
                  </a:schemeClr>
                </a:solidFill>
                <a:latin typeface="HP Simplified Light" panose="020B0404020204020204" pitchFamily="34" charset="0"/>
              </a:rPr>
              <a:t>Por ejemplo, el componente básico 1 del eje Espacio, forma y medida (Comprensión de problemas matemáticos contextualizados) proviene de teoría cognitiva contemporánea (</a:t>
            </a:r>
            <a:r>
              <a:rPr lang="es-MX" sz="1400" dirty="0" err="1">
                <a:solidFill>
                  <a:schemeClr val="accent6">
                    <a:lumMod val="50000"/>
                  </a:schemeClr>
                </a:solidFill>
                <a:latin typeface="HP Simplified Light" panose="020B0404020204020204" pitchFamily="34" charset="0"/>
              </a:rPr>
              <a:t>Embretson</a:t>
            </a:r>
            <a:r>
              <a:rPr lang="es-MX" sz="1400" dirty="0">
                <a:solidFill>
                  <a:schemeClr val="accent6">
                    <a:lumMod val="50000"/>
                  </a:schemeClr>
                </a:solidFill>
                <a:latin typeface="HP Simplified Light" panose="020B0404020204020204" pitchFamily="34" charset="0"/>
              </a:rPr>
              <a:t> y Daniel, 2008), la cual en conjunto con la evidencia del proceso de respuesta de alumnos de sexto de primaria, permitió construir un modelo cognitivo-pedagógico que permite dar cuenta de los resultados obtenidos en el diagnóstico nacional y que empata con los procesos de respuesta encontrados en los alumnos y las evidencias de los docentes. Un hallazgo importante a considerar es la secuenciación de las habilidades básicas, ya que como es el caso de esta, se denominan </a:t>
            </a:r>
            <a:r>
              <a:rPr lang="es-MX" sz="1400" dirty="0" err="1">
                <a:solidFill>
                  <a:schemeClr val="accent6">
                    <a:lumMod val="50000"/>
                  </a:schemeClr>
                </a:solidFill>
                <a:latin typeface="HP Simplified Light" panose="020B0404020204020204" pitchFamily="34" charset="0"/>
              </a:rPr>
              <a:t>inclusoras</a:t>
            </a:r>
            <a:r>
              <a:rPr lang="es-MX" sz="1400" dirty="0">
                <a:solidFill>
                  <a:schemeClr val="accent6">
                    <a:lumMod val="50000"/>
                  </a:schemeClr>
                </a:solidFill>
                <a:latin typeface="HP Simplified Light" panose="020B0404020204020204" pitchFamily="34" charset="0"/>
              </a:rPr>
              <a:t> de conocimiento, ya que una vez que se logra su dominio se conectan secuencialmente o jerárquicamente con otras habilidades más complejas que permiten lograr completar/atender desafíos/tareas matemáticas más elaboradas, es por eso que si no se dominan estas habilidades esenciales de primer nivel, condicionan el avance, desarrollo y dominio de otras habilidades. Este hallazgo entre otros, se sugiere que el estado debe atender por medio del comité técnico estatal y escolar para la reflexión de los procesos de aprendizaje centrados en el niño </a:t>
            </a:r>
            <a:r>
              <a:rPr lang="es-MX" sz="1400" b="1" u="sng" dirty="0">
                <a:solidFill>
                  <a:schemeClr val="accent6">
                    <a:lumMod val="50000"/>
                  </a:schemeClr>
                </a:solidFill>
                <a:latin typeface="HP Simplified Light" panose="020B0404020204020204" pitchFamily="34" charset="0"/>
              </a:rPr>
              <a:t>o la escuela???</a:t>
            </a:r>
            <a:r>
              <a:rPr lang="es-MX" sz="1400" dirty="0">
                <a:solidFill>
                  <a:schemeClr val="accent6">
                    <a:lumMod val="50000"/>
                  </a:schemeClr>
                </a:solidFill>
                <a:latin typeface="HP Simplified Light" panose="020B0404020204020204" pitchFamily="34" charset="0"/>
              </a:rPr>
              <a:t>.</a:t>
            </a:r>
          </a:p>
          <a:p>
            <a:pPr algn="just"/>
            <a:endParaRPr lang="es-MX" sz="1400" dirty="0">
              <a:solidFill>
                <a:schemeClr val="accent6">
                  <a:lumMod val="50000"/>
                </a:schemeClr>
              </a:solidFill>
              <a:latin typeface="HP Simplified Light" panose="020B0404020204020204" pitchFamily="34" charset="0"/>
            </a:endParaRPr>
          </a:p>
          <a:p>
            <a:pPr algn="just"/>
            <a:r>
              <a:rPr lang="es-MX" sz="1400" dirty="0">
                <a:solidFill>
                  <a:schemeClr val="accent6">
                    <a:lumMod val="50000"/>
                  </a:schemeClr>
                </a:solidFill>
                <a:latin typeface="HP Simplified Light" panose="020B0404020204020204" pitchFamily="34" charset="0"/>
              </a:rPr>
              <a:t>Los componentes propuestos a nivel nacional y estatal se sugiere sean revisados y verificados a nivel centro escolar, para poder contextualizar en mejor medida los resultados, ya que se debe de tener cuidado de cómo llevarlo al aula. Adicionalmente se recomienda incorporar la información del diagnóstico de 2018 para darle seguimiento y cruzarlo con más fuentes de información para dar avance y continuidad. Finalmente se sugiere complementar el diagnóstico aquí presentado con pruebas automatizadas que brinden resultados de manera inmediata para poder contar con un diagnóstico que impacte en tiempo real a los estudiantes al inicio de un ciclo escolar y permita implementar algunas adecuaciones en el aula y centro escolar en el transcurso de dicho ciclo escolar, para que los resultados no sean nuevamente una autopsia de los mismos; al contrario que sea conciba como un proceso dinámico y útil que permita dar más luz en el proceso enseñanza-aprendizaje: </a:t>
            </a:r>
            <a:r>
              <a:rPr lang="es-MX" sz="1400" b="1" dirty="0">
                <a:solidFill>
                  <a:schemeClr val="accent6">
                    <a:lumMod val="50000"/>
                  </a:schemeClr>
                </a:solidFill>
                <a:latin typeface="HP Simplified Light" panose="020B0404020204020204" pitchFamily="34" charset="0"/>
              </a:rPr>
              <a:t>Un diagnóstico real/que impacte!</a:t>
            </a:r>
          </a:p>
          <a:p>
            <a:pPr algn="just"/>
            <a:endParaRPr lang="es-MX" sz="1400" dirty="0">
              <a:solidFill>
                <a:schemeClr val="accent6">
                  <a:lumMod val="50000"/>
                </a:schemeClr>
              </a:solidFill>
              <a:latin typeface="HP Simplified Light" panose="020B0404020204020204" pitchFamily="34" charset="0"/>
            </a:endParaRPr>
          </a:p>
          <a:p>
            <a:pPr algn="just"/>
            <a:r>
              <a:rPr lang="es-MX" sz="1400" dirty="0">
                <a:solidFill>
                  <a:schemeClr val="accent6">
                    <a:lumMod val="50000"/>
                  </a:schemeClr>
                </a:solidFill>
                <a:latin typeface="HP Simplified Light" panose="020B0404020204020204" pitchFamily="34" charset="0"/>
              </a:rPr>
              <a:t>La RIMEDIE ofrece estos servicios, para más detalles y servicios consultar:</a:t>
            </a:r>
          </a:p>
          <a:p>
            <a:r>
              <a:rPr lang="es-MX" sz="1400" dirty="0">
                <a:solidFill>
                  <a:schemeClr val="accent6">
                    <a:lumMod val="50000"/>
                  </a:schemeClr>
                </a:solidFill>
                <a:latin typeface="HP Simplified Light" panose="020B0404020204020204" pitchFamily="34" charset="0"/>
              </a:rPr>
              <a:t>Para más información del diagnóstico (Informe abreviado LINK)</a:t>
            </a:r>
          </a:p>
          <a:p>
            <a:endParaRPr lang="es-MX" sz="1400" dirty="0">
              <a:solidFill>
                <a:schemeClr val="accent6">
                  <a:lumMod val="50000"/>
                </a:schemeClr>
              </a:solidFill>
              <a:latin typeface="HP Simplified Light" panose="020B0404020204020204" pitchFamily="34" charset="0"/>
            </a:endParaRPr>
          </a:p>
        </p:txBody>
      </p:sp>
      <p:pic>
        <p:nvPicPr>
          <p:cNvPr id="12" name="Imagen 11">
            <a:extLst>
              <a:ext uri="{FF2B5EF4-FFF2-40B4-BE49-F238E27FC236}">
                <a16:creationId xmlns:a16="http://schemas.microsoft.com/office/drawing/2014/main" id="{A91DEB99-491D-4562-AAAA-38C7C76619C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660922" y="8519507"/>
            <a:ext cx="485557" cy="468909"/>
          </a:xfrm>
          <a:prstGeom prst="rect">
            <a:avLst/>
          </a:prstGeom>
        </p:spPr>
      </p:pic>
      <p:pic>
        <p:nvPicPr>
          <p:cNvPr id="33" name="Imagen 32" descr="Imagen que contiene imágenes prediseñadas&#10;&#10;Descripción generada con confianza alta">
            <a:extLst>
              <a:ext uri="{FF2B5EF4-FFF2-40B4-BE49-F238E27FC236}">
                <a16:creationId xmlns:a16="http://schemas.microsoft.com/office/drawing/2014/main" id="{BC60CE37-AE42-463D-974D-258C9566B4A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70714" y="361263"/>
            <a:ext cx="2491338" cy="821363"/>
          </a:xfrm>
          <a:prstGeom prst="rect">
            <a:avLst/>
          </a:prstGeom>
        </p:spPr>
      </p:pic>
      <p:sp>
        <p:nvSpPr>
          <p:cNvPr id="34" name="CuadroTexto 33">
            <a:extLst>
              <a:ext uri="{FF2B5EF4-FFF2-40B4-BE49-F238E27FC236}">
                <a16:creationId xmlns:a16="http://schemas.microsoft.com/office/drawing/2014/main" id="{6AABCB0B-A181-4FC0-9BCD-340E399717AE}"/>
              </a:ext>
            </a:extLst>
          </p:cNvPr>
          <p:cNvSpPr txBox="1"/>
          <p:nvPr/>
        </p:nvSpPr>
        <p:spPr>
          <a:xfrm>
            <a:off x="2962052" y="555544"/>
            <a:ext cx="12232659" cy="523220"/>
          </a:xfrm>
          <a:prstGeom prst="rect">
            <a:avLst/>
          </a:prstGeom>
          <a:noFill/>
        </p:spPr>
        <p:txBody>
          <a:bodyPr wrap="square" rtlCol="0">
            <a:spAutoFit/>
          </a:bodyPr>
          <a:lstStyle/>
          <a:p>
            <a:pPr algn="ctr"/>
            <a:r>
              <a:rPr lang="es-MX" sz="2800" b="1" dirty="0">
                <a:solidFill>
                  <a:schemeClr val="accent6">
                    <a:lumMod val="50000"/>
                  </a:schemeClr>
                </a:solidFill>
                <a:latin typeface="HP Simplified" panose="020B0604020204020204" pitchFamily="34" charset="0"/>
              </a:rPr>
              <a:t>Diagnóstico de las fortalezas y áreas de oportunidad en Matemáticas</a:t>
            </a:r>
          </a:p>
        </p:txBody>
      </p:sp>
      <p:pic>
        <p:nvPicPr>
          <p:cNvPr id="25" name="Imagen 24">
            <a:extLst>
              <a:ext uri="{FF2B5EF4-FFF2-40B4-BE49-F238E27FC236}">
                <a16:creationId xmlns:a16="http://schemas.microsoft.com/office/drawing/2014/main" id="{509D7A3A-4736-4F12-9ABE-771B0BE6385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551451" y="9502856"/>
            <a:ext cx="485557" cy="468909"/>
          </a:xfrm>
          <a:prstGeom prst="rect">
            <a:avLst/>
          </a:prstGeom>
        </p:spPr>
      </p:pic>
      <p:sp>
        <p:nvSpPr>
          <p:cNvPr id="29" name="Rectángulo 28">
            <a:extLst>
              <a:ext uri="{FF2B5EF4-FFF2-40B4-BE49-F238E27FC236}">
                <a16:creationId xmlns:a16="http://schemas.microsoft.com/office/drawing/2014/main" id="{A81CDEDC-1D1E-4A4D-9807-8D38AF631301}"/>
              </a:ext>
            </a:extLst>
          </p:cNvPr>
          <p:cNvSpPr/>
          <p:nvPr/>
        </p:nvSpPr>
        <p:spPr>
          <a:xfrm>
            <a:off x="734591" y="9601344"/>
            <a:ext cx="5842683" cy="1384995"/>
          </a:xfrm>
          <a:prstGeom prst="rect">
            <a:avLst/>
          </a:prstGeom>
        </p:spPr>
        <p:txBody>
          <a:bodyPr wrap="square">
            <a:spAutoFit/>
          </a:bodyPr>
          <a:lstStyle/>
          <a:p>
            <a:pPr algn="just"/>
            <a:r>
              <a:rPr lang="es-MX" sz="1050" dirty="0">
                <a:solidFill>
                  <a:schemeClr val="accent6">
                    <a:lumMod val="50000"/>
                  </a:schemeClr>
                </a:solidFill>
                <a:latin typeface="HP Simplified Light" panose="020B0404020204020204" pitchFamily="34" charset="0"/>
              </a:rPr>
              <a:t> En resultados contrastar con teoría, cognición infantil evidencia teórica y empírica </a:t>
            </a:r>
          </a:p>
          <a:p>
            <a:pPr algn="just"/>
            <a:r>
              <a:rPr lang="es-MX" sz="1050" dirty="0">
                <a:solidFill>
                  <a:schemeClr val="accent6">
                    <a:lumMod val="50000"/>
                  </a:schemeClr>
                </a:solidFill>
                <a:latin typeface="HP Simplified Light" panose="020B0404020204020204" pitchFamily="34" charset="0"/>
              </a:rPr>
              <a:t>Teoría curricular</a:t>
            </a:r>
          </a:p>
          <a:p>
            <a:pPr algn="just"/>
            <a:r>
              <a:rPr lang="es-MX" sz="1050" dirty="0">
                <a:solidFill>
                  <a:schemeClr val="accent6">
                    <a:lumMod val="50000"/>
                  </a:schemeClr>
                </a:solidFill>
                <a:latin typeface="HP Simplified Light" panose="020B0404020204020204" pitchFamily="34" charset="0"/>
              </a:rPr>
              <a:t>Practica docentes</a:t>
            </a:r>
          </a:p>
          <a:p>
            <a:pPr algn="just"/>
            <a:r>
              <a:rPr lang="es-MX" sz="1050" dirty="0">
                <a:solidFill>
                  <a:schemeClr val="accent6">
                    <a:lumMod val="50000"/>
                  </a:schemeClr>
                </a:solidFill>
                <a:latin typeface="HP Simplified Light" panose="020B0404020204020204" pitchFamily="34" charset="0"/>
              </a:rPr>
              <a:t>Expertos en pedagogía de las matemáticas</a:t>
            </a:r>
          </a:p>
          <a:p>
            <a:pPr algn="just"/>
            <a:r>
              <a:rPr lang="es-MX" sz="1050" dirty="0">
                <a:solidFill>
                  <a:schemeClr val="accent6">
                    <a:lumMod val="50000"/>
                  </a:schemeClr>
                </a:solidFill>
                <a:latin typeface="HP Simplified Light" panose="020B0404020204020204" pitchFamily="34" charset="0"/>
              </a:rPr>
              <a:t>La región,, estado, contexto</a:t>
            </a:r>
          </a:p>
          <a:p>
            <a:pPr algn="just"/>
            <a:r>
              <a:rPr lang="es-MX" sz="1050" dirty="0">
                <a:solidFill>
                  <a:schemeClr val="accent6">
                    <a:lumMod val="50000"/>
                  </a:schemeClr>
                </a:solidFill>
                <a:latin typeface="HP Simplified Light" panose="020B0404020204020204" pitchFamily="34" charset="0"/>
              </a:rPr>
              <a:t>Sugerencias bibliográficas</a:t>
            </a:r>
          </a:p>
          <a:p>
            <a:pPr algn="just"/>
            <a:r>
              <a:rPr lang="es-MX" sz="1050" dirty="0">
                <a:solidFill>
                  <a:schemeClr val="accent6">
                    <a:lumMod val="50000"/>
                  </a:schemeClr>
                </a:solidFill>
                <a:latin typeface="HP Simplified Light" panose="020B0404020204020204" pitchFamily="34" charset="0"/>
              </a:rPr>
              <a:t>Correlatos con otras evidencias, </a:t>
            </a:r>
            <a:r>
              <a:rPr lang="es-MX" sz="1050" dirty="0" err="1">
                <a:solidFill>
                  <a:schemeClr val="accent6">
                    <a:lumMod val="50000"/>
                  </a:schemeClr>
                </a:solidFill>
                <a:latin typeface="HP Simplified Light" panose="020B0404020204020204" pitchFamily="34" charset="0"/>
              </a:rPr>
              <a:t>neurocognición</a:t>
            </a:r>
            <a:r>
              <a:rPr lang="es-MX" sz="1050" dirty="0">
                <a:solidFill>
                  <a:schemeClr val="accent6">
                    <a:lumMod val="50000"/>
                  </a:schemeClr>
                </a:solidFill>
                <a:latin typeface="HP Simplified Light" panose="020B0404020204020204" pitchFamily="34" charset="0"/>
              </a:rPr>
              <a:t> toda la columna de ello</a:t>
            </a:r>
          </a:p>
          <a:p>
            <a:pPr algn="just"/>
            <a:r>
              <a:rPr lang="es-MX" sz="1050" dirty="0">
                <a:solidFill>
                  <a:schemeClr val="accent6">
                    <a:lumMod val="50000"/>
                  </a:schemeClr>
                </a:solidFill>
                <a:latin typeface="HP Simplified Light" panose="020B0404020204020204" pitchFamily="34" charset="0"/>
              </a:rPr>
              <a:t>Tener cuidado, esto es una autopsia, contrastarlo con otras evidencias.</a:t>
            </a:r>
          </a:p>
        </p:txBody>
      </p:sp>
      <p:sp>
        <p:nvSpPr>
          <p:cNvPr id="14" name="Rectángulo 13">
            <a:extLst>
              <a:ext uri="{FF2B5EF4-FFF2-40B4-BE49-F238E27FC236}">
                <a16:creationId xmlns:a16="http://schemas.microsoft.com/office/drawing/2014/main" id="{92499456-2043-43B3-AA42-BC8A8C9E16CF}"/>
              </a:ext>
            </a:extLst>
          </p:cNvPr>
          <p:cNvSpPr/>
          <p:nvPr/>
        </p:nvSpPr>
        <p:spPr>
          <a:xfrm>
            <a:off x="7634313" y="8216349"/>
            <a:ext cx="4600049" cy="1384995"/>
          </a:xfrm>
          <a:prstGeom prst="rect">
            <a:avLst/>
          </a:prstGeom>
        </p:spPr>
        <p:txBody>
          <a:bodyPr wrap="square">
            <a:spAutoFit/>
          </a:bodyPr>
          <a:lstStyle/>
          <a:p>
            <a:pPr algn="just"/>
            <a:r>
              <a:rPr lang="es-MX" sz="1200" dirty="0">
                <a:solidFill>
                  <a:schemeClr val="accent6">
                    <a:lumMod val="50000"/>
                  </a:schemeClr>
                </a:solidFill>
                <a:latin typeface="HP Simplified Light" panose="020B0404020204020204" pitchFamily="34" charset="0"/>
              </a:rPr>
              <a:t>SUGERENCIA</a:t>
            </a:r>
          </a:p>
          <a:p>
            <a:pPr algn="just"/>
            <a:r>
              <a:rPr lang="es-MX" sz="1200" dirty="0">
                <a:solidFill>
                  <a:schemeClr val="accent6">
                    <a:lumMod val="50000"/>
                  </a:schemeClr>
                </a:solidFill>
                <a:latin typeface="HP Simplified Light" panose="020B0404020204020204" pitchFamily="34" charset="0"/>
              </a:rPr>
              <a:t>Para un tercer nivel de análisis, que sea más cercano a los centros escolares y alumnos, es importante compartir el diagnóstico a los comités técnicos estatales y escolares con la finalidad de que se tenga un insumo más granulado de las fortalezas y áreas de oportunidad</a:t>
            </a:r>
          </a:p>
          <a:p>
            <a:pPr algn="just"/>
            <a:r>
              <a:rPr lang="es-MX" sz="1200" dirty="0">
                <a:solidFill>
                  <a:schemeClr val="accent6">
                    <a:lumMod val="50000"/>
                  </a:schemeClr>
                </a:solidFill>
                <a:latin typeface="HP Simplified Light" panose="020B0404020204020204" pitchFamily="34" charset="0"/>
              </a:rPr>
              <a:t> para su uso y discusión en la mejora de los aprendizajes de los alumnos.</a:t>
            </a:r>
          </a:p>
        </p:txBody>
      </p:sp>
    </p:spTree>
    <p:extLst>
      <p:ext uri="{BB962C8B-B14F-4D97-AF65-F5344CB8AC3E}">
        <p14:creationId xmlns:p14="http://schemas.microsoft.com/office/powerpoint/2010/main" val="257689055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6334</TotalTime>
  <Words>3435</Words>
  <Application>Microsoft Office PowerPoint</Application>
  <PresentationFormat>Personalizado</PresentationFormat>
  <Paragraphs>134</Paragraphs>
  <Slides>4</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vt:i4>
      </vt:variant>
    </vt:vector>
  </HeadingPairs>
  <TitlesOfParts>
    <vt:vector size="12" baseType="lpstr">
      <vt:lpstr>Arial</vt:lpstr>
      <vt:lpstr>Calibri</vt:lpstr>
      <vt:lpstr>Calibri Light</vt:lpstr>
      <vt:lpstr>HP Simplified</vt:lpstr>
      <vt:lpstr>HP Simplified Light</vt:lpstr>
      <vt:lpstr>Times New Roman</vt:lpstr>
      <vt:lpstr>Wingdings</vt:lpstr>
      <vt:lpstr>Tema de Office</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Ramsés Vázquez Lira</dc:creator>
  <cp:lastModifiedBy>Ramsés Vázquez Lira</cp:lastModifiedBy>
  <cp:revision>606</cp:revision>
  <dcterms:created xsi:type="dcterms:W3CDTF">2019-01-17T18:00:31Z</dcterms:created>
  <dcterms:modified xsi:type="dcterms:W3CDTF">2019-02-10T20:53:02Z</dcterms:modified>
</cp:coreProperties>
</file>