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58" r:id="rId7"/>
    <p:sldId id="263" r:id="rId8"/>
    <p:sldId id="266" r:id="rId9"/>
    <p:sldId id="267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59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Recolección y Análisis de datos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(Unidad 3: Desarrollo y Descripción del procedimiento)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Imagina que se mide </a:t>
            </a:r>
            <a:r>
              <a:rPr lang="es-MX" b="1" dirty="0" smtClean="0"/>
              <a:t>la estatura </a:t>
            </a:r>
            <a:r>
              <a:rPr lang="es-MX" dirty="0" smtClean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b="1" u="sng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4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2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" y="2667001"/>
            <a:ext cx="4738902" cy="2023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6114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2612257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7662334" y="5898358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 rot="16200000">
            <a:off x="4186145" y="3462339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94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92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positiva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66" y="1027906"/>
            <a:ext cx="7256135" cy="5300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06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negativa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-1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65" y="829734"/>
            <a:ext cx="7074672" cy="52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nula.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0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26" y="470600"/>
            <a:ext cx="7871408" cy="57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</a:p>
          <a:p>
            <a:pPr marL="0" indent="0">
              <a:buNone/>
            </a:pPr>
            <a:r>
              <a:rPr lang="es-MX" b="1" dirty="0" smtClean="0"/>
              <a:t>			r = </a:t>
            </a:r>
            <a:r>
              <a:rPr lang="es-MX" dirty="0" smtClean="0"/>
              <a:t>(-1 a 1)</a:t>
            </a:r>
          </a:p>
          <a:p>
            <a:pPr marL="0" indent="0">
              <a:buNone/>
            </a:pPr>
            <a:r>
              <a:rPr lang="es-MX" sz="2000" dirty="0" smtClean="0"/>
              <a:t>	</a:t>
            </a:r>
            <a:r>
              <a:rPr lang="es-MX" sz="2000" dirty="0"/>
              <a:t>	</a:t>
            </a:r>
            <a:r>
              <a:rPr lang="es-MX" sz="2000" dirty="0" smtClean="0"/>
              <a:t>		El signo nos indica la </a:t>
            </a:r>
            <a:r>
              <a:rPr lang="es-MX" sz="2000" b="1" dirty="0" smtClean="0"/>
              <a:t>dirección</a:t>
            </a:r>
            <a:r>
              <a:rPr lang="es-MX" sz="2000" dirty="0" smtClean="0"/>
              <a:t> de la correlación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         		                Su valor absoluto indica la </a:t>
            </a:r>
            <a:r>
              <a:rPr lang="es-MX" sz="2000" b="1" dirty="0" smtClean="0"/>
              <a:t>fuerza</a:t>
            </a:r>
            <a:r>
              <a:rPr lang="es-MX" sz="2000" dirty="0"/>
              <a:t> </a:t>
            </a:r>
            <a:r>
              <a:rPr lang="es-MX" sz="2000" dirty="0" smtClean="0"/>
              <a:t>de la correlación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Hace referencia al grado en que realmente se está midiendo lo 	que se quiere medir, (</a:t>
            </a:r>
            <a:r>
              <a:rPr lang="es-MX" i="1" dirty="0" smtClean="0"/>
              <a:t>¿qué tan válido es decir que estoy midiendo 	lo que quiero medir?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	Ejemplo: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	</a:t>
            </a:r>
            <a:r>
              <a:rPr lang="es-MX" dirty="0" smtClean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033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Una vez que se ha seleccionado el diseño apropiado y </a:t>
            </a:r>
            <a:r>
              <a:rPr lang="es-MX" dirty="0" smtClean="0"/>
              <a:t>la muestra </a:t>
            </a:r>
            <a:r>
              <a:rPr lang="es-MX" dirty="0"/>
              <a:t>adecuada para dar respuesta a nuestro problema </a:t>
            </a:r>
            <a:r>
              <a:rPr lang="es-MX" dirty="0" smtClean="0"/>
              <a:t>de estudio </a:t>
            </a:r>
            <a:r>
              <a:rPr lang="es-MX" dirty="0"/>
              <a:t>e hipótesis, se comienza con </a:t>
            </a:r>
            <a:r>
              <a:rPr lang="es-MX" dirty="0" smtClean="0"/>
              <a:t>la </a:t>
            </a:r>
            <a:r>
              <a:rPr lang="es-MX" b="1" u="sng" dirty="0" smtClean="0"/>
              <a:t>recolección de </a:t>
            </a:r>
            <a:r>
              <a:rPr lang="es-MX" b="1" u="sng" dirty="0"/>
              <a:t>datos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44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contenido: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captura </a:t>
            </a:r>
            <a:r>
              <a:rPr lang="es-MX" b="1" dirty="0" smtClean="0"/>
              <a:t>la totalidad </a:t>
            </a:r>
            <a:r>
              <a:rPr lang="es-MX" dirty="0" smtClean="0"/>
              <a:t>de aspectos contenidos en mi variable de interés.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Hacer un examen de certificación de idioma que sólo considere la parte oral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4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La correlación entre qué tan bien me va en el examen de certificación de inglés </a:t>
            </a:r>
            <a:r>
              <a:rPr lang="es-MX" b="1" dirty="0" smtClean="0"/>
              <a:t>TOEFL </a:t>
            </a:r>
            <a:r>
              <a:rPr lang="es-MX" dirty="0" smtClean="0"/>
              <a:t>y el </a:t>
            </a:r>
            <a:r>
              <a:rPr lang="es-MX" b="1" dirty="0" smtClean="0"/>
              <a:t>IELS.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0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r>
              <a:rPr lang="es-MX" dirty="0" smtClean="0"/>
              <a:t>	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b="1" dirty="0" smtClean="0"/>
              <a:t>Validez concurrente: </a:t>
            </a:r>
            <a:r>
              <a:rPr lang="es-MX" dirty="0" smtClean="0"/>
              <a:t>Cuando ya se tienen ambas medidas y se comparan</a:t>
            </a:r>
            <a:endParaRPr lang="es-MX" b="1" dirty="0" smtClean="0"/>
          </a:p>
          <a:p>
            <a:pPr marL="914400" lvl="2" indent="0">
              <a:buNone/>
            </a:pPr>
            <a:endParaRPr lang="es-MX" b="1" dirty="0"/>
          </a:p>
          <a:p>
            <a:pPr marL="914400" lvl="2" indent="0">
              <a:buNone/>
            </a:pPr>
            <a:r>
              <a:rPr lang="es-MX" b="1" dirty="0" smtClean="0"/>
              <a:t>	Validez predictiva: </a:t>
            </a:r>
            <a:r>
              <a:rPr lang="es-MX" dirty="0" smtClean="0"/>
              <a:t>Cuando se utiliza una de las dos medidas para intentar 				  predecir lo que se obtendrá en la segunda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930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</a:t>
            </a:r>
            <a:r>
              <a:rPr lang="es-MX" b="1" dirty="0"/>
              <a:t>de criterio 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	Se refiere a la </a:t>
            </a:r>
            <a:r>
              <a:rPr lang="es-MX" b="1" dirty="0" smtClean="0"/>
              <a:t>correspondencia</a:t>
            </a:r>
            <a:r>
              <a:rPr lang="es-MX" dirty="0" smtClean="0"/>
              <a:t> entre lo que mi instrumento de 	medición 	mide, y </a:t>
            </a:r>
            <a:r>
              <a:rPr lang="es-MX" b="1" dirty="0" smtClean="0"/>
              <a:t>lo que la teoría </a:t>
            </a:r>
            <a:r>
              <a:rPr lang="es-MX" dirty="0" smtClean="0"/>
              <a:t>dice que debería medir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¡¡¡Usar el número de premios Nobel ganados por cada 10 millones de habitantes para evaluar la inteligencia de las personas!!!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5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ecológica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El grado en que el instrumento de medida que estoy utilizando 	se adecúa al contexto en que la estoy aplicando</a:t>
            </a:r>
            <a:r>
              <a:rPr lang="es-MX" b="1" dirty="0" smtClean="0"/>
              <a:t>	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Aplicación de cuestionarios extranjeros.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07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Objetividad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Implica el grado en que nuestro instrumento está libre de </a:t>
            </a:r>
            <a:r>
              <a:rPr lang="es-MX" b="1" dirty="0" smtClean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Por ejemplo:</a:t>
            </a:r>
          </a:p>
          <a:p>
            <a:pPr lvl="1"/>
            <a:r>
              <a:rPr lang="es-MX" dirty="0" smtClean="0"/>
              <a:t>Tener cuidado con la </a:t>
            </a:r>
            <a:r>
              <a:rPr lang="es-MX" b="1" dirty="0" smtClean="0"/>
              <a:t>“deseabilidad social”</a:t>
            </a:r>
          </a:p>
          <a:p>
            <a:pPr lvl="1"/>
            <a:r>
              <a:rPr lang="es-MX" dirty="0" smtClean="0"/>
              <a:t>Tener cuidado con la redacción de mi instrumento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Introducción al análisis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88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Seleccionamos la </a:t>
            </a:r>
            <a:r>
              <a:rPr lang="es-MX" b="1" dirty="0" smtClean="0"/>
              <a:t>Muestra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Medimos y registramos </a:t>
            </a:r>
            <a:r>
              <a:rPr lang="es-MX" dirty="0" smtClean="0"/>
              <a:t>los valores de las variables de estudio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</a:t>
            </a:r>
            <a:r>
              <a:rPr lang="es-MX" b="1" dirty="0" smtClean="0"/>
              <a:t>analizan</a:t>
            </a:r>
            <a:r>
              <a:rPr lang="es-MX" dirty="0" smtClean="0"/>
              <a:t> los datos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abstraen</a:t>
            </a:r>
            <a:r>
              <a:rPr lang="es-MX" b="1" dirty="0" smtClean="0"/>
              <a:t> conclusiones</a:t>
            </a:r>
            <a:endParaRPr lang="es-MX" b="1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¿Qué es “Medir”?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implica </a:t>
            </a:r>
            <a:r>
              <a:rPr lang="es-MX" b="1" u="sng" dirty="0" smtClean="0"/>
              <a:t>Medir</a:t>
            </a:r>
            <a:r>
              <a:rPr lang="es-MX" b="1" dirty="0" smtClean="0"/>
              <a:t>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En ciencias naturales:</a:t>
            </a:r>
          </a:p>
          <a:p>
            <a:pPr marL="457200" lvl="1" indent="0">
              <a:buNone/>
            </a:pPr>
            <a:r>
              <a:rPr lang="es-MX" dirty="0" smtClean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Medir </a:t>
            </a:r>
            <a:r>
              <a:rPr lang="es-MX" sz="2000" b="1" dirty="0" smtClean="0"/>
              <a:t>la temperatura </a:t>
            </a:r>
            <a:endParaRPr lang="es-MX" sz="2000" dirty="0" smtClean="0"/>
          </a:p>
          <a:p>
            <a:endParaRPr lang="es-MX" b="1" dirty="0"/>
          </a:p>
          <a:p>
            <a:r>
              <a:rPr lang="es-MX" b="1" dirty="0" smtClean="0"/>
              <a:t>En ciencias sociales:</a:t>
            </a:r>
          </a:p>
          <a:p>
            <a:pPr marL="457200" lvl="1" indent="0">
              <a:buNone/>
            </a:pPr>
            <a:r>
              <a:rPr lang="es-MX" dirty="0" smtClean="0"/>
              <a:t>Asociar un </a:t>
            </a:r>
            <a:r>
              <a:rPr lang="es-MX" b="1" u="sng" dirty="0" smtClean="0"/>
              <a:t>concepto abstracto</a:t>
            </a:r>
            <a:r>
              <a:rPr lang="es-MX" dirty="0" smtClean="0"/>
              <a:t> con un </a:t>
            </a:r>
            <a:r>
              <a:rPr lang="es-MX" b="1" u="sng" dirty="0" smtClean="0"/>
              <a:t>indicador empírico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Medimos </a:t>
            </a:r>
            <a:r>
              <a:rPr lang="es-MX" sz="2000" b="1" u="sng" dirty="0" smtClean="0"/>
              <a:t>el acoso sexual</a:t>
            </a:r>
            <a:r>
              <a:rPr lang="es-MX" sz="2000" b="1" dirty="0" smtClean="0"/>
              <a:t> </a:t>
            </a:r>
            <a:r>
              <a:rPr lang="es-MX" sz="2000" dirty="0" smtClean="0"/>
              <a:t>a partir del </a:t>
            </a:r>
            <a:r>
              <a:rPr lang="es-MX" sz="2000" b="1" u="sng" dirty="0" smtClean="0"/>
              <a:t>número de denuncias registradas</a:t>
            </a:r>
            <a:r>
              <a:rPr lang="es-MX" sz="2000" b="1" dirty="0" smtClean="0"/>
              <a:t> </a:t>
            </a:r>
            <a:endParaRPr lang="es-MX" sz="2000" dirty="0" smtClean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Exámenes</a:t>
            </a:r>
          </a:p>
          <a:p>
            <a:r>
              <a:rPr lang="es-MX" dirty="0" smtClean="0"/>
              <a:t>Cuestionarios</a:t>
            </a:r>
          </a:p>
          <a:p>
            <a:r>
              <a:rPr lang="es-MX" dirty="0" smtClean="0"/>
              <a:t>Reportes</a:t>
            </a:r>
          </a:p>
          <a:p>
            <a:r>
              <a:rPr lang="es-MX" dirty="0" smtClean="0"/>
              <a:t>Aparatos especiales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Comparando las puntuaciones asignadas por mi instrumento con las puntuaciones asignadas con un instrumento de referencia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b="1" u="sng" dirty="0" smtClean="0"/>
              <a:t>Comparando las puntuaciones asignadas a un mismo objeto en dos momentos (</a:t>
            </a:r>
            <a:r>
              <a:rPr lang="es-MX" b="1" i="1" u="sng" dirty="0" smtClean="0"/>
              <a:t>cercanos en el tiempo</a:t>
            </a:r>
            <a:r>
              <a:rPr lang="es-MX" b="1" u="sng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713</Words>
  <Application>Microsoft Office PowerPoint</Application>
  <PresentationFormat>Panorámica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 DARLING</vt:lpstr>
      <vt:lpstr>Arial</vt:lpstr>
      <vt:lpstr>Calibri</vt:lpstr>
      <vt:lpstr>Calibri Light</vt:lpstr>
      <vt:lpstr>Tema de Office</vt:lpstr>
      <vt:lpstr>Recolección y Análisis de datos</vt:lpstr>
      <vt:lpstr> </vt:lpstr>
      <vt:lpstr>Procedimiento general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Confiabilidad</vt:lpstr>
      <vt:lpstr>Ejemplo de un instrumento de medición poco confiable.</vt:lpstr>
      <vt:lpstr>Acerca de la Confiabilidad</vt:lpstr>
      <vt:lpstr> </vt:lpstr>
      <vt:lpstr> </vt:lpstr>
      <vt:lpstr> </vt:lpstr>
      <vt:lpstr>Acerca de la Confiabilidad</vt:lpstr>
      <vt:lpstr>Acerca de la Validez</vt:lpstr>
      <vt:lpstr>Acerca de la Validez</vt:lpstr>
      <vt:lpstr>Acerca de la Validez</vt:lpstr>
      <vt:lpstr>Acerca de la Validez</vt:lpstr>
      <vt:lpstr>Acerca de la Validez</vt:lpstr>
      <vt:lpstr>Acerca de la Validez</vt:lpstr>
      <vt:lpstr>Validez y Confiabilidad, un ejemplo didáctico:</vt:lpstr>
      <vt:lpstr>Acerca de la Objetividad</vt:lpstr>
      <vt:lpstr>Introducción al análisis de datos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Alejandro</cp:lastModifiedBy>
  <cp:revision>23</cp:revision>
  <dcterms:created xsi:type="dcterms:W3CDTF">2019-02-18T19:58:46Z</dcterms:created>
  <dcterms:modified xsi:type="dcterms:W3CDTF">2019-02-20T23:34:25Z</dcterms:modified>
</cp:coreProperties>
</file>