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65" r:id="rId2"/>
    <p:sldId id="266" r:id="rId3"/>
    <p:sldId id="267" r:id="rId4"/>
    <p:sldId id="268" r:id="rId5"/>
    <p:sldId id="269" r:id="rId6"/>
    <p:sldId id="264" r:id="rId7"/>
  </p:sldIdLst>
  <p:sldSz cx="9144000" cy="6858000" type="letter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46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A7A68-28FA-014B-9C18-2F0C34CEB904}" type="datetimeFigureOut">
              <a:rPr lang="es-ES_tradnl" smtClean="0"/>
              <a:t>25/06/2018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8EDFB-A71B-7742-B528-5D625D78732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048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25/06/2018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257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25/06/2018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984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25/06/2018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097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25/06/2018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319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25/06/2018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422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25/06/2018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916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25/06/2018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327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25/06/2018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58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25/06/2018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186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25/06/2018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783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3793-B300-8345-B0A0-ECF731EB7B51}" type="datetimeFigureOut">
              <a:rPr lang="es-ES_tradnl" smtClean="0"/>
              <a:t>25/06/2018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900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E3793-B300-8345-B0A0-ECF731EB7B51}" type="datetimeFigureOut">
              <a:rPr lang="es-ES_tradnl" smtClean="0"/>
              <a:t>25/06/2018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5A90B-6683-3B48-BDE2-2FC3B7B8FF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504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Cambios realizados</a:t>
            </a:r>
            <a:endParaRPr lang="es-MX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Con base en: </a:t>
            </a:r>
          </a:p>
          <a:p>
            <a:pPr lvl="1"/>
            <a:r>
              <a:rPr lang="es-MX" dirty="0" smtClean="0"/>
              <a:t>Reporte Ejecutivo: “</a:t>
            </a:r>
            <a:r>
              <a:rPr lang="es-MX" dirty="0"/>
              <a:t>Resultados del Estudio Exploratorio sobre práctica docente, necesidades de formación y condiciones escolares y del contexto con docentes de </a:t>
            </a:r>
            <a:r>
              <a:rPr lang="es-MX" b="1" dirty="0"/>
              <a:t>escuelas indígenas, multigrado, telesecundaria </a:t>
            </a:r>
            <a:r>
              <a:rPr lang="es-MX" dirty="0"/>
              <a:t>y </a:t>
            </a:r>
            <a:r>
              <a:rPr lang="es-MX" dirty="0" err="1" smtClean="0"/>
              <a:t>telebachillerato</a:t>
            </a:r>
            <a:r>
              <a:rPr lang="es-MX" dirty="0" smtClean="0"/>
              <a:t>”</a:t>
            </a:r>
          </a:p>
          <a:p>
            <a:pPr lvl="1"/>
            <a:r>
              <a:rPr lang="es-MX" dirty="0" smtClean="0"/>
              <a:t>Reporte </a:t>
            </a:r>
            <a:r>
              <a:rPr lang="es-MX" dirty="0"/>
              <a:t>del Comité para la revisión del modelo de evaluación del desempeño de docentes en escuelas indígenas, escuelas multigrado y telesecundarias </a:t>
            </a:r>
            <a:endParaRPr lang="es-MX" sz="700" dirty="0"/>
          </a:p>
          <a:p>
            <a:pPr lvl="1"/>
            <a:r>
              <a:rPr lang="es-MX" dirty="0" smtClean="0"/>
              <a:t>Estadísticos </a:t>
            </a:r>
          </a:p>
          <a:p>
            <a:pPr lvl="2"/>
            <a:r>
              <a:rPr lang="es-MX" dirty="0" smtClean="0"/>
              <a:t>DIF (No Aplicó)</a:t>
            </a:r>
          </a:p>
          <a:p>
            <a:pPr lvl="2"/>
            <a:r>
              <a:rPr lang="es-MX" dirty="0" smtClean="0"/>
              <a:t>Frecuencias (Sugieren deseabilidad social)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94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852854"/>
            <a:ext cx="7886700" cy="5324109"/>
          </a:xfrm>
        </p:spPr>
        <p:txBody>
          <a:bodyPr>
            <a:normAutofit/>
          </a:bodyPr>
          <a:lstStyle/>
          <a:p>
            <a:r>
              <a:rPr lang="es-MX" dirty="0" smtClean="0"/>
              <a:t>Procurando:</a:t>
            </a:r>
            <a:endParaRPr lang="es-MX" dirty="0"/>
          </a:p>
          <a:p>
            <a:pPr lvl="1"/>
            <a:r>
              <a:rPr lang="es-MX" dirty="0" smtClean="0"/>
              <a:t>Respetar </a:t>
            </a:r>
            <a:r>
              <a:rPr lang="es-MX" dirty="0"/>
              <a:t>el contenido y sentido de los </a:t>
            </a:r>
            <a:r>
              <a:rPr lang="es-MX" dirty="0" smtClean="0"/>
              <a:t>indicadores</a:t>
            </a:r>
          </a:p>
          <a:p>
            <a:pPr lvl="1"/>
            <a:r>
              <a:rPr lang="es-MX" dirty="0" smtClean="0"/>
              <a:t>Evitar la eliminación de reactivos porque los indicadores asociados a éstos </a:t>
            </a:r>
            <a:r>
              <a:rPr lang="es-MX" u="sng" dirty="0" smtClean="0"/>
              <a:t>no se evalúan en ninguna otra etapa</a:t>
            </a:r>
            <a:r>
              <a:rPr lang="es-MX" dirty="0" smtClean="0"/>
              <a:t>.</a:t>
            </a:r>
          </a:p>
          <a:p>
            <a:pPr lvl="1"/>
            <a:endParaRPr lang="es-MX" dirty="0"/>
          </a:p>
          <a:p>
            <a:pPr lvl="1"/>
            <a:endParaRPr lang="es-MX" dirty="0" smtClean="0"/>
          </a:p>
          <a:p>
            <a:r>
              <a:rPr lang="es-MX" dirty="0" smtClean="0"/>
              <a:t>Notando que:</a:t>
            </a:r>
          </a:p>
          <a:p>
            <a:pPr lvl="1"/>
            <a:r>
              <a:rPr lang="es-MX" dirty="0" smtClean="0"/>
              <a:t>Algunos de los cambios sugeridos por los Comités de Especialistas y Grupos Focales no se consideraron pertinentes.</a:t>
            </a:r>
          </a:p>
          <a:p>
            <a:pPr lvl="1"/>
            <a:r>
              <a:rPr lang="es-MX" dirty="0" smtClean="0"/>
              <a:t>Algunos de los cambios resultantes obedecen a fines de mantenimiento más que de ajuste.</a:t>
            </a:r>
          </a:p>
          <a:p>
            <a:pPr lvl="1"/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030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062543"/>
              </p:ext>
            </p:extLst>
          </p:nvPr>
        </p:nvGraphicFramePr>
        <p:xfrm>
          <a:off x="725366" y="489194"/>
          <a:ext cx="78867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88">
                  <a:extLst>
                    <a:ext uri="{9D8B030D-6E8A-4147-A177-3AD203B41FA5}">
                      <a16:colId xmlns:a16="http://schemas.microsoft.com/office/drawing/2014/main" val="1396267985"/>
                    </a:ext>
                  </a:extLst>
                </a:gridCol>
                <a:gridCol w="1767254">
                  <a:extLst>
                    <a:ext uri="{9D8B030D-6E8A-4147-A177-3AD203B41FA5}">
                      <a16:colId xmlns:a16="http://schemas.microsoft.com/office/drawing/2014/main" val="1307175823"/>
                    </a:ext>
                  </a:extLst>
                </a:gridCol>
                <a:gridCol w="4848958">
                  <a:extLst>
                    <a:ext uri="{9D8B030D-6E8A-4147-A177-3AD203B41FA5}">
                      <a16:colId xmlns:a16="http://schemas.microsoft.com/office/drawing/2014/main" val="373502708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Los</a:t>
                      </a:r>
                      <a:r>
                        <a:rPr lang="es-MX" baseline="0" dirty="0" smtClean="0"/>
                        <a:t> cambios se realizaron en:</a:t>
                      </a:r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bg1"/>
                          </a:solidFill>
                        </a:rPr>
                        <a:t>Instrucciones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B w="38100" cmpd="sng"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Se diferencia la definición de las escalas de frecuencia y eficacia.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Se elimina el párrafo que</a:t>
                      </a: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solicita al sustentante que “dada la importancia del instrumento, responda con honestidad”.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931013"/>
                  </a:ext>
                </a:extLst>
              </a:tr>
              <a:tr h="111252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bg1"/>
                          </a:solidFill>
                        </a:rPr>
                        <a:t>Bloques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smtClean="0"/>
                        <a:t>Cambiar la Escala del 1 al 6 (antes</a:t>
                      </a:r>
                      <a:r>
                        <a:rPr lang="es-MX" baseline="0" dirty="0" smtClean="0"/>
                        <a:t> del 0 al 5)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baseline="0" dirty="0" smtClean="0"/>
                        <a:t>Solicitar la justificación de las respuestas marcadas en “6” (el nuevo valor máximo).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baseline="0" dirty="0" smtClean="0"/>
                        <a:t>Homologar el uso del término “acciones” como sustituto de las variantes: tareas, actividades, etc.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baseline="0" dirty="0" smtClean="0"/>
                        <a:t>Cambios en la descripción de algunos bloques (1 y 4) que reflejen las características de los tipos de Servicio abordados.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baseline="0" dirty="0" smtClean="0"/>
                        <a:t>            -&gt; </a:t>
                      </a:r>
                      <a:r>
                        <a:rPr lang="es-MX" dirty="0" smtClean="0"/>
                        <a:t>Bloque 1:</a:t>
                      </a:r>
                      <a:r>
                        <a:rPr lang="es-MX" baseline="0" dirty="0" smtClean="0"/>
                        <a:t> Sobre la sana convivencia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baseline="0" dirty="0" smtClean="0"/>
                        <a:t>                 &gt; Se amplía la descripción para abarcar </a:t>
                      </a:r>
                      <a:br>
                        <a:rPr lang="es-MX" baseline="0" dirty="0" smtClean="0"/>
                      </a:br>
                      <a:r>
                        <a:rPr lang="es-MX" baseline="0" dirty="0" smtClean="0"/>
                        <a:t>                    la convivencia tanto en la comunidad</a:t>
                      </a:r>
                      <a:br>
                        <a:rPr lang="es-MX" baseline="0" dirty="0" smtClean="0"/>
                      </a:br>
                      <a:r>
                        <a:rPr lang="es-MX" baseline="0" dirty="0" smtClean="0"/>
                        <a:t>                    escolar, como general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baseline="0" dirty="0" smtClean="0"/>
                        <a:t>            -&gt; </a:t>
                      </a:r>
                      <a:r>
                        <a:rPr lang="es-MX" dirty="0" smtClean="0"/>
                        <a:t>Bloque 4:</a:t>
                      </a:r>
                      <a:r>
                        <a:rPr lang="es-MX" baseline="0" dirty="0" smtClean="0"/>
                        <a:t> Participación en el Consejo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baseline="0" dirty="0" smtClean="0"/>
                        <a:t>                 &gt; Se amplía la descripción para tomar en </a:t>
                      </a:r>
                      <a:br>
                        <a:rPr lang="es-MX" baseline="0" dirty="0" smtClean="0"/>
                      </a:br>
                      <a:r>
                        <a:rPr lang="es-MX" baseline="0" dirty="0" smtClean="0"/>
                        <a:t>                    cuenta la participación en los Consejos</a:t>
                      </a:r>
                      <a:br>
                        <a:rPr lang="es-MX" baseline="0" dirty="0" smtClean="0"/>
                      </a:br>
                      <a:r>
                        <a:rPr lang="es-MX" baseline="0" dirty="0" smtClean="0"/>
                        <a:t>                    Técnicos Escolares o de Zona</a:t>
                      </a:r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86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05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077515"/>
              </p:ext>
            </p:extLst>
          </p:nvPr>
        </p:nvGraphicFramePr>
        <p:xfrm>
          <a:off x="279156" y="301381"/>
          <a:ext cx="8585688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88">
                  <a:extLst>
                    <a:ext uri="{9D8B030D-6E8A-4147-A177-3AD203B41FA5}">
                      <a16:colId xmlns:a16="http://schemas.microsoft.com/office/drawing/2014/main" val="1396267985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1307175823"/>
                    </a:ext>
                  </a:extLst>
                </a:gridCol>
                <a:gridCol w="6207369">
                  <a:extLst>
                    <a:ext uri="{9D8B030D-6E8A-4147-A177-3AD203B41FA5}">
                      <a16:colId xmlns:a16="http://schemas.microsoft.com/office/drawing/2014/main" val="3735027083"/>
                    </a:ext>
                  </a:extLst>
                </a:gridCol>
              </a:tblGrid>
              <a:tr h="1483360">
                <a:tc>
                  <a:txBody>
                    <a:bodyPr/>
                    <a:lstStyle/>
                    <a:p>
                      <a:r>
                        <a:rPr lang="es-MX" dirty="0" smtClean="0"/>
                        <a:t>Los</a:t>
                      </a:r>
                      <a:r>
                        <a:rPr lang="es-MX" baseline="0" dirty="0" smtClean="0"/>
                        <a:t> cambios se realizaron en:</a:t>
                      </a:r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bg1"/>
                          </a:solidFill>
                        </a:rPr>
                        <a:t>Reactivos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Se proponen cambios</a:t>
                      </a: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de redacción.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                &gt;Cambios mínimos (preposiciones o conectores)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                &gt;Cambios de verbo.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                    -</a:t>
                      </a:r>
                      <a:r>
                        <a:rPr lang="es-MX" b="0" baseline="0" dirty="0" err="1" smtClean="0">
                          <a:solidFill>
                            <a:schemeClr val="tx1"/>
                          </a:solidFill>
                        </a:rPr>
                        <a:t>Ej</a:t>
                      </a: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: Plantear -&gt; Proponer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Se proponen cambios de contenido.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            &gt;Se omite la mención explícita de ciertos referentes </a:t>
                      </a:r>
                      <a:br>
                        <a:rPr lang="es-MX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              normativos.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                     + Ruta de Mejora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                     + Marco para la Convivencia Escolar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Se sugiere la necesidad de replantear/reformular reactivos.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           &gt;Reactivo 11: Sobre los Acuerdos 592 y 696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                      -&gt; Omitir la mención específica de los acuerdos.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                      -&gt; Especificar aún más, </a:t>
                      </a:r>
                      <a:r>
                        <a:rPr lang="es-MX" b="0" baseline="0" dirty="0" err="1" smtClean="0">
                          <a:solidFill>
                            <a:schemeClr val="tx1"/>
                          </a:solidFill>
                        </a:rPr>
                        <a:t>operacionalizando</a:t>
                      </a: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uno de </a:t>
                      </a:r>
                      <a:br>
                        <a:rPr lang="es-MX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                           los aspectos contenidos en dichos acuerdos.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           &gt;Reactivo 30: Sobre el uso de materiales impresos y   </a:t>
                      </a:r>
                      <a:br>
                        <a:rPr lang="es-MX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                                    </a:t>
                      </a:r>
                      <a:r>
                        <a:rPr lang="es-MX" b="0" baseline="0" dirty="0" err="1" smtClean="0">
                          <a:solidFill>
                            <a:schemeClr val="tx1"/>
                          </a:solidFill>
                        </a:rPr>
                        <a:t>TICs</a:t>
                      </a: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para su desarrollo profesional.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                      -&gt; Englobar ambos tipos de materiales en la</a:t>
                      </a:r>
                      <a:br>
                        <a:rPr lang="es-MX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                           expresión “recursos disponibles en su contexto” </a:t>
                      </a:r>
                      <a:endParaRPr lang="es-MX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Se agregan definiciones</a:t>
                      </a: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para aclarar términos señalados como problemáticos: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          &gt;Perspectiva de género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          &gt;Barreras para el aprendizaje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          &gt;Comunidad escolar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931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97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12795"/>
              </p:ext>
            </p:extLst>
          </p:nvPr>
        </p:nvGraphicFramePr>
        <p:xfrm>
          <a:off x="725366" y="489194"/>
          <a:ext cx="78867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88">
                  <a:extLst>
                    <a:ext uri="{9D8B030D-6E8A-4147-A177-3AD203B41FA5}">
                      <a16:colId xmlns:a16="http://schemas.microsoft.com/office/drawing/2014/main" val="1396267985"/>
                    </a:ext>
                  </a:extLst>
                </a:gridCol>
                <a:gridCol w="2584938">
                  <a:extLst>
                    <a:ext uri="{9D8B030D-6E8A-4147-A177-3AD203B41FA5}">
                      <a16:colId xmlns:a16="http://schemas.microsoft.com/office/drawing/2014/main" val="1307175823"/>
                    </a:ext>
                  </a:extLst>
                </a:gridCol>
                <a:gridCol w="4031274">
                  <a:extLst>
                    <a:ext uri="{9D8B030D-6E8A-4147-A177-3AD203B41FA5}">
                      <a16:colId xmlns:a16="http://schemas.microsoft.com/office/drawing/2014/main" val="3735027083"/>
                    </a:ext>
                  </a:extLst>
                </a:gridCol>
              </a:tblGrid>
              <a:tr h="1483360">
                <a:tc>
                  <a:txBody>
                    <a:bodyPr/>
                    <a:lstStyle/>
                    <a:p>
                      <a:r>
                        <a:rPr lang="es-MX" dirty="0" smtClean="0"/>
                        <a:t>Los</a:t>
                      </a:r>
                      <a:r>
                        <a:rPr lang="es-MX" baseline="0" dirty="0" smtClean="0"/>
                        <a:t> cambios se realizaron en:</a:t>
                      </a:r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chemeClr val="bg1"/>
                          </a:solidFill>
                        </a:rPr>
                        <a:t>Matriz de Especificaciones</a:t>
                      </a:r>
                      <a:endParaRPr lang="es-MX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Como consecuencia</a:t>
                      </a: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 de las modificaciones sugeridas en algunos reactivos, surge la necesidad de hacer cambios a la matriz de especificaciones (en concreto, al contenido de las especificaciones).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Al no aplicarse el instrumento para la Autoridad Inmediata, se elimina la columna relacionada con las Evidencias a revisar por la Autoridad Inmediata.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En caso de aceptarse la modificación al reactivo 30 (ref. </a:t>
                      </a:r>
                      <a:r>
                        <a:rPr lang="es-MX" b="0" baseline="0" dirty="0" err="1" smtClean="0">
                          <a:solidFill>
                            <a:schemeClr val="tx1"/>
                          </a:solidFill>
                        </a:rPr>
                        <a:t>TIC’s</a:t>
                      </a:r>
                      <a:r>
                        <a:rPr lang="es-MX" b="0" baseline="0" dirty="0" smtClean="0">
                          <a:solidFill>
                            <a:schemeClr val="tx1"/>
                          </a:solidFill>
                        </a:rPr>
                        <a:t>), queda pendiente revisar el estatus de “evaluado” del indicador asociado (3.3.3)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931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27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200889"/>
              </p:ext>
            </p:extLst>
          </p:nvPr>
        </p:nvGraphicFramePr>
        <p:xfrm>
          <a:off x="158261" y="365126"/>
          <a:ext cx="8519747" cy="524505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02523">
                  <a:extLst>
                    <a:ext uri="{9D8B030D-6E8A-4147-A177-3AD203B41FA5}">
                      <a16:colId xmlns:a16="http://schemas.microsoft.com/office/drawing/2014/main" val="1368892135"/>
                    </a:ext>
                  </a:extLst>
                </a:gridCol>
                <a:gridCol w="5187462">
                  <a:extLst>
                    <a:ext uri="{9D8B030D-6E8A-4147-A177-3AD203B41FA5}">
                      <a16:colId xmlns:a16="http://schemas.microsoft.com/office/drawing/2014/main" val="3334687664"/>
                    </a:ext>
                  </a:extLst>
                </a:gridCol>
                <a:gridCol w="729762">
                  <a:extLst>
                    <a:ext uri="{9D8B030D-6E8A-4147-A177-3AD203B41FA5}">
                      <a16:colId xmlns:a16="http://schemas.microsoft.com/office/drawing/2014/main" val="1383875758"/>
                    </a:ext>
                  </a:extLst>
                </a:gridCol>
              </a:tblGrid>
              <a:tr h="382220">
                <a:tc>
                  <a:txBody>
                    <a:bodyPr/>
                    <a:lstStyle/>
                    <a:p>
                      <a:r>
                        <a:rPr lang="es-MX" dirty="0" smtClean="0"/>
                        <a:t>Bloque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Cambios</a:t>
                      </a:r>
                      <a:endParaRPr lang="es-MX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60415"/>
                  </a:ext>
                </a:extLst>
              </a:tr>
              <a:tr h="900438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Bloque I: </a:t>
                      </a:r>
                      <a:r>
                        <a:rPr lang="es-MX" sz="1600" kern="1200" dirty="0" smtClean="0">
                          <a:effectLst/>
                        </a:rPr>
                        <a:t>Sobre las acciones que realiza para favorecer la sana convivencia</a:t>
                      </a:r>
                      <a:endParaRPr lang="es-MX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smtClean="0"/>
                        <a:t>Se amplían los reactivos que refieren a la comunidad escolar, a la comunidad general (“comunidad</a:t>
                      </a:r>
                      <a:r>
                        <a:rPr lang="es-MX" baseline="0" dirty="0" smtClean="0"/>
                        <a:t> o comunidad escolar).</a:t>
                      </a:r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66048"/>
                  </a:ext>
                </a:extLst>
              </a:tr>
              <a:tr h="900438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Bloque II: </a:t>
                      </a:r>
                      <a:r>
                        <a:rPr lang="es-MX" sz="1600" kern="1200" dirty="0" smtClean="0">
                          <a:effectLst/>
                        </a:rPr>
                        <a:t>Sobre el cumplimiento de la normativa vigente para la labor docente</a:t>
                      </a:r>
                      <a:endParaRPr lang="es-MX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mtClean="0"/>
                        <a:t>Se busca recuperar</a:t>
                      </a:r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571564"/>
                  </a:ext>
                </a:extLst>
              </a:tr>
              <a:tr h="900438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Bloque III: </a:t>
                      </a:r>
                      <a:r>
                        <a:rPr lang="es-MX" sz="1600" kern="1200" dirty="0" smtClean="0">
                          <a:effectLst/>
                        </a:rPr>
                        <a:t>Sobre la vinculación con diversos actores que apoyan el logro de la tarea educativa</a:t>
                      </a:r>
                      <a:endParaRPr lang="es-MX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579019"/>
                  </a:ext>
                </a:extLst>
              </a:tr>
              <a:tr h="900438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Bloque</a:t>
                      </a:r>
                      <a:r>
                        <a:rPr lang="es-MX" sz="1600" baseline="0" dirty="0" smtClean="0"/>
                        <a:t> IV: </a:t>
                      </a:r>
                      <a:r>
                        <a:rPr lang="es-MX" sz="1600" kern="1200" dirty="0" smtClean="0">
                          <a:effectLst/>
                        </a:rPr>
                        <a:t>Sobre la participación en el Consejo Técnico Escolar </a:t>
                      </a:r>
                      <a:endParaRPr lang="es-MX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smtClean="0"/>
                        <a:t>Se </a:t>
                      </a:r>
                      <a:r>
                        <a:rPr lang="es-MX" dirty="0" smtClean="0"/>
                        <a:t>contextualizan</a:t>
                      </a:r>
                      <a:r>
                        <a:rPr lang="es-MX" baseline="0" dirty="0" smtClean="0"/>
                        <a:t> las acciones evaluadas en relación a su participación en el </a:t>
                      </a:r>
                      <a:r>
                        <a:rPr lang="es-MX" baseline="0" dirty="0" smtClean="0"/>
                        <a:t>Consejo Técnico Escolar o de Zona.</a:t>
                      </a:r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165911"/>
                  </a:ext>
                </a:extLst>
              </a:tr>
              <a:tr h="900438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Bloque</a:t>
                      </a:r>
                      <a:r>
                        <a:rPr lang="es-MX" sz="1600" baseline="0" dirty="0" smtClean="0"/>
                        <a:t> V: </a:t>
                      </a:r>
                      <a:r>
                        <a:rPr lang="es-MX" sz="1600" kern="1200" dirty="0" smtClean="0">
                          <a:effectLst/>
                        </a:rPr>
                        <a:t>Sobre las acciones que realiza para su desarrollo profesional</a:t>
                      </a:r>
                      <a:endParaRPr lang="es-MX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 smtClean="0"/>
                        <a:t>Se contextualizan</a:t>
                      </a:r>
                      <a:r>
                        <a:rPr lang="es-MX" baseline="0" dirty="0" smtClean="0"/>
                        <a:t> las acciones evaluadas en torno al “fortalecimiento de su desarrollo profesional”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442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129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</TotalTime>
  <Words>541</Words>
  <Application>Microsoft Office PowerPoint</Application>
  <PresentationFormat>Carta (216 x 279 mm)</PresentationFormat>
  <Paragraphs>72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Cambios realizados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Adriana Felisa Chavez de la Pena</cp:lastModifiedBy>
  <cp:revision>53</cp:revision>
  <dcterms:created xsi:type="dcterms:W3CDTF">2016-02-10T15:09:07Z</dcterms:created>
  <dcterms:modified xsi:type="dcterms:W3CDTF">2018-06-26T00:48:19Z</dcterms:modified>
</cp:coreProperties>
</file>